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4" r:id="rId1"/>
  </p:sldMasterIdLst>
  <p:notesMasterIdLst>
    <p:notesMasterId r:id="rId42"/>
  </p:notesMasterIdLst>
  <p:sldIdLst>
    <p:sldId id="269" r:id="rId2"/>
    <p:sldId id="278" r:id="rId3"/>
    <p:sldId id="282" r:id="rId4"/>
    <p:sldId id="263" r:id="rId5"/>
    <p:sldId id="264" r:id="rId6"/>
    <p:sldId id="259" r:id="rId7"/>
    <p:sldId id="277" r:id="rId8"/>
    <p:sldId id="270" r:id="rId9"/>
    <p:sldId id="267" r:id="rId10"/>
    <p:sldId id="257" r:id="rId11"/>
    <p:sldId id="279" r:id="rId12"/>
    <p:sldId id="280" r:id="rId13"/>
    <p:sldId id="281" r:id="rId14"/>
    <p:sldId id="261" r:id="rId15"/>
    <p:sldId id="268" r:id="rId16"/>
    <p:sldId id="258" r:id="rId17"/>
    <p:sldId id="283" r:id="rId18"/>
    <p:sldId id="284" r:id="rId19"/>
    <p:sldId id="260" r:id="rId20"/>
    <p:sldId id="274" r:id="rId21"/>
    <p:sldId id="285" r:id="rId22"/>
    <p:sldId id="272" r:id="rId23"/>
    <p:sldId id="275" r:id="rId24"/>
    <p:sldId id="276" r:id="rId25"/>
    <p:sldId id="286" r:id="rId26"/>
    <p:sldId id="287" r:id="rId27"/>
    <p:sldId id="300" r:id="rId28"/>
    <p:sldId id="301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787"/>
    <p:restoredTop sz="90909"/>
  </p:normalViewPr>
  <p:slideViewPr>
    <p:cSldViewPr snapToGrid="0" snapToObjects="1">
      <p:cViewPr varScale="1">
        <p:scale>
          <a:sx n="101" d="100"/>
          <a:sy n="101" d="100"/>
        </p:scale>
        <p:origin x="976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225E970-32F7-3646-BB58-B0BCE8566F5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BAB7417-1CA8-F04D-A144-625B917CA29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2AFFDA9-39AB-8742-8E4D-FE853BCC22E3}" type="datetime1">
              <a:rPr lang="en-US" altLang="en-US"/>
              <a:pPr/>
              <a:t>3/23/20</a:t>
            </a:fld>
            <a:endParaRPr lang="en-US" altLang="en-US"/>
          </a:p>
        </p:txBody>
      </p:sp>
      <p:sp>
        <p:nvSpPr>
          <p:cNvPr id="16388" name="Rectangle 4">
            <a:extLst>
              <a:ext uri="{FF2B5EF4-FFF2-40B4-BE49-F238E27FC236}">
                <a16:creationId xmlns:a16="http://schemas.microsoft.com/office/drawing/2014/main" id="{E0476C71-5A1E-F04B-93EC-6A5EC4019E56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EE0D8F4-76E8-DF40-B071-01A43657630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0795C08-E096-8649-8E06-F96C1D23420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1" name="Rectangle 7">
            <a:extLst>
              <a:ext uri="{FF2B5EF4-FFF2-40B4-BE49-F238E27FC236}">
                <a16:creationId xmlns:a16="http://schemas.microsoft.com/office/drawing/2014/main" id="{04BDB339-9832-AD4E-A08A-3A70EA9110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0BC5911-FC59-4A43-A57C-74A2128243A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AD92D7C7-CC19-E14B-A85C-4F185CC729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5BCDA68B-008F-2942-83F4-C69012A112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4CB2FACC-E969-4C4A-A8FB-4561B5348C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85744D65-8623-974D-87D4-C61B50FECC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DAF61343-80DE-894D-8348-7E24E8AEF47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B7B1EE39-16A9-DE42-AEFB-44A2886076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7667FF6B-A136-2744-89FD-18830877DD4C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2ACEA661-3E2D-2E48-9927-E128BFA2D7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F19C29DD-032E-C94D-B510-DE7BECDAF3CC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DAD894E7-75EC-4D4B-9B98-9E76D53191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4560639C-BFED-B748-9194-0FB5416264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2D14E17B-020D-5A48-BEAC-08164B337A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5013BC84-304F-FC45-BC07-DDD9A6692B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6F04099D-D5B0-7643-AC16-A70E11622B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E40B1FAF-26CC-7A4F-A54B-3B280CD4A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3D90249D-9E10-3547-BAE3-08410C843E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A269900B-A5DE-F347-B5B5-3C60811779FA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C34DE318-E780-B044-83AF-1E02B8C10D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FFE0BCDE-E827-4E43-B712-8403F43DB674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9C6AF184-96A9-8C49-AD37-5AF054154D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8036EA10-9D2B-AC4E-B9BF-5F5C7AE3DB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DAFD9A73-3D9D-6B48-A09A-CADAE434D2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8FCA24CD-4573-F649-B64E-AAC2F7F31E94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88BB4143-B07B-6542-B870-C008487957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CF027282-32C0-434A-ACAE-2171E18A5F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0BB2EA39-D66D-284A-9710-96BB7368E0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C0C5CB73-7946-2B43-877C-37D292C492B7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6E98A56A-A99F-0A48-BDA9-41CB161377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BC66856D-E77E-AE4B-ACEF-1B45DEE7A7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4942257A-8AD7-DF42-B730-57B9CA2F29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0A116A55-2865-1342-9C27-21D41ECA92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75890026-61B8-564D-A46B-0280B3A229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7448F5C8-DF29-4D4E-8B39-273DBE3ED4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182D1E2B-7D92-0446-9E99-049983D1AD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6BE8BDB4-954C-A64C-9820-AD040B497644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07A7EF9D-43CB-0C4B-B5EE-256C435780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FB7D11A6-500A-A24F-A8CB-5E19F1D6E200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BA4CB29C-1498-4545-8884-6E37BB2630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CAE8BE98-465B-C445-A6B7-8A84790154AC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6D7EE221-B68E-C348-A780-91ACCEB32C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9D0D57D0-F959-7F4C-A101-5951AA15B648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585049A5-64FA-EB44-8618-23F755A821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C7181272-0E61-714D-90FE-8AACE9E210F8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0434A27F-3FF5-484D-8208-0A998F3C43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186CD42C-B53D-1B48-9864-83CC3F5C66F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71C906C4-E00D-C24D-ACE3-06A0DB4D78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F592EB23-9E30-924D-8A3A-1852DE76C786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CF3E6F0E-E66D-3041-B96B-E0169CFFCA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>
            <a:extLst>
              <a:ext uri="{FF2B5EF4-FFF2-40B4-BE49-F238E27FC236}">
                <a16:creationId xmlns:a16="http://schemas.microsoft.com/office/drawing/2014/main" id="{022C4B68-0D96-3643-B886-142826392D2A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2D1D3325-90A0-B443-B043-DF5B8B6BDE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6F4F342A-9811-5E43-81DC-EC0A630EEC66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EE7880E0-847F-5A41-B390-21C3C00A96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>
            <a:extLst>
              <a:ext uri="{FF2B5EF4-FFF2-40B4-BE49-F238E27FC236}">
                <a16:creationId xmlns:a16="http://schemas.microsoft.com/office/drawing/2014/main" id="{C10CE50E-2462-854D-98FA-5F4DCFAB17A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EF0DDD8C-8507-F943-9DD2-D9DA59F8E9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>
            <a:extLst>
              <a:ext uri="{FF2B5EF4-FFF2-40B4-BE49-F238E27FC236}">
                <a16:creationId xmlns:a16="http://schemas.microsoft.com/office/drawing/2014/main" id="{F9FFBE69-0731-824A-BC0E-AE69F320546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8A6D6B4B-B9FB-1B45-8D46-6695EB4DA8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>
            <a:extLst>
              <a:ext uri="{FF2B5EF4-FFF2-40B4-BE49-F238E27FC236}">
                <a16:creationId xmlns:a16="http://schemas.microsoft.com/office/drawing/2014/main" id="{2869F8AD-F2FF-3342-9314-45944D5436C8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C9873CD0-7276-2540-91E2-B3B5FDD59E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785215B6-EC5A-5149-BF43-8581EC10357F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F98C0B65-7497-F543-9509-52CF5B6CA4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>
            <a:extLst>
              <a:ext uri="{FF2B5EF4-FFF2-40B4-BE49-F238E27FC236}">
                <a16:creationId xmlns:a16="http://schemas.microsoft.com/office/drawing/2014/main" id="{26F2CA7F-78E5-9D42-9036-0591586369D3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2163" name="Rectangle 3">
            <a:extLst>
              <a:ext uri="{FF2B5EF4-FFF2-40B4-BE49-F238E27FC236}">
                <a16:creationId xmlns:a16="http://schemas.microsoft.com/office/drawing/2014/main" id="{A41453C4-00E8-E94C-A27A-BF202C1E6C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>
            <a:extLst>
              <a:ext uri="{FF2B5EF4-FFF2-40B4-BE49-F238E27FC236}">
                <a16:creationId xmlns:a16="http://schemas.microsoft.com/office/drawing/2014/main" id="{08243547-52E0-6B4B-98D0-AB04CB220F65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23D08AC8-604A-444D-BF87-89C535DC2E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3FC348D9-4930-734B-A442-DDF5546274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5607F4DA-E881-904C-BEAC-E85CB8F1E7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5A4559D8-304A-FC47-8915-8539FFB9E3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D0AE8DD0-B426-C34D-80E9-7CFF852AD3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9601E295-E3D6-F744-A2FD-CC4D704167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DF225F64-3F51-DC41-A572-40A94620A6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32CF8B50-C6DE-434F-A941-E302EB7667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7A9572CC-DD01-6244-9966-A7F1342A1B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5B3557CB-E63B-0243-B7C9-1013954FD7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3E816CDC-552D-1842-ADB4-0DFBEB4475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21B6F328-F274-9940-AE9E-079C132EC2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8DD4E8DB-E5A9-6849-9362-9628AA38A3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BAD6C42-07F6-CF4A-8AFD-24CBE46848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BCC8B3-9648-AC44-AE16-723F5DA64BAF}" type="datetime1">
              <a:rPr lang="en-US" altLang="en-US"/>
              <a:pPr/>
              <a:t>3/23/20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4BCED26-6A85-CA45-836D-21FE07F2C3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E9C2F9-DCD5-A84A-83C8-DC750A3BFF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6FDD63-132A-964C-93C4-1D05740F12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2904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8FC1FE4-4569-6046-A088-8771DBBB98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46C5C3-8756-F449-AA52-A85CE1D856BA}" type="datetime1">
              <a:rPr lang="en-US" altLang="en-US"/>
              <a:pPr/>
              <a:t>3/23/20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BB54208-4324-3D46-8901-F9968A70CE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6D4956E-DBFC-4B4A-8925-FED3B5F1F5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A53A77-D5C0-DD4F-9D5C-680FC26B6A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7927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9CE82F7-4BAA-4942-91D9-C3F71A76E4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E3114F-AD52-F24B-9FEB-3E2D56A70DF5}" type="datetime1">
              <a:rPr lang="en-US" altLang="en-US"/>
              <a:pPr/>
              <a:t>3/23/20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464F852-9581-554C-A0B4-6201813AFF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7F423CA-803D-C242-9407-766702F47A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637B2B-BF71-694B-A586-6D9B81449C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74330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2E5058-443C-B349-A1EE-D07C54D2C8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C95BA6-4A0F-DA4F-8056-2D949D02E7DB}" type="datetime1">
              <a:rPr lang="en-US" altLang="en-US"/>
              <a:pPr/>
              <a:t>3/23/20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05D87B-71EE-8A4A-B330-AC071C0DBA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078B64-F806-9842-B818-C91F889F28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E70CD9-6CAB-9D4A-BFB2-803D3BCCA4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70793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BB03A4-FBF8-834E-8ABC-341E03F67F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5B4577-F244-9740-9FC4-60891DCCC669}" type="datetime1">
              <a:rPr lang="en-US" altLang="en-US"/>
              <a:pPr/>
              <a:t>3/23/20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55383D-CD4F-134B-B3A7-77ABA16D06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5A9D2D-C4BF-C245-AE5B-90380D729C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D7E29D-00FD-FE44-AEE7-79FA27336E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52060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1F018E-BCB4-0247-B377-5CBA3D6A0A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A8CEC7-B786-4449-A24E-39BC5C823977}" type="datetime1">
              <a:rPr lang="en-US" altLang="en-US"/>
              <a:pPr/>
              <a:t>3/23/20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62297C-FF35-7743-A43B-1490CFACF3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72C158-4A5D-1B43-AC34-53F5CF4A30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765FEB-D24F-A542-B167-DB1A4BC348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2851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D3E4837-D33B-4E41-8687-4F1F3123AD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04B755-2273-F842-BAED-8AEBB378C6AB}" type="datetime1">
              <a:rPr lang="en-US" altLang="en-US"/>
              <a:pPr/>
              <a:t>3/23/20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35FFD37-93D8-D94C-9E77-71B95796AA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3233261-3F41-BB45-AD33-B5DFD40A4A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E6AE4B-D5A8-5445-A36C-AF017D0803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3802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638AE96-BB5A-3C40-BC67-BA59208134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B30E85-5E60-F842-9CC9-41C6ECB5FDB3}" type="datetime1">
              <a:rPr lang="en-US" altLang="en-US"/>
              <a:pPr/>
              <a:t>3/23/20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2936258-D4DD-F243-9A79-AAC07101D6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64E58C0-28F5-BE41-B23C-0355C192FF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C77B6A-2159-7240-B417-816B1A1714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7519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81AF64-2E3E-9445-BC5F-34B6AA5C0A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C57EE5-A15D-514F-A5C8-FD91905BF159}" type="datetime1">
              <a:rPr lang="en-US" altLang="en-US"/>
              <a:pPr/>
              <a:t>3/23/20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0B8CCD-E3BB-E147-92FE-D7CE01B7DE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008412-B464-B740-88A9-71ACC5A5E5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60ADB4-2EC6-0240-95C9-76625E56A0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2664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1392238-7870-1F4E-953D-D05985CEB7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B3535A-110A-C948-A06A-2602499D9069}" type="datetime1">
              <a:rPr lang="en-US" altLang="en-US"/>
              <a:pPr/>
              <a:t>3/23/20</a:t>
            </a:fld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34FF6E0-6877-FB42-875F-C570B437AC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960507C-8D7B-D44C-945F-D9ED5EB5E0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AFF452-F64C-924A-AABE-2EE5C7445C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1400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3B1F5F2-C3D2-EB42-B382-C67B35DF58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70E124-8E6F-B547-80E5-AFBEACBEA0F1}" type="datetime1">
              <a:rPr lang="en-US" altLang="en-US"/>
              <a:pPr/>
              <a:t>3/23/20</a:t>
            </a:fld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7021DF0-698E-F147-B1D5-14A906E849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348061F-DEC1-414F-B718-D46DBE0123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52F9D0-7A5F-8A4A-9518-611D1BB2B5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8290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A6AE4F8-0615-384E-903B-5E5EB84F0E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330D8A-1DEE-F744-98D3-B9F5CB2FD329}" type="datetime1">
              <a:rPr lang="en-US" altLang="en-US"/>
              <a:pPr/>
              <a:t>3/23/20</a:t>
            </a:fld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7733E30-C074-DF4B-AA0A-1063DD22D3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4C3DF00-5AAF-6249-883F-A691123693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E5A6D5-8C75-B04B-BE04-1F2E251C25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4215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1A2D52-0253-5548-A30E-B9A8550DF3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84C7BE-FF18-574C-BA00-72CC633C8CE6}" type="datetime1">
              <a:rPr lang="en-US" altLang="en-US"/>
              <a:pPr/>
              <a:t>3/23/20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16A196-290C-FE4D-B3F6-F1FFE92C59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BC2B04-5E43-4B48-9A31-1F18FA0F56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FFCF02-5CA6-9B4B-853D-88FD4213BD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1817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CDE33B-605A-C848-9550-575C2F8D46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12B6EA-6411-D64B-A337-BCC0B74038F4}" type="datetime1">
              <a:rPr lang="en-US" altLang="en-US"/>
              <a:pPr/>
              <a:t>3/23/20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8DF2D3-60B8-A845-A6CD-8352E7FFBD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FAED09-673E-0B40-B739-6AB60E2577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6A0CF6-3B78-DE43-A30A-1DC38B89BA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1228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4150C292-93BC-1849-9A7A-8FC6E24CCF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2700" dir="27000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A3AB125D-56D9-7649-A97A-94A9FA74B6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2700" dir="27000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4036" name="Rectangle 4">
            <a:extLst>
              <a:ext uri="{FF2B5EF4-FFF2-40B4-BE49-F238E27FC236}">
                <a16:creationId xmlns:a16="http://schemas.microsoft.com/office/drawing/2014/main" id="{CF1DDB55-236E-DE44-AE46-4B17BE0BA0A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ahoma" panose="020B0604030504040204" pitchFamily="34" charset="0"/>
              </a:defRPr>
            </a:lvl1pPr>
          </a:lstStyle>
          <a:p>
            <a:fld id="{6C30A4B7-1AC3-E742-B500-B2C7ABA71C28}" type="datetime1">
              <a:rPr lang="en-US" altLang="en-US"/>
              <a:pPr/>
              <a:t>3/23/20</a:t>
            </a:fld>
            <a:endParaRPr lang="en-US" altLang="en-US"/>
          </a:p>
        </p:txBody>
      </p:sp>
      <p:sp>
        <p:nvSpPr>
          <p:cNvPr id="44037" name="Rectangle 5">
            <a:extLst>
              <a:ext uri="{FF2B5EF4-FFF2-40B4-BE49-F238E27FC236}">
                <a16:creationId xmlns:a16="http://schemas.microsoft.com/office/drawing/2014/main" id="{A8F0821D-6000-6244-902A-BA7CCFB291D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8" name="Rectangle 6">
            <a:extLst>
              <a:ext uri="{FF2B5EF4-FFF2-40B4-BE49-F238E27FC236}">
                <a16:creationId xmlns:a16="http://schemas.microsoft.com/office/drawing/2014/main" id="{B8A7600E-1C34-DF4A-AA59-08916309A9D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ahoma" panose="020B0604030504040204" pitchFamily="34" charset="0"/>
              </a:defRPr>
            </a:lvl1pPr>
          </a:lstStyle>
          <a:p>
            <a:fld id="{3243CAD5-0DC8-2646-BC67-93170297307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CC66"/>
        </a:buClr>
        <a:buFont typeface="Wingding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FF66"/>
        </a:buClr>
        <a:buFont typeface="Wingdings" pitchFamily="2" charset="2"/>
        <a:buChar char="w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CC66"/>
        </a:buClr>
        <a:buFont typeface="Wingdings" pitchFamily="2" charset="2"/>
        <a:buChar char="w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FF66"/>
        </a:buClr>
        <a:buFont typeface="Wingdings" pitchFamily="2" charset="2"/>
        <a:buChar char="w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CC66"/>
        </a:buClr>
        <a:buFont typeface="Wingdings" pitchFamily="2" charset="2"/>
        <a:buChar char="w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CC66"/>
        </a:buClr>
        <a:buFont typeface="Wingdings" charset="2"/>
        <a:buChar char="w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CC66"/>
        </a:buClr>
        <a:buFont typeface="Wingdings" charset="2"/>
        <a:buChar char="w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CC66"/>
        </a:buClr>
        <a:buFont typeface="Wingdings" charset="2"/>
        <a:buChar char="w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CC66"/>
        </a:buClr>
        <a:buFont typeface="Wingdings" charset="2"/>
        <a:buChar char="w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4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4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4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4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4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4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4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4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4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jpe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4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4.png"/><Relationship Id="rId5" Type="http://schemas.openxmlformats.org/officeDocument/2006/relationships/image" Target="../media/image30.jpe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4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4.png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4.png"/><Relationship Id="rId5" Type="http://schemas.openxmlformats.org/officeDocument/2006/relationships/image" Target="../media/image36.jpeg"/><Relationship Id="rId4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4.png"/><Relationship Id="rId5" Type="http://schemas.openxmlformats.org/officeDocument/2006/relationships/image" Target="../media/image37.jpeg"/><Relationship Id="rId4" Type="http://schemas.openxmlformats.org/officeDocument/2006/relationships/notesSlide" Target="../notesSlides/notesSlide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4.png"/><Relationship Id="rId5" Type="http://schemas.openxmlformats.org/officeDocument/2006/relationships/image" Target="../media/image30.jpeg"/><Relationship Id="rId4" Type="http://schemas.openxmlformats.org/officeDocument/2006/relationships/notesSlide" Target="../notesSlides/notesSlide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4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4.png"/><Relationship Id="rId5" Type="http://schemas.openxmlformats.org/officeDocument/2006/relationships/image" Target="../media/image36.jpeg"/><Relationship Id="rId4" Type="http://schemas.openxmlformats.org/officeDocument/2006/relationships/notesSlide" Target="../notesSlides/notesSlide3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14.png"/><Relationship Id="rId5" Type="http://schemas.openxmlformats.org/officeDocument/2006/relationships/image" Target="../media/image39.jpeg"/><Relationship Id="rId4" Type="http://schemas.openxmlformats.org/officeDocument/2006/relationships/notesSlide" Target="../notesSlides/notesSlide3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14.png"/><Relationship Id="rId5" Type="http://schemas.openxmlformats.org/officeDocument/2006/relationships/image" Target="../media/image39.jpeg"/><Relationship Id="rId4" Type="http://schemas.openxmlformats.org/officeDocument/2006/relationships/notesSlide" Target="../notesSlides/notesSlide3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14.png"/><Relationship Id="rId5" Type="http://schemas.openxmlformats.org/officeDocument/2006/relationships/image" Target="../media/image30.jpeg"/><Relationship Id="rId4" Type="http://schemas.openxmlformats.org/officeDocument/2006/relationships/notesSlide" Target="../notesSlides/notesSlide3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14.png"/><Relationship Id="rId5" Type="http://schemas.openxmlformats.org/officeDocument/2006/relationships/image" Target="../media/image40.jpeg"/><Relationship Id="rId4" Type="http://schemas.openxmlformats.org/officeDocument/2006/relationships/notesSlide" Target="../notesSlides/notesSlide3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14.png"/><Relationship Id="rId5" Type="http://schemas.openxmlformats.org/officeDocument/2006/relationships/image" Target="../media/image41.jpeg"/><Relationship Id="rId4" Type="http://schemas.openxmlformats.org/officeDocument/2006/relationships/notesSlide" Target="../notesSlides/notesSlide3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14.png"/><Relationship Id="rId5" Type="http://schemas.openxmlformats.org/officeDocument/2006/relationships/image" Target="../media/image42.jpeg"/><Relationship Id="rId4" Type="http://schemas.openxmlformats.org/officeDocument/2006/relationships/notesSlide" Target="../notesSlides/notesSlide3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31.m4a"/><Relationship Id="rId7" Type="http://schemas.openxmlformats.org/officeDocument/2006/relationships/image" Target="../media/image41.jpe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notesSlide" Target="../notesSlides/notesSlide38.xml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31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67C3A904-05A6-644E-976E-CBBBB7171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7"/>
          <a:stretch>
            <a:fillRect/>
          </a:stretch>
        </p:blipFill>
        <p:spPr bwMode="auto">
          <a:xfrm>
            <a:off x="228600" y="609600"/>
            <a:ext cx="410527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>
            <a:extLst>
              <a:ext uri="{FF2B5EF4-FFF2-40B4-BE49-F238E27FC236}">
                <a16:creationId xmlns:a16="http://schemas.microsoft.com/office/drawing/2014/main" id="{A9756E4F-032D-8A41-8301-3BE6E9D2A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2" t="40790" r="3317" b="11842"/>
          <a:stretch>
            <a:fillRect/>
          </a:stretch>
        </p:blipFill>
        <p:spPr bwMode="auto">
          <a:xfrm>
            <a:off x="5105400" y="3657600"/>
            <a:ext cx="3733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 Box 4">
            <a:extLst>
              <a:ext uri="{FF2B5EF4-FFF2-40B4-BE49-F238E27FC236}">
                <a16:creationId xmlns:a16="http://schemas.microsoft.com/office/drawing/2014/main" id="{DF2CE8ED-17D0-B645-89B9-333C9680CA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75" y="70991"/>
            <a:ext cx="883285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3200" b="1" dirty="0">
                <a:solidFill>
                  <a:srgbClr val="FF0000"/>
                </a:solidFill>
                <a:latin typeface="+mj-lt"/>
                <a:ea typeface="ＭＳ Ｐゴシック" charset="-128"/>
              </a:rPr>
              <a:t>Respiration </a:t>
            </a: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+mj-lt"/>
                <a:ea typeface="ＭＳ Ｐゴシック" charset="-128"/>
              </a:rPr>
              <a:t>Updated Audio starts with </a:t>
            </a:r>
            <a:r>
              <a:rPr lang="en-US" sz="3200" b="1" dirty="0">
                <a:solidFill>
                  <a:srgbClr val="FFFF00"/>
                </a:solidFill>
                <a:latin typeface="+mj-lt"/>
                <a:ea typeface="ＭＳ Ｐゴシック" charset="-128"/>
              </a:rPr>
              <a:t>Slide 9</a:t>
            </a:r>
          </a:p>
        </p:txBody>
      </p:sp>
      <p:pic>
        <p:nvPicPr>
          <p:cNvPr id="17413" name="Picture 5" descr="Position of pseudobranch">
            <a:extLst>
              <a:ext uri="{FF2B5EF4-FFF2-40B4-BE49-F238E27FC236}">
                <a16:creationId xmlns:a16="http://schemas.microsoft.com/office/drawing/2014/main" id="{A15F553C-C605-4D47-B9FA-225C4F1DE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3" b="14482"/>
          <a:stretch>
            <a:fillRect/>
          </a:stretch>
        </p:blipFill>
        <p:spPr bwMode="auto">
          <a:xfrm>
            <a:off x="4419600" y="609600"/>
            <a:ext cx="4568825" cy="257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1B7F6BBE-3C93-E748-AAA8-DB68E635EA7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200"/>
              <a:t>Fish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3E2FC3FA-BFCC-F846-B43D-852C97ACD6D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1927225"/>
            <a:ext cx="9144000" cy="4630738"/>
          </a:xfrm>
        </p:spPr>
        <p:txBody>
          <a:bodyPr/>
          <a:lstStyle/>
          <a:p>
            <a:pPr eaLnBrk="1" hangingPunct="1"/>
            <a:r>
              <a:rPr lang="en-US" altLang="en-US" sz="2800"/>
              <a:t>They breathe by pumping water through the mouth, over gill filaments and out through slits in the sides of the pharynx</a:t>
            </a:r>
          </a:p>
          <a:p>
            <a:pPr eaLnBrk="1" hangingPunct="1"/>
            <a:r>
              <a:rPr lang="en-US" altLang="en-US" sz="2800"/>
              <a:t>Double Pump System: by decreasing pressure in mouth, water is forced in; by increasing pressure in mouth, water is forced out through the opercula</a:t>
            </a:r>
            <a:endParaRPr lang="en-US" altLang="en-US"/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4FA45B56-62A1-E042-8E83-C2A71C65E3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9400" y="300037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3B7994B2-6ACB-2F49-B3C3-3816540A3A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Respiration</a:t>
            </a:r>
          </a:p>
        </p:txBody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C1D55EC4-BA7D-7143-A157-B146CA5CC9C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3814763" cy="4114800"/>
          </a:xfrm>
        </p:spPr>
        <p:txBody>
          <a:bodyPr/>
          <a:lstStyle/>
          <a:p>
            <a:pPr eaLnBrk="1" hangingPunct="1">
              <a:buFont typeface="Wingdings" charset="2"/>
              <a:buChar char="w"/>
              <a:defRPr/>
            </a:pPr>
            <a:r>
              <a:rPr lang="en-US" sz="2800"/>
              <a:t>Single, moveable operculum has allowed a pumping mechanism to develop</a:t>
            </a:r>
          </a:p>
          <a:p>
            <a:pPr eaLnBrk="1" hangingPunct="1">
              <a:buFont typeface="Wingdings" charset="2"/>
              <a:buChar char="w"/>
              <a:defRPr/>
            </a:pPr>
            <a:r>
              <a:rPr lang="en-US" sz="2800"/>
              <a:t>Continually forces water across gills even when fish is stationary</a:t>
            </a:r>
          </a:p>
        </p:txBody>
      </p:sp>
      <p:pic>
        <p:nvPicPr>
          <p:cNvPr id="69636" name="Picture 4" descr="FishBodyParts">
            <a:extLst>
              <a:ext uri="{FF2B5EF4-FFF2-40B4-BE49-F238E27FC236}">
                <a16:creationId xmlns:a16="http://schemas.microsoft.com/office/drawing/2014/main" id="{E2F4BBC7-5CBC-6848-82D1-F9CA45F90A7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>
          <a:xfrm>
            <a:off x="4643438" y="2800350"/>
            <a:ext cx="3814762" cy="2474913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E00D3114-8DB8-2846-9463-EFB4F240C2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4500" y="355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1D98B9E2-CE27-7947-A4F7-53D39C8F85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Respiration</a:t>
            </a:r>
          </a:p>
        </p:txBody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38400959-FD97-9144-B781-A98395F275B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3814763" cy="4114800"/>
          </a:xfrm>
        </p:spPr>
        <p:txBody>
          <a:bodyPr/>
          <a:lstStyle/>
          <a:p>
            <a:pPr eaLnBrk="1" hangingPunct="1">
              <a:buFont typeface="Wingdings" charset="2"/>
              <a:buChar char="w"/>
              <a:defRPr/>
            </a:pPr>
            <a:r>
              <a:rPr lang="en-US" sz="2800"/>
              <a:t>With mouth open, opercles flare outward but remain in contact with body</a:t>
            </a:r>
          </a:p>
        </p:txBody>
      </p:sp>
      <p:pic>
        <p:nvPicPr>
          <p:cNvPr id="71684" name="Picture 4" descr="FishBodyParts">
            <a:extLst>
              <a:ext uri="{FF2B5EF4-FFF2-40B4-BE49-F238E27FC236}">
                <a16:creationId xmlns:a16="http://schemas.microsoft.com/office/drawing/2014/main" id="{0E8D6A4B-2701-8944-907B-6D656C2EF3B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>
          <a:xfrm>
            <a:off x="4643438" y="2800350"/>
            <a:ext cx="3814762" cy="2474913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A4199339-A9FA-F64A-BCCC-DBE6946D49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" y="3810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2BD7E5CA-7F37-9046-B122-C54614CEC2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Respiration</a:t>
            </a:r>
          </a:p>
        </p:txBody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55B7B16A-4A29-0A4E-8A12-AA1877F65B85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buFont typeface="Wingdings" charset="2"/>
              <a:buChar char="w"/>
              <a:defRPr/>
            </a:pPr>
            <a:r>
              <a:rPr lang="en-US" sz="2800"/>
              <a:t>Water drawn into mouth</a:t>
            </a:r>
          </a:p>
          <a:p>
            <a:pPr eaLnBrk="1" hangingPunct="1">
              <a:buFont typeface="Wingdings" charset="2"/>
              <a:buChar char="w"/>
              <a:defRPr/>
            </a:pPr>
            <a:r>
              <a:rPr lang="en-US" sz="2800"/>
              <a:t>Mouth closes and opercula open</a:t>
            </a:r>
          </a:p>
          <a:p>
            <a:pPr eaLnBrk="1" hangingPunct="1">
              <a:buFont typeface="Wingdings" charset="2"/>
              <a:buChar char="w"/>
              <a:defRPr/>
            </a:pPr>
            <a:r>
              <a:rPr lang="en-US" sz="2800"/>
              <a:t>Opercula pulled in, forcing water over gills and out opercular openings</a:t>
            </a:r>
          </a:p>
        </p:txBody>
      </p:sp>
      <p:pic>
        <p:nvPicPr>
          <p:cNvPr id="73732" name="Picture 4" descr="fishgill3">
            <a:extLst>
              <a:ext uri="{FF2B5EF4-FFF2-40B4-BE49-F238E27FC236}">
                <a16:creationId xmlns:a16="http://schemas.microsoft.com/office/drawing/2014/main" id="{80AF6E65-7063-BB4D-8F88-7CD981D4963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1828800" y="1428750"/>
            <a:ext cx="5791200" cy="2533650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EFF67D7D-9826-6D44-B8D7-F618F40856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6400" y="330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F93843B3-366A-194F-95A7-7AC988AF03F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19088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Bony Fish Respiration</a:t>
            </a:r>
          </a:p>
        </p:txBody>
      </p:sp>
      <p:pic>
        <p:nvPicPr>
          <p:cNvPr id="44035" name="Picture 3" descr="44_21">
            <a:extLst>
              <a:ext uri="{FF2B5EF4-FFF2-40B4-BE49-F238E27FC236}">
                <a16:creationId xmlns:a16="http://schemas.microsoft.com/office/drawing/2014/main" id="{90EF33B9-49B0-C744-81CF-A6F0822B4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11667"/>
          <a:stretch>
            <a:fillRect/>
          </a:stretch>
        </p:blipFill>
        <p:spPr bwMode="auto">
          <a:xfrm>
            <a:off x="533400" y="1731963"/>
            <a:ext cx="8001000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9D4C8FBB-86EE-4045-A163-EE9FAFD441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3400" y="369888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191863D6-32BC-C947-B441-9172FAF6446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20663"/>
            <a:ext cx="73406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Respiratory Pump in Fish</a:t>
            </a:r>
          </a:p>
        </p:txBody>
      </p:sp>
      <p:pic>
        <p:nvPicPr>
          <p:cNvPr id="27651" name="Picture 4">
            <a:extLst>
              <a:ext uri="{FF2B5EF4-FFF2-40B4-BE49-F238E27FC236}">
                <a16:creationId xmlns:a16="http://schemas.microsoft.com/office/drawing/2014/main" id="{C4162046-526D-7B4A-96F3-03A43DDB508D}"/>
              </a:ext>
            </a:extLst>
          </p:cNvPr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228600" y="1143000"/>
            <a:ext cx="5867400" cy="5518150"/>
          </a:xfrm>
        </p:spPr>
      </p:pic>
      <p:grpSp>
        <p:nvGrpSpPr>
          <p:cNvPr id="46084" name="Group 9">
            <a:extLst>
              <a:ext uri="{FF2B5EF4-FFF2-40B4-BE49-F238E27FC236}">
                <a16:creationId xmlns:a16="http://schemas.microsoft.com/office/drawing/2014/main" id="{AE033F36-C694-184E-8C7F-AE742734895C}"/>
              </a:ext>
            </a:extLst>
          </p:cNvPr>
          <p:cNvGrpSpPr>
            <a:grpSpLocks/>
          </p:cNvGrpSpPr>
          <p:nvPr/>
        </p:nvGrpSpPr>
        <p:grpSpPr bwMode="auto">
          <a:xfrm>
            <a:off x="3886200" y="1524000"/>
            <a:ext cx="2362200" cy="2271713"/>
            <a:chOff x="2688" y="1008"/>
            <a:chExt cx="1488" cy="1431"/>
          </a:xfrm>
        </p:grpSpPr>
        <p:sp>
          <p:nvSpPr>
            <p:cNvPr id="46086" name="Text Box 5">
              <a:extLst>
                <a:ext uri="{FF2B5EF4-FFF2-40B4-BE49-F238E27FC236}">
                  <a16:creationId xmlns:a16="http://schemas.microsoft.com/office/drawing/2014/main" id="{71E1EC1A-30CB-BF44-B7F9-6C7D870B83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32" y="1008"/>
              <a:ext cx="960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>
                  <a:latin typeface="Calibri" panose="020F0502020204030204" pitchFamily="34" charset="0"/>
                </a:rPr>
                <a:t>Buccal cavity</a:t>
              </a:r>
            </a:p>
          </p:txBody>
        </p:sp>
        <p:sp>
          <p:nvSpPr>
            <p:cNvPr id="46087" name="Text Box 6">
              <a:extLst>
                <a:ext uri="{FF2B5EF4-FFF2-40B4-BE49-F238E27FC236}">
                  <a16:creationId xmlns:a16="http://schemas.microsoft.com/office/drawing/2014/main" id="{C58EBE8B-BEDB-3B4D-ABF4-35D24CB22A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6" y="2208"/>
              <a:ext cx="120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>
                  <a:latin typeface="Calibri" panose="020F0502020204030204" pitchFamily="34" charset="0"/>
                </a:rPr>
                <a:t>Opercular cavity</a:t>
              </a:r>
            </a:p>
          </p:txBody>
        </p:sp>
        <p:sp>
          <p:nvSpPr>
            <p:cNvPr id="46088" name="Line 7">
              <a:extLst>
                <a:ext uri="{FF2B5EF4-FFF2-40B4-BE49-F238E27FC236}">
                  <a16:creationId xmlns:a16="http://schemas.microsoft.com/office/drawing/2014/main" id="{48D57C72-0532-9045-859A-FFE0D521950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88" y="1248"/>
              <a:ext cx="528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89" name="Line 8">
              <a:extLst>
                <a:ext uri="{FF2B5EF4-FFF2-40B4-BE49-F238E27FC236}">
                  <a16:creationId xmlns:a16="http://schemas.microsoft.com/office/drawing/2014/main" id="{F7FF98CC-0A5E-B148-8E7C-D2C978519BB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688" y="2208"/>
              <a:ext cx="24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6085" name="Text Box 10">
            <a:extLst>
              <a:ext uri="{FF2B5EF4-FFF2-40B4-BE49-F238E27FC236}">
                <a16:creationId xmlns:a16="http://schemas.microsoft.com/office/drawing/2014/main" id="{63191B3A-C011-3F40-A218-C8A534C143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219200"/>
            <a:ext cx="2895600" cy="517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FFFF00"/>
                </a:solidFill>
                <a:latin typeface="Calibri" panose="020F0502020204030204" pitchFamily="34" charset="0"/>
              </a:rPr>
              <a:t>Dual Pump</a:t>
            </a:r>
          </a:p>
          <a:p>
            <a:pPr eaLnBrk="1" hangingPunct="1"/>
            <a:endParaRPr lang="en-US" altLang="en-US" sz="1800">
              <a:solidFill>
                <a:srgbClr val="FFFF00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en-US" altLang="en-US" u="sng">
                <a:solidFill>
                  <a:srgbClr val="FFFF00"/>
                </a:solidFill>
                <a:latin typeface="Calibri" panose="020F0502020204030204" pitchFamily="34" charset="0"/>
              </a:rPr>
              <a:t>Phase I</a:t>
            </a:r>
          </a:p>
          <a:p>
            <a:pPr eaLnBrk="1" hangingPunct="1"/>
            <a:r>
              <a:rPr lang="en-US" altLang="en-US">
                <a:solidFill>
                  <a:srgbClr val="FFFF00"/>
                </a:solidFill>
                <a:latin typeface="Calibri" panose="020F0502020204030204" pitchFamily="34" charset="0"/>
              </a:rPr>
              <a:t>Expansion of buccal and opercular cavities while opercula are closed</a:t>
            </a:r>
          </a:p>
          <a:p>
            <a:pPr eaLnBrk="1" hangingPunct="1"/>
            <a:endParaRPr lang="en-US" altLang="en-US">
              <a:solidFill>
                <a:srgbClr val="FFFF00"/>
              </a:solidFill>
              <a:latin typeface="Calibri" panose="020F0502020204030204" pitchFamily="34" charset="0"/>
            </a:endParaRPr>
          </a:p>
          <a:p>
            <a:pPr eaLnBrk="1" hangingPunct="1"/>
            <a:endParaRPr lang="en-US" altLang="en-US">
              <a:solidFill>
                <a:srgbClr val="FFFF00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en-US" altLang="en-US" u="sng">
                <a:solidFill>
                  <a:srgbClr val="FFFF00"/>
                </a:solidFill>
                <a:latin typeface="Calibri" panose="020F0502020204030204" pitchFamily="34" charset="0"/>
              </a:rPr>
              <a:t>Phase II</a:t>
            </a:r>
          </a:p>
          <a:p>
            <a:pPr eaLnBrk="1" hangingPunct="1"/>
            <a:r>
              <a:rPr lang="en-US" altLang="en-US">
                <a:solidFill>
                  <a:srgbClr val="FFFF00"/>
                </a:solidFill>
                <a:latin typeface="Calibri" panose="020F0502020204030204" pitchFamily="34" charset="0"/>
              </a:rPr>
              <a:t>Mouth closes, opercula open, forcing water across gills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4">
            <a:extLst>
              <a:ext uri="{FF2B5EF4-FFF2-40B4-BE49-F238E27FC236}">
                <a16:creationId xmlns:a16="http://schemas.microsoft.com/office/drawing/2014/main" id="{9B7CABB4-56C9-0446-AB4C-B215914191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522C558B-66AD-1140-9268-55122E318CC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48132" name="Picture 3" descr="gillcavi">
            <a:extLst>
              <a:ext uri="{FF2B5EF4-FFF2-40B4-BE49-F238E27FC236}">
                <a16:creationId xmlns:a16="http://schemas.microsoft.com/office/drawing/2014/main" id="{36305B73-B9A4-034C-A37A-84227E439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3F76310F-43C6-7445-AD75-81EDF0C94B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Respiration</a:t>
            </a:r>
          </a:p>
        </p:txBody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B6123A61-9D6F-2946-956A-AC382C9CF680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buFont typeface="Wingdings" charset="2"/>
              <a:buChar char="w"/>
              <a:defRPr/>
            </a:pPr>
            <a:r>
              <a:rPr lang="en-US" sz="2800"/>
              <a:t>Gill filaments finely divided into small </a:t>
            </a:r>
            <a:r>
              <a:rPr lang="en-US" sz="2800">
                <a:solidFill>
                  <a:srgbClr val="FFF529"/>
                </a:solidFill>
              </a:rPr>
              <a:t>lamellae</a:t>
            </a:r>
            <a:r>
              <a:rPr lang="en-US" sz="2800"/>
              <a:t> to increase surface area</a:t>
            </a:r>
          </a:p>
          <a:p>
            <a:pPr eaLnBrk="1" hangingPunct="1">
              <a:buFont typeface="Wingdings" charset="2"/>
              <a:buChar char="w"/>
              <a:defRPr/>
            </a:pPr>
            <a:r>
              <a:rPr lang="en-US" sz="2800"/>
              <a:t>Blood flow through lamellae in direction opposite that of water flow</a:t>
            </a:r>
          </a:p>
        </p:txBody>
      </p:sp>
      <p:pic>
        <p:nvPicPr>
          <p:cNvPr id="77828" name="Picture 4" descr="fishgill3">
            <a:extLst>
              <a:ext uri="{FF2B5EF4-FFF2-40B4-BE49-F238E27FC236}">
                <a16:creationId xmlns:a16="http://schemas.microsoft.com/office/drawing/2014/main" id="{5EF41965-5139-E94F-A4AC-096D9E23DA1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1828800" y="1428750"/>
            <a:ext cx="5791200" cy="2533650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22D450F-3E7D-BB40-A5CA-6E480CB15B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203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>
            <a:extLst>
              <a:ext uri="{FF2B5EF4-FFF2-40B4-BE49-F238E27FC236}">
                <a16:creationId xmlns:a16="http://schemas.microsoft.com/office/drawing/2014/main" id="{A5A8EE58-0E08-944C-9F06-3DB4C4AD0C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Respiration</a:t>
            </a:r>
          </a:p>
        </p:txBody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6DFA15F9-41B9-B244-B195-967B66DBAB56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533400" y="4876800"/>
            <a:ext cx="8229600" cy="1981200"/>
          </a:xfrm>
        </p:spPr>
        <p:txBody>
          <a:bodyPr/>
          <a:lstStyle/>
          <a:p>
            <a:pPr eaLnBrk="1" hangingPunct="1"/>
            <a:r>
              <a:rPr lang="en-US" altLang="en-US" sz="2800"/>
              <a:t>Countercurrent flow</a:t>
            </a:r>
          </a:p>
          <a:p>
            <a:pPr eaLnBrk="1" hangingPunct="1"/>
            <a:r>
              <a:rPr lang="en-US" altLang="en-US" sz="2800"/>
              <a:t>Allows for most efficient extraction of O</a:t>
            </a:r>
            <a:r>
              <a:rPr lang="en-US" altLang="en-US" sz="2800" baseline="-25000"/>
              <a:t>2</a:t>
            </a:r>
            <a:r>
              <a:rPr lang="en-US" altLang="en-US" sz="2800"/>
              <a:t> from water</a:t>
            </a:r>
          </a:p>
        </p:txBody>
      </p:sp>
      <p:pic>
        <p:nvPicPr>
          <p:cNvPr id="79876" name="Picture 4" descr="countercurrent">
            <a:extLst>
              <a:ext uri="{FF2B5EF4-FFF2-40B4-BE49-F238E27FC236}">
                <a16:creationId xmlns:a16="http://schemas.microsoft.com/office/drawing/2014/main" id="{A7CD8886-F4DA-A846-BB9F-644B5FF7E43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914400" y="1327150"/>
            <a:ext cx="6705600" cy="3514725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8AE985F7-E79A-B243-BB71-7FE8C39BED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3400" y="368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>
            <a:extLst>
              <a:ext uri="{FF2B5EF4-FFF2-40B4-BE49-F238E27FC236}">
                <a16:creationId xmlns:a16="http://schemas.microsoft.com/office/drawing/2014/main" id="{A15C6174-4D55-FA4F-AA46-28719E12B7B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685800"/>
            <a:ext cx="9144000" cy="6172200"/>
          </a:xfrm>
        </p:spPr>
        <p:txBody>
          <a:bodyPr/>
          <a:lstStyle/>
          <a:p>
            <a:pPr eaLnBrk="1" hangingPunct="1"/>
            <a:r>
              <a:rPr lang="en-US" altLang="en-US"/>
              <a:t>Countercurrent blood flow increases the efficiency of obtaining O</a:t>
            </a:r>
            <a:r>
              <a:rPr lang="en-US" altLang="en-US" baseline="-25000"/>
              <a:t>2</a:t>
            </a:r>
            <a:r>
              <a:rPr lang="en-US" altLang="en-US"/>
              <a:t> from water</a:t>
            </a:r>
          </a:p>
        </p:txBody>
      </p:sp>
      <p:pic>
        <p:nvPicPr>
          <p:cNvPr id="54275" name="Picture 4">
            <a:extLst>
              <a:ext uri="{FF2B5EF4-FFF2-40B4-BE49-F238E27FC236}">
                <a16:creationId xmlns:a16="http://schemas.microsoft.com/office/drawing/2014/main" id="{275F0246-F0A0-5E4F-8B38-1391540B1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9" r="5511" b="4832"/>
          <a:stretch>
            <a:fillRect/>
          </a:stretch>
        </p:blipFill>
        <p:spPr bwMode="auto">
          <a:xfrm>
            <a:off x="1371600" y="2065338"/>
            <a:ext cx="6400800" cy="364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B48A3141-C2C9-9C42-9D63-C386C8BC38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2100" y="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5BD40E0B-97E9-C24B-A144-DB6F534E1F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Respiration</a:t>
            </a:r>
          </a:p>
        </p:txBody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878265D0-BA4B-B747-ABAC-31C156FC58B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3814763" cy="4114800"/>
          </a:xfrm>
        </p:spPr>
        <p:txBody>
          <a:bodyPr/>
          <a:lstStyle/>
          <a:p>
            <a:pPr eaLnBrk="1" hangingPunct="1"/>
            <a:r>
              <a:rPr lang="en-US" altLang="en-US" sz="2800"/>
              <a:t>Respiration via 4 pairs of gills</a:t>
            </a:r>
          </a:p>
          <a:p>
            <a:pPr eaLnBrk="1" hangingPunct="1"/>
            <a:r>
              <a:rPr lang="en-US" altLang="en-US" sz="2800"/>
              <a:t>No individual openings to outside</a:t>
            </a:r>
          </a:p>
          <a:p>
            <a:pPr eaLnBrk="1" hangingPunct="1"/>
            <a:r>
              <a:rPr lang="en-US" altLang="en-US" sz="2800"/>
              <a:t>Gills on each side covered by single, flap-like </a:t>
            </a:r>
            <a:r>
              <a:rPr lang="en-US" altLang="en-US" sz="2800">
                <a:solidFill>
                  <a:srgbClr val="FFF529"/>
                </a:solidFill>
              </a:rPr>
              <a:t>operculum</a:t>
            </a:r>
            <a:endParaRPr lang="en-US" altLang="en-US" sz="2800"/>
          </a:p>
        </p:txBody>
      </p:sp>
      <p:pic>
        <p:nvPicPr>
          <p:cNvPr id="67588" name="Picture 4" descr="fishgills">
            <a:extLst>
              <a:ext uri="{FF2B5EF4-FFF2-40B4-BE49-F238E27FC236}">
                <a16:creationId xmlns:a16="http://schemas.microsoft.com/office/drawing/2014/main" id="{E3D9D2C9-8BBC-2940-BCC0-915AFD8A5FE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3438" y="2641600"/>
            <a:ext cx="3814762" cy="2794000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3">
            <a:extLst>
              <a:ext uri="{FF2B5EF4-FFF2-40B4-BE49-F238E27FC236}">
                <a16:creationId xmlns:a16="http://schemas.microsoft.com/office/drawing/2014/main" id="{C48155DB-C02F-8C40-991F-B814A9FC0F5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304800"/>
            <a:ext cx="7772400" cy="5334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Wingdings" charset="2"/>
              <a:buChar char="w"/>
              <a:defRPr/>
            </a:pPr>
            <a:r>
              <a:rPr lang="en-US"/>
              <a:t>Counter Current Exchange</a:t>
            </a:r>
          </a:p>
        </p:txBody>
      </p:sp>
      <p:pic>
        <p:nvPicPr>
          <p:cNvPr id="56323" name="Picture 4">
            <a:extLst>
              <a:ext uri="{FF2B5EF4-FFF2-40B4-BE49-F238E27FC236}">
                <a16:creationId xmlns:a16="http://schemas.microsoft.com/office/drawing/2014/main" id="{97E26ADE-64A5-EA4A-BD40-AEF11B0A0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1" t="3853" b="19101"/>
          <a:stretch>
            <a:fillRect/>
          </a:stretch>
        </p:blipFill>
        <p:spPr bwMode="auto">
          <a:xfrm>
            <a:off x="685800" y="838200"/>
            <a:ext cx="67818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Text Box 5">
            <a:extLst>
              <a:ext uri="{FF2B5EF4-FFF2-40B4-BE49-F238E27FC236}">
                <a16:creationId xmlns:a16="http://schemas.microsoft.com/office/drawing/2014/main" id="{F640CA12-BD6C-9348-B1A0-CF3F2E1E62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038600"/>
            <a:ext cx="8229600" cy="283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latin typeface="Calibri" panose="020F0502020204030204" pitchFamily="34" charset="0"/>
              </a:rPr>
              <a:t>Blood flows through gill tissue in the opposite direction of water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>
                <a:latin typeface="Calibri" panose="020F0502020204030204" pitchFamily="34" charset="0"/>
              </a:rPr>
              <a:t>If blood flow were in same direction, then blood would only be able to get half of available oxygen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>
                <a:latin typeface="Calibri" panose="020F0502020204030204" pitchFamily="34" charset="0"/>
              </a:rPr>
              <a:t>With blood flow opposite…the gradient is always such that oxygen will pass to the blood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>
                <a:latin typeface="Calibri" panose="020F0502020204030204" pitchFamily="34" charset="0"/>
              </a:rPr>
              <a:t>This gives fish 80 – 90% efficiency in acquiring oxygen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AFCDFD5E-888E-1D48-B853-AC0D2D4E65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0800" y="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08C2E386-065F-5841-B766-624B778CA4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Respiration</a:t>
            </a:r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EFD28AE4-75BB-ED44-A74D-116F19D761A4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533400" y="4876800"/>
            <a:ext cx="8229600" cy="1981200"/>
          </a:xfrm>
        </p:spPr>
        <p:txBody>
          <a:bodyPr/>
          <a:lstStyle/>
          <a:p>
            <a:pPr eaLnBrk="1" hangingPunct="1">
              <a:buFont typeface="Wingdings" charset="2"/>
              <a:buChar char="w"/>
              <a:defRPr/>
            </a:pPr>
            <a:r>
              <a:rPr lang="en-US" sz="2800"/>
              <a:t>Active fish like tuna must keep moving continually to move water across gills</a:t>
            </a:r>
          </a:p>
          <a:p>
            <a:pPr eaLnBrk="1" hangingPunct="1">
              <a:buFont typeface="Wingdings" charset="2"/>
              <a:buChar char="w"/>
              <a:defRPr/>
            </a:pPr>
            <a:r>
              <a:rPr lang="en-US" sz="2800"/>
              <a:t>Lack the pumping mechanism</a:t>
            </a:r>
          </a:p>
        </p:txBody>
      </p:sp>
      <p:pic>
        <p:nvPicPr>
          <p:cNvPr id="81924" name="Picture 4" descr="Tuna">
            <a:extLst>
              <a:ext uri="{FF2B5EF4-FFF2-40B4-BE49-F238E27FC236}">
                <a16:creationId xmlns:a16="http://schemas.microsoft.com/office/drawing/2014/main" id="{4BF57BC5-CFA9-B045-B5B2-CA87DDF896C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2057400" y="1446213"/>
            <a:ext cx="4724400" cy="3260725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DB05744-EED1-FB41-A47D-225575B2FD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9400" y="203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617B62F3-B1F7-A047-94A5-E3D1B4792457}"/>
              </a:ext>
            </a:extLst>
          </p:cNvPr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757238" y="296863"/>
            <a:ext cx="7340600" cy="6858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/>
              <a:t>Shark gill structure</a:t>
            </a:r>
          </a:p>
        </p:txBody>
      </p:sp>
      <p:pic>
        <p:nvPicPr>
          <p:cNvPr id="31747" name="Picture 3">
            <a:extLst>
              <a:ext uri="{FF2B5EF4-FFF2-40B4-BE49-F238E27FC236}">
                <a16:creationId xmlns:a16="http://schemas.microsoft.com/office/drawing/2014/main" id="{FAECB86C-1F77-2441-95E7-1B0B19AA145B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457200" y="1066800"/>
            <a:ext cx="3886200" cy="2914650"/>
          </a:xfrm>
        </p:spPr>
      </p:pic>
      <p:pic>
        <p:nvPicPr>
          <p:cNvPr id="31748" name="Picture 4">
            <a:extLst>
              <a:ext uri="{FF2B5EF4-FFF2-40B4-BE49-F238E27FC236}">
                <a16:creationId xmlns:a16="http://schemas.microsoft.com/office/drawing/2014/main" id="{221E7223-316B-6346-BBE9-A82DEB14BDEF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6"/>
          <a:srcRect/>
          <a:stretch>
            <a:fillRect/>
          </a:stretch>
        </p:blipFill>
        <p:spPr>
          <a:xfrm>
            <a:off x="5029200" y="1066800"/>
            <a:ext cx="3860800" cy="2895600"/>
          </a:xfrm>
        </p:spPr>
      </p:pic>
      <p:pic>
        <p:nvPicPr>
          <p:cNvPr id="31749" name="Picture 5">
            <a:extLst>
              <a:ext uri="{FF2B5EF4-FFF2-40B4-BE49-F238E27FC236}">
                <a16:creationId xmlns:a16="http://schemas.microsoft.com/office/drawing/2014/main" id="{3D309BF2-4195-624E-8383-67CF43293137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7"/>
          <a:srcRect/>
          <a:stretch>
            <a:fillRect/>
          </a:stretch>
        </p:blipFill>
        <p:spPr>
          <a:xfrm>
            <a:off x="2743200" y="3962400"/>
            <a:ext cx="3581400" cy="2663825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F07A9D77-233F-9E4E-9B15-4776532112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0838" y="169863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3">
            <a:extLst>
              <a:ext uri="{FF2B5EF4-FFF2-40B4-BE49-F238E27FC236}">
                <a16:creationId xmlns:a16="http://schemas.microsoft.com/office/drawing/2014/main" id="{EC5E1D12-6AEF-BF46-B3F2-CBC5C51D62E9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609600"/>
            <a:ext cx="7772400" cy="38100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/>
              <a:t>When fish are taken out of the water they suffocate, not because they can’t breathe the oxygen available in the air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Their gill arches collapse and there is not enough surface area for diffusion to take place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Some fish are designed to be exposed to the air for brief periods</a:t>
            </a:r>
          </a:p>
        </p:txBody>
      </p:sp>
      <p:pic>
        <p:nvPicPr>
          <p:cNvPr id="62467" name="Picture 4">
            <a:extLst>
              <a:ext uri="{FF2B5EF4-FFF2-40B4-BE49-F238E27FC236}">
                <a16:creationId xmlns:a16="http://schemas.microsoft.com/office/drawing/2014/main" id="{25015747-F7FE-4841-874D-AEC73B5A7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138" y="4237038"/>
            <a:ext cx="3344862" cy="231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5">
            <a:extLst>
              <a:ext uri="{FF2B5EF4-FFF2-40B4-BE49-F238E27FC236}">
                <a16:creationId xmlns:a16="http://schemas.microsoft.com/office/drawing/2014/main" id="{851DE37F-9860-F44C-AA4A-A918130FA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419600"/>
            <a:ext cx="3505200" cy="213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42217F8D-49B1-D042-A39D-77CFDC3CC5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000" y="889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AA5F9753-FC7A-EE47-BE34-1C1C9C313EB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77724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Air Breathing Fish!?</a:t>
            </a: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3691562F-1F57-B94C-9D5C-DDFCC9C91DA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buFont typeface="Wingdings" charset="2"/>
              <a:buChar char="w"/>
              <a:defRPr/>
            </a:pPr>
            <a:r>
              <a:rPr lang="en-US"/>
              <a:t>The walking catfish can go from pond to pond as long as their gills stay wet</a:t>
            </a:r>
          </a:p>
        </p:txBody>
      </p:sp>
      <p:pic>
        <p:nvPicPr>
          <p:cNvPr id="64516" name="Picture 4">
            <a:extLst>
              <a:ext uri="{FF2B5EF4-FFF2-40B4-BE49-F238E27FC236}">
                <a16:creationId xmlns:a16="http://schemas.microsoft.com/office/drawing/2014/main" id="{9EC9E925-E5DF-364E-BFEB-A497ACD25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352800"/>
            <a:ext cx="6172200" cy="315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00DE8F03-F243-B040-9E10-6945F1F415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1800" y="2794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>
            <a:extLst>
              <a:ext uri="{FF2B5EF4-FFF2-40B4-BE49-F238E27FC236}">
                <a16:creationId xmlns:a16="http://schemas.microsoft.com/office/drawing/2014/main" id="{7B3FFF08-E29A-5C41-A911-9C094E4FCE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Lungs</a:t>
            </a:r>
          </a:p>
        </p:txBody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4CB74705-9752-6140-ACCD-B2B3B3384F67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buFont typeface="Wingdings" charset="2"/>
              <a:buChar char="w"/>
              <a:defRPr/>
            </a:pPr>
            <a:r>
              <a:rPr lang="en-US" sz="2800"/>
              <a:t>Some fish use lungs to breath</a:t>
            </a:r>
          </a:p>
          <a:p>
            <a:pPr eaLnBrk="1" hangingPunct="1">
              <a:buFont typeface="Wingdings" charset="2"/>
              <a:buChar char="w"/>
              <a:defRPr/>
            </a:pPr>
            <a:r>
              <a:rPr lang="en-US" sz="2800"/>
              <a:t>Pouches branching off esophagus</a:t>
            </a:r>
          </a:p>
          <a:p>
            <a:pPr eaLnBrk="1" hangingPunct="1">
              <a:buFont typeface="Wingdings" charset="2"/>
              <a:buChar char="w"/>
              <a:defRPr/>
            </a:pPr>
            <a:r>
              <a:rPr lang="en-US" sz="2800"/>
              <a:t>Breathe air at surface or remain out of water</a:t>
            </a:r>
          </a:p>
        </p:txBody>
      </p:sp>
      <p:pic>
        <p:nvPicPr>
          <p:cNvPr id="83972" name="Picture 4" descr="fishlungearly">
            <a:extLst>
              <a:ext uri="{FF2B5EF4-FFF2-40B4-BE49-F238E27FC236}">
                <a16:creationId xmlns:a16="http://schemas.microsoft.com/office/drawing/2014/main" id="{D7EA465B-EC58-3644-A06D-45959C11B90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1447800" y="1981200"/>
            <a:ext cx="6246813" cy="1981200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753E294A-8D1E-5540-94E6-F633983D2F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5000" y="203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>
            <a:extLst>
              <a:ext uri="{FF2B5EF4-FFF2-40B4-BE49-F238E27FC236}">
                <a16:creationId xmlns:a16="http://schemas.microsoft.com/office/drawing/2014/main" id="{789FA881-24E8-BA41-BC5D-CDE7A33AD0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Lungs</a:t>
            </a:r>
          </a:p>
        </p:txBody>
      </p:sp>
      <p:pic>
        <p:nvPicPr>
          <p:cNvPr id="86019" name="Picture 3" descr="lobe_finned_fish">
            <a:extLst>
              <a:ext uri="{FF2B5EF4-FFF2-40B4-BE49-F238E27FC236}">
                <a16:creationId xmlns:a16="http://schemas.microsoft.com/office/drawing/2014/main" id="{7FA1D379-4265-4340-AA50-FA0308F992D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1893888" y="1981200"/>
            <a:ext cx="5356225" cy="4114800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8C481674-D552-4C4E-9910-01072531E0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1500" y="3937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Le Prince de Miguasha - a 30 cm long specimen of Eusthenopteron from the Upper Devonian cliffs at Miguasha. Miguasha Museum Collections. This specimen is also featured on a Canada Post stamp. (Photo by BDEC (c).)">
            <a:extLst>
              <a:ext uri="{FF2B5EF4-FFF2-40B4-BE49-F238E27FC236}">
                <a16:creationId xmlns:a16="http://schemas.microsoft.com/office/drawing/2014/main" id="{8F851C0C-F800-4941-93B3-2173476A9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74663"/>
            <a:ext cx="381000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35" name="Picture 3">
            <a:extLst>
              <a:ext uri="{FF2B5EF4-FFF2-40B4-BE49-F238E27FC236}">
                <a16:creationId xmlns:a16="http://schemas.microsoft.com/office/drawing/2014/main" id="{E8DCFC3B-DB63-DE42-AE30-682E27856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352800"/>
            <a:ext cx="47625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37" name="Picture 5">
            <a:extLst>
              <a:ext uri="{FF2B5EF4-FFF2-40B4-BE49-F238E27FC236}">
                <a16:creationId xmlns:a16="http://schemas.microsoft.com/office/drawing/2014/main" id="{833F8305-257E-C142-943E-0777743A1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28600"/>
            <a:ext cx="3708400" cy="643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88A011C8-A047-BC4E-B915-E73DB2AC93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201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>
            <a:extLst>
              <a:ext uri="{FF2B5EF4-FFF2-40B4-BE49-F238E27FC236}">
                <a16:creationId xmlns:a16="http://schemas.microsoft.com/office/drawing/2014/main" id="{21C04651-4CC2-F347-B854-A3A2AB8E535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228600"/>
            <a:ext cx="7772400" cy="1143000"/>
          </a:xfrm>
          <a:noFill/>
          <a:ln/>
          <a:effectLst>
            <a:outerShdw dist="12700" dir="2700000" algn="ctr" rotWithShape="0">
              <a:srgbClr val="80808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000" b="1"/>
              <a:t>SWIM BLADDER</a:t>
            </a:r>
            <a:br>
              <a:rPr lang="en-US" altLang="en-US" sz="4000" b="1"/>
            </a:br>
            <a:r>
              <a:rPr lang="en-US" altLang="en-US" sz="4000" b="1"/>
              <a:t>controls buoyancy</a:t>
            </a:r>
          </a:p>
        </p:txBody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C972189E-D811-7645-8566-48FF158ED449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48200" y="1981200"/>
            <a:ext cx="3810000" cy="4114800"/>
          </a:xfrm>
          <a:noFill/>
          <a:ln/>
          <a:effectLst>
            <a:outerShdw dist="12700" dir="2700000" algn="ctr" rotWithShape="0">
              <a:srgbClr val="80808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z="2800"/>
          </a:p>
        </p:txBody>
      </p:sp>
      <p:pic>
        <p:nvPicPr>
          <p:cNvPr id="96260" name="Picture 7" descr="mkpswimbladderar">
            <a:extLst>
              <a:ext uri="{FF2B5EF4-FFF2-40B4-BE49-F238E27FC236}">
                <a16:creationId xmlns:a16="http://schemas.microsoft.com/office/drawing/2014/main" id="{60EB462D-C6D2-6446-844F-AE2AD2C23400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02"/>
          <a:stretch>
            <a:fillRect/>
          </a:stretch>
        </p:blipFill>
        <p:spPr>
          <a:xfrm>
            <a:off x="0" y="1597025"/>
            <a:ext cx="9144000" cy="5260975"/>
          </a:xfr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6261" name="Rectangle 8">
            <a:extLst>
              <a:ext uri="{FF2B5EF4-FFF2-40B4-BE49-F238E27FC236}">
                <a16:creationId xmlns:a16="http://schemas.microsoft.com/office/drawing/2014/main" id="{71789ABB-194C-F640-98C4-28DF1A9537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5867400"/>
            <a:ext cx="26431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/>
            <a:r>
              <a:rPr lang="en-US" altLang="en-US" sz="1200" b="1">
                <a:solidFill>
                  <a:schemeClr val="bg1"/>
                </a:solidFill>
              </a:rPr>
              <a:t>Image by Riedell/Vanderwal©2005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84A2F4AD-C288-5446-A174-D72A489236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" y="265113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>
            <a:extLst>
              <a:ext uri="{FF2B5EF4-FFF2-40B4-BE49-F238E27FC236}">
                <a16:creationId xmlns:a16="http://schemas.microsoft.com/office/drawing/2014/main" id="{F2278AA0-D87C-FC45-98DC-A74A7847BA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Swim Bladder</a:t>
            </a:r>
          </a:p>
        </p:txBody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AB9B1146-AE66-2443-A13C-389DA596398B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buFont typeface="Wingdings" charset="2"/>
              <a:buChar char="w"/>
              <a:defRPr/>
            </a:pPr>
            <a:r>
              <a:rPr lang="en-US" sz="2800"/>
              <a:t>Many fish possess a swim bladder (Actinopterygii)</a:t>
            </a:r>
          </a:p>
          <a:p>
            <a:pPr eaLnBrk="1" hangingPunct="1">
              <a:buFont typeface="Wingdings" charset="2"/>
              <a:buChar char="w"/>
              <a:defRPr/>
            </a:pPr>
            <a:r>
              <a:rPr lang="en-US" sz="2800"/>
              <a:t>Creates neutral buoyancy so fish can remain motionless in water column</a:t>
            </a:r>
          </a:p>
        </p:txBody>
      </p:sp>
      <p:pic>
        <p:nvPicPr>
          <p:cNvPr id="88068" name="Picture 4" descr="fishanatomy">
            <a:extLst>
              <a:ext uri="{FF2B5EF4-FFF2-40B4-BE49-F238E27FC236}">
                <a16:creationId xmlns:a16="http://schemas.microsoft.com/office/drawing/2014/main" id="{1810D53E-3357-684B-B2DC-E1AB3CFDA69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1981200" y="1425575"/>
            <a:ext cx="5029200" cy="2536825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B1EA91D-6AE8-2B41-A698-8F05034F64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8000" y="457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0C0F3F01-FC10-D343-B76D-0BE8DF8427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Gill Structure</a:t>
            </a:r>
          </a:p>
        </p:txBody>
      </p:sp>
      <p:pic>
        <p:nvPicPr>
          <p:cNvPr id="21507" name="Picture 3" descr="fishgills">
            <a:extLst>
              <a:ext uri="{FF2B5EF4-FFF2-40B4-BE49-F238E27FC236}">
                <a16:creationId xmlns:a16="http://schemas.microsoft.com/office/drawing/2014/main" id="{3317A26D-EB20-D842-BD30-552308760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76400"/>
            <a:ext cx="5380038" cy="372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0" name="Picture 4" descr="gills1">
            <a:extLst>
              <a:ext uri="{FF2B5EF4-FFF2-40B4-BE49-F238E27FC236}">
                <a16:creationId xmlns:a16="http://schemas.microsoft.com/office/drawing/2014/main" id="{B8DCF0FD-0C22-964C-90CC-5735233BB96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4038600" y="2362200"/>
            <a:ext cx="4800600" cy="3457575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9A72738E-D43F-FD41-9EE1-F2DE10E0A1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Swim Bladder</a:t>
            </a:r>
          </a:p>
        </p:txBody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D26AF6FD-5EDA-F545-B8C9-FACA441E082A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381000" y="5181600"/>
            <a:ext cx="8229600" cy="1981200"/>
          </a:xfrm>
        </p:spPr>
        <p:txBody>
          <a:bodyPr/>
          <a:lstStyle/>
          <a:p>
            <a:pPr eaLnBrk="1" hangingPunct="1">
              <a:buFont typeface="Wingdings" charset="2"/>
              <a:buChar char="w"/>
              <a:defRPr/>
            </a:pPr>
            <a:r>
              <a:rPr lang="en-US" sz="2800"/>
              <a:t>Not in sharks</a:t>
            </a:r>
          </a:p>
          <a:p>
            <a:pPr eaLnBrk="1" hangingPunct="1">
              <a:buFont typeface="Wingdings" charset="2"/>
              <a:buChar char="w"/>
              <a:defRPr/>
            </a:pPr>
            <a:r>
              <a:rPr lang="en-US" sz="2800"/>
              <a:t>Depend on constant movement and fat deposits</a:t>
            </a:r>
          </a:p>
        </p:txBody>
      </p:sp>
      <p:pic>
        <p:nvPicPr>
          <p:cNvPr id="90116" name="Picture 4" descr="sharklift">
            <a:extLst>
              <a:ext uri="{FF2B5EF4-FFF2-40B4-BE49-F238E27FC236}">
                <a16:creationId xmlns:a16="http://schemas.microsoft.com/office/drawing/2014/main" id="{D4222E68-7BE7-354F-8408-AEB2804BDAA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2057400" y="1371600"/>
            <a:ext cx="5029200" cy="3724275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401625CC-7EB7-0147-953C-01F4992D55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1000" y="368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>
            <a:extLst>
              <a:ext uri="{FF2B5EF4-FFF2-40B4-BE49-F238E27FC236}">
                <a16:creationId xmlns:a16="http://schemas.microsoft.com/office/drawing/2014/main" id="{55CEFDDF-D40A-854A-87A5-8E7ADD04C7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Swim Bladder</a:t>
            </a:r>
          </a:p>
        </p:txBody>
      </p:sp>
      <p:sp>
        <p:nvSpPr>
          <p:cNvPr id="92163" name="Rectangle 3">
            <a:extLst>
              <a:ext uri="{FF2B5EF4-FFF2-40B4-BE49-F238E27FC236}">
                <a16:creationId xmlns:a16="http://schemas.microsoft.com/office/drawing/2014/main" id="{F555D9A3-6BA5-F443-AA68-D457B3C0C352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buFont typeface="Wingdings" charset="2"/>
              <a:buChar char="w"/>
              <a:defRPr/>
            </a:pPr>
            <a:r>
              <a:rPr lang="en-US" sz="2800"/>
              <a:t>Swim bladder probably arose from paired lungs of primitive fish</a:t>
            </a:r>
          </a:p>
          <a:p>
            <a:pPr eaLnBrk="1" hangingPunct="1">
              <a:buFont typeface="Wingdings" charset="2"/>
              <a:buChar char="w"/>
              <a:defRPr/>
            </a:pPr>
            <a:r>
              <a:rPr lang="en-US" sz="2800"/>
              <a:t>Lungs were present before swim bladder</a:t>
            </a:r>
          </a:p>
        </p:txBody>
      </p:sp>
      <p:pic>
        <p:nvPicPr>
          <p:cNvPr id="92164" name="Picture 4" descr="fishlungearly">
            <a:extLst>
              <a:ext uri="{FF2B5EF4-FFF2-40B4-BE49-F238E27FC236}">
                <a16:creationId xmlns:a16="http://schemas.microsoft.com/office/drawing/2014/main" id="{1572FE82-F757-6640-978E-E44A22C8D51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1447800" y="1981200"/>
            <a:ext cx="6246813" cy="1981200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AFAD51B-E782-7F45-BD9F-2293778496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2600" y="355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>
            <a:extLst>
              <a:ext uri="{FF2B5EF4-FFF2-40B4-BE49-F238E27FC236}">
                <a16:creationId xmlns:a16="http://schemas.microsoft.com/office/drawing/2014/main" id="{90966C02-1728-6344-B27F-E7090122A5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Swim Bladder</a:t>
            </a:r>
          </a:p>
        </p:txBody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0B4C9398-8C87-1A4A-A740-CC77815BECB7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381000" y="4572000"/>
            <a:ext cx="8229600" cy="1981200"/>
          </a:xfrm>
        </p:spPr>
        <p:txBody>
          <a:bodyPr/>
          <a:lstStyle/>
          <a:p>
            <a:pPr eaLnBrk="1" hangingPunct="1">
              <a:buFont typeface="Wingdings" charset="2"/>
              <a:buChar char="w"/>
              <a:defRPr/>
            </a:pPr>
            <a:r>
              <a:rPr lang="en-US" sz="2800"/>
              <a:t>Paired lungs probably necessary because of alternating wet and dry periods</a:t>
            </a:r>
          </a:p>
          <a:p>
            <a:pPr eaLnBrk="1" hangingPunct="1">
              <a:buFont typeface="Wingdings" charset="2"/>
              <a:buChar char="w"/>
              <a:defRPr/>
            </a:pPr>
            <a:r>
              <a:rPr lang="en-US" sz="2800"/>
              <a:t>Supplemented gills</a:t>
            </a:r>
          </a:p>
        </p:txBody>
      </p:sp>
      <p:pic>
        <p:nvPicPr>
          <p:cNvPr id="94212" name="Picture 4" descr="lung">
            <a:extLst>
              <a:ext uri="{FF2B5EF4-FFF2-40B4-BE49-F238E27FC236}">
                <a16:creationId xmlns:a16="http://schemas.microsoft.com/office/drawing/2014/main" id="{89D93BDA-9268-2A4B-B8AC-C1097E92E13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3298825" y="1447800"/>
            <a:ext cx="2482850" cy="2971800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4F5911A8-42D1-FE4F-8D71-0D679C5163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8800" y="495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>
            <a:extLst>
              <a:ext uri="{FF2B5EF4-FFF2-40B4-BE49-F238E27FC236}">
                <a16:creationId xmlns:a16="http://schemas.microsoft.com/office/drawing/2014/main" id="{33FE7958-490B-1549-B718-DFC5B2B6CA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Swim Bladder</a:t>
            </a:r>
          </a:p>
        </p:txBody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7AA183C3-5BCD-194A-95BC-758A99235926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buFont typeface="Wingdings" charset="2"/>
              <a:buChar char="w"/>
              <a:defRPr/>
            </a:pPr>
            <a:r>
              <a:rPr lang="en-US" sz="2800"/>
              <a:t>Swim bladder present in pelagic bony fish</a:t>
            </a:r>
          </a:p>
          <a:p>
            <a:pPr eaLnBrk="1" hangingPunct="1">
              <a:buFont typeface="Wingdings" charset="2"/>
              <a:buChar char="w"/>
              <a:defRPr/>
            </a:pPr>
            <a:r>
              <a:rPr lang="en-US" sz="2800"/>
              <a:t>Usually absent in benthic fish</a:t>
            </a:r>
          </a:p>
        </p:txBody>
      </p:sp>
      <p:pic>
        <p:nvPicPr>
          <p:cNvPr id="96260" name="Picture 4" descr="fishanatomy">
            <a:extLst>
              <a:ext uri="{FF2B5EF4-FFF2-40B4-BE49-F238E27FC236}">
                <a16:creationId xmlns:a16="http://schemas.microsoft.com/office/drawing/2014/main" id="{013AD807-87DE-5442-8D5A-FCD279A5A1D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1981200" y="1425575"/>
            <a:ext cx="5029200" cy="2536825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AAFDAD9-3FC7-614B-91FA-9C3FCE4BC0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" y="4445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>
            <a:extLst>
              <a:ext uri="{FF2B5EF4-FFF2-40B4-BE49-F238E27FC236}">
                <a16:creationId xmlns:a16="http://schemas.microsoft.com/office/drawing/2014/main" id="{2F3381BD-2BAF-2544-94E6-5B4962771F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Swim Bladder</a:t>
            </a:r>
          </a:p>
        </p:txBody>
      </p:sp>
      <p:pic>
        <p:nvPicPr>
          <p:cNvPr id="98307" name="Picture 3" descr="swimbladder2">
            <a:extLst>
              <a:ext uri="{FF2B5EF4-FFF2-40B4-BE49-F238E27FC236}">
                <a16:creationId xmlns:a16="http://schemas.microsoft.com/office/drawing/2014/main" id="{F1AA7AB1-8E32-E445-A3FA-3A6E9616E60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1295400" y="1611313"/>
            <a:ext cx="6705600" cy="4968875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36EA03AB-AFE7-E149-9899-E7B07EDB04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2600" y="368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>
            <a:extLst>
              <a:ext uri="{FF2B5EF4-FFF2-40B4-BE49-F238E27FC236}">
                <a16:creationId xmlns:a16="http://schemas.microsoft.com/office/drawing/2014/main" id="{BFD531B0-5143-8B4D-B40C-9661EB9F54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Swim Bladder</a:t>
            </a:r>
          </a:p>
        </p:txBody>
      </p:sp>
      <p:pic>
        <p:nvPicPr>
          <p:cNvPr id="100355" name="Picture 3" descr="swimbladder2">
            <a:extLst>
              <a:ext uri="{FF2B5EF4-FFF2-40B4-BE49-F238E27FC236}">
                <a16:creationId xmlns:a16="http://schemas.microsoft.com/office/drawing/2014/main" id="{970C957A-DCBE-8C42-B8AB-78C6D186CBA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685800" y="1981200"/>
            <a:ext cx="3814763" cy="4114800"/>
          </a:xfrm>
        </p:spPr>
      </p:pic>
      <p:sp>
        <p:nvSpPr>
          <p:cNvPr id="100356" name="Rectangle 4">
            <a:extLst>
              <a:ext uri="{FF2B5EF4-FFF2-40B4-BE49-F238E27FC236}">
                <a16:creationId xmlns:a16="http://schemas.microsoft.com/office/drawing/2014/main" id="{8FC180E2-5E7E-0E4E-874E-22E7305F661D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643438" y="1981200"/>
            <a:ext cx="3814762" cy="4114800"/>
          </a:xfrm>
        </p:spPr>
        <p:txBody>
          <a:bodyPr/>
          <a:lstStyle/>
          <a:p>
            <a:pPr eaLnBrk="1" hangingPunct="1">
              <a:buFont typeface="Wingdings" charset="2"/>
              <a:buChar char="w"/>
              <a:defRPr/>
            </a:pPr>
            <a:r>
              <a:rPr lang="en-US" sz="2800"/>
              <a:t>Gas adjustments can be complicated physiologically and anatomically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259ECBE5-9FFF-334D-A384-993CF16281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9900" y="3810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id="{5AC62FEC-7608-414E-8FBE-A4BE46F445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Swim Bladder</a:t>
            </a:r>
          </a:p>
        </p:txBody>
      </p:sp>
      <p:sp>
        <p:nvSpPr>
          <p:cNvPr id="102403" name="Rectangle 3">
            <a:extLst>
              <a:ext uri="{FF2B5EF4-FFF2-40B4-BE49-F238E27FC236}">
                <a16:creationId xmlns:a16="http://schemas.microsoft.com/office/drawing/2014/main" id="{DA4FF131-154F-2740-8EC9-DAE5225D64BF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buFont typeface="Wingdings" charset="2"/>
              <a:buChar char="w"/>
              <a:defRPr/>
            </a:pPr>
            <a:r>
              <a:rPr lang="en-US" sz="2800"/>
              <a:t>Less specialized fish have swim bladder connected to esophagus</a:t>
            </a:r>
          </a:p>
          <a:p>
            <a:pPr eaLnBrk="1" hangingPunct="1">
              <a:buFont typeface="Wingdings" charset="2"/>
              <a:buChar char="w"/>
              <a:defRPr/>
            </a:pPr>
            <a:r>
              <a:rPr lang="en-US" sz="2800"/>
              <a:t>Can gulp air at surface to fill bladder, or burp out excess</a:t>
            </a:r>
          </a:p>
        </p:txBody>
      </p:sp>
      <p:pic>
        <p:nvPicPr>
          <p:cNvPr id="102404" name="Picture 4" descr="fishlungearly">
            <a:extLst>
              <a:ext uri="{FF2B5EF4-FFF2-40B4-BE49-F238E27FC236}">
                <a16:creationId xmlns:a16="http://schemas.microsoft.com/office/drawing/2014/main" id="{3D75C606-4885-1449-BC65-279C98890B5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1447800" y="1981200"/>
            <a:ext cx="6246813" cy="1981200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EE188269-D12C-3045-A9A3-316F25F8C4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9100" y="3810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>
            <a:extLst>
              <a:ext uri="{FF2B5EF4-FFF2-40B4-BE49-F238E27FC236}">
                <a16:creationId xmlns:a16="http://schemas.microsoft.com/office/drawing/2014/main" id="{11FD6C8C-5AD2-CE4C-A7CD-A1A45B10E6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Swim Bladder</a:t>
            </a:r>
          </a:p>
        </p:txBody>
      </p:sp>
      <p:sp>
        <p:nvSpPr>
          <p:cNvPr id="104451" name="Rectangle 3">
            <a:extLst>
              <a:ext uri="{FF2B5EF4-FFF2-40B4-BE49-F238E27FC236}">
                <a16:creationId xmlns:a16="http://schemas.microsoft.com/office/drawing/2014/main" id="{A76B202B-EC5A-9045-9D90-5B530F773C25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57200" y="4876800"/>
            <a:ext cx="8229600" cy="1981200"/>
          </a:xfrm>
        </p:spPr>
        <p:txBody>
          <a:bodyPr/>
          <a:lstStyle/>
          <a:p>
            <a:pPr eaLnBrk="1" hangingPunct="1"/>
            <a:r>
              <a:rPr lang="en-US" altLang="en-US" sz="2800"/>
              <a:t>More specialized fish have swim bladder </a:t>
            </a:r>
            <a:r>
              <a:rPr lang="en-US" altLang="en-US" sz="2800">
                <a:solidFill>
                  <a:srgbClr val="FFF529"/>
                </a:solidFill>
              </a:rPr>
              <a:t>not</a:t>
            </a:r>
            <a:r>
              <a:rPr lang="en-US" altLang="en-US" sz="2800"/>
              <a:t> connected to esophagus</a:t>
            </a:r>
          </a:p>
          <a:p>
            <a:pPr eaLnBrk="1" hangingPunct="1"/>
            <a:r>
              <a:rPr lang="en-US" altLang="en-US" sz="2800"/>
              <a:t>Gas secreted into bladder by </a:t>
            </a:r>
            <a:r>
              <a:rPr lang="en-US" altLang="en-US" sz="2800">
                <a:solidFill>
                  <a:srgbClr val="FFF529"/>
                </a:solidFill>
              </a:rPr>
              <a:t>gas gland</a:t>
            </a:r>
            <a:endParaRPr lang="en-US" altLang="en-US" sz="2800"/>
          </a:p>
        </p:txBody>
      </p:sp>
      <p:pic>
        <p:nvPicPr>
          <p:cNvPr id="104452" name="Picture 4" descr="swimbladder">
            <a:extLst>
              <a:ext uri="{FF2B5EF4-FFF2-40B4-BE49-F238E27FC236}">
                <a16:creationId xmlns:a16="http://schemas.microsoft.com/office/drawing/2014/main" id="{5D5022ED-BE9F-C845-B715-32C872FC26D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1752600" y="1406525"/>
            <a:ext cx="5410200" cy="3268663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A61274FD-5859-1040-8F72-9525D870D0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368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2BF370A2-E4A5-B740-A628-3AF5C37E24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Swim Bladder</a:t>
            </a:r>
          </a:p>
        </p:txBody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37533CDC-8D1C-FF48-A60B-60B69A6A1752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57200" y="4876800"/>
            <a:ext cx="8229600" cy="1981200"/>
          </a:xfrm>
        </p:spPr>
        <p:txBody>
          <a:bodyPr/>
          <a:lstStyle/>
          <a:p>
            <a:pPr eaLnBrk="1" hangingPunct="1">
              <a:buFont typeface="Wingdings" charset="2"/>
              <a:buChar char="w"/>
              <a:defRPr/>
            </a:pPr>
            <a:r>
              <a:rPr lang="en-US" sz="2800">
                <a:solidFill>
                  <a:srgbClr val="FFF529"/>
                </a:solidFill>
              </a:rPr>
              <a:t>Rete mirabile</a:t>
            </a:r>
            <a:r>
              <a:rPr lang="en-US" sz="2800"/>
              <a:t> - complex of blood vessels - increases gas concentration in bladder</a:t>
            </a:r>
          </a:p>
          <a:p>
            <a:pPr eaLnBrk="1" hangingPunct="1">
              <a:buFont typeface="Wingdings" charset="2"/>
              <a:buChar char="w"/>
              <a:defRPr/>
            </a:pPr>
            <a:r>
              <a:rPr lang="en-US" sz="2800">
                <a:solidFill>
                  <a:srgbClr val="FFF529"/>
                </a:solidFill>
              </a:rPr>
              <a:t>Ovale</a:t>
            </a:r>
            <a:r>
              <a:rPr lang="en-US" sz="2800"/>
              <a:t> - removes gas from bladder - slowly</a:t>
            </a:r>
          </a:p>
        </p:txBody>
      </p:sp>
      <p:pic>
        <p:nvPicPr>
          <p:cNvPr id="106500" name="Picture 4" descr="swim_bladders">
            <a:extLst>
              <a:ext uri="{FF2B5EF4-FFF2-40B4-BE49-F238E27FC236}">
                <a16:creationId xmlns:a16="http://schemas.microsoft.com/office/drawing/2014/main" id="{C5D16807-C717-1C4D-B941-79FA3F19EB7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2438400" y="1282700"/>
            <a:ext cx="4343400" cy="3440113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E15CB3E8-4D36-DC4D-9857-0969EB775F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6900" y="431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>
            <a:extLst>
              <a:ext uri="{FF2B5EF4-FFF2-40B4-BE49-F238E27FC236}">
                <a16:creationId xmlns:a16="http://schemas.microsoft.com/office/drawing/2014/main" id="{28ABA198-B211-684E-B1F3-FDB9C478F5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Swim Bladder</a:t>
            </a:r>
          </a:p>
        </p:txBody>
      </p:sp>
      <p:sp>
        <p:nvSpPr>
          <p:cNvPr id="108547" name="Rectangle 3">
            <a:extLst>
              <a:ext uri="{FF2B5EF4-FFF2-40B4-BE49-F238E27FC236}">
                <a16:creationId xmlns:a16="http://schemas.microsoft.com/office/drawing/2014/main" id="{2D2700D7-0AAD-1744-9DE5-BA6C67EE557B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57200" y="4876800"/>
            <a:ext cx="8229600" cy="1981200"/>
          </a:xfrm>
        </p:spPr>
        <p:txBody>
          <a:bodyPr/>
          <a:lstStyle/>
          <a:p>
            <a:pPr eaLnBrk="1" hangingPunct="1">
              <a:buFont typeface="Wingdings" charset="2"/>
              <a:buChar char="w"/>
              <a:defRPr/>
            </a:pPr>
            <a:r>
              <a:rPr lang="en-US" sz="2800"/>
              <a:t>Slow deflation causes problems with fish angled from depths</a:t>
            </a:r>
          </a:p>
          <a:p>
            <a:pPr eaLnBrk="1" hangingPunct="1">
              <a:buFont typeface="Wingdings" charset="2"/>
              <a:buChar char="w"/>
              <a:defRPr/>
            </a:pPr>
            <a:r>
              <a:rPr lang="en-US" sz="2800"/>
              <a:t>Instructions on bladder deflation</a:t>
            </a:r>
          </a:p>
        </p:txBody>
      </p:sp>
      <p:pic>
        <p:nvPicPr>
          <p:cNvPr id="108548" name="Picture 4" descr="Bladderdeflation">
            <a:extLst>
              <a:ext uri="{FF2B5EF4-FFF2-40B4-BE49-F238E27FC236}">
                <a16:creationId xmlns:a16="http://schemas.microsoft.com/office/drawing/2014/main" id="{65EB96A0-7A63-1040-A509-B7BD90E084A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1752600" y="1420813"/>
            <a:ext cx="5715000" cy="3144837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101152D5-99EC-DE49-8CF6-7345ADEEF3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368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19E3C395-0433-6B4F-8104-2472C025500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The Gill as a Respiratory Structure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C958C966-52F5-3A4E-B74A-0F9231DDD1B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2257425"/>
            <a:ext cx="77724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/>
              <a:t>Buccal cavity can be opened and closed by opening and closing the mouth.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/>
              <a:t>Opercular cavity can be opened and closed by movements of the </a:t>
            </a:r>
            <a:r>
              <a:rPr lang="en-US" altLang="en-US" sz="2800">
                <a:solidFill>
                  <a:srgbClr val="FFFF00"/>
                </a:solidFill>
              </a:rPr>
              <a:t>operculum</a:t>
            </a:r>
            <a:r>
              <a:rPr lang="en-US" altLang="en-US" sz="2800"/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solidFill>
                  <a:srgbClr val="FFFF00"/>
                </a:solidFill>
              </a:rPr>
              <a:t>Ram ventilation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800"/>
              <a:t>blood flows in an opposite direction to the flow of water, thus maximizing oxygenation of blood</a:t>
            </a:r>
          </a:p>
          <a:p>
            <a:pPr lvl="3" eaLnBrk="1" hangingPunct="1">
              <a:lnSpc>
                <a:spcPct val="90000"/>
              </a:lnSpc>
            </a:pPr>
            <a:r>
              <a:rPr lang="en-US" altLang="en-US" sz="2800">
                <a:solidFill>
                  <a:srgbClr val="FFFF00"/>
                </a:solidFill>
              </a:rPr>
              <a:t>gill arches</a:t>
            </a:r>
          </a:p>
          <a:p>
            <a:pPr lvl="4" eaLnBrk="1" hangingPunct="1">
              <a:lnSpc>
                <a:spcPct val="90000"/>
              </a:lnSpc>
            </a:pPr>
            <a:r>
              <a:rPr lang="en-US" altLang="en-US" sz="2800">
                <a:solidFill>
                  <a:srgbClr val="FFFF00"/>
                </a:solidFill>
              </a:rPr>
              <a:t>countercurrent flow</a:t>
            </a:r>
          </a:p>
          <a:p>
            <a:pPr eaLnBrk="1" hangingPunct="1">
              <a:lnSpc>
                <a:spcPct val="90000"/>
              </a:lnSpc>
            </a:pPr>
            <a:endParaRPr lang="en-US" altLang="en-US" sz="2800"/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>
            <a:extLst>
              <a:ext uri="{FF2B5EF4-FFF2-40B4-BE49-F238E27FC236}">
                <a16:creationId xmlns:a16="http://schemas.microsoft.com/office/drawing/2014/main" id="{E5EC5B66-9F05-3B40-9B7D-6B8ADD21CC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3100" y="240288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Swim Bladder</a:t>
            </a:r>
          </a:p>
        </p:txBody>
      </p:sp>
      <p:sp>
        <p:nvSpPr>
          <p:cNvPr id="110595" name="Rectangle 3">
            <a:extLst>
              <a:ext uri="{FF2B5EF4-FFF2-40B4-BE49-F238E27FC236}">
                <a16:creationId xmlns:a16="http://schemas.microsoft.com/office/drawing/2014/main" id="{52B74E93-897D-E943-8E5F-9C5EF7582D5B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57200" y="4876800"/>
            <a:ext cx="8229600" cy="1981200"/>
          </a:xfrm>
        </p:spPr>
        <p:txBody>
          <a:bodyPr/>
          <a:lstStyle/>
          <a:p>
            <a:pPr eaLnBrk="1" hangingPunct="1">
              <a:buFont typeface="Wingdings" charset="2"/>
              <a:buChar char="w"/>
              <a:defRPr/>
            </a:pPr>
            <a:r>
              <a:rPr lang="en-US" sz="2800"/>
              <a:t>Some fish have posterior connection between bladder and intestine</a:t>
            </a:r>
          </a:p>
          <a:p>
            <a:pPr eaLnBrk="1" hangingPunct="1">
              <a:buFont typeface="Wingdings" charset="2"/>
              <a:buChar char="w"/>
              <a:defRPr/>
            </a:pPr>
            <a:r>
              <a:rPr lang="en-US" sz="2800"/>
              <a:t>Allows for rapid venting of gas (rapid surfacing)</a:t>
            </a:r>
          </a:p>
        </p:txBody>
      </p:sp>
      <p:pic>
        <p:nvPicPr>
          <p:cNvPr id="110596" name="Picture 4" descr="swim_bladders">
            <a:extLst>
              <a:ext uri="{FF2B5EF4-FFF2-40B4-BE49-F238E27FC236}">
                <a16:creationId xmlns:a16="http://schemas.microsoft.com/office/drawing/2014/main" id="{D24AC72B-309A-F04C-B5EC-3BDBCDF0529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7"/>
          <a:srcRect/>
          <a:stretch>
            <a:fillRect/>
          </a:stretch>
        </p:blipFill>
        <p:spPr>
          <a:xfrm>
            <a:off x="2438400" y="1383288"/>
            <a:ext cx="4216400" cy="3339525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232A5675-07E0-F049-8C53-DB7B56D853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9900" y="405388"/>
            <a:ext cx="812800" cy="812800"/>
          </a:xfrm>
          <a:prstGeom prst="rect">
            <a:avLst/>
          </a:prstGeom>
        </p:spPr>
      </p:pic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2CBD7B6F-6578-254A-8011-8567391762A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9900" y="1574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9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79462411-B795-9846-AABC-30563F6C1D3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Structure of a Fish Gill</a:t>
            </a:r>
          </a:p>
        </p:txBody>
      </p:sp>
      <p:pic>
        <p:nvPicPr>
          <p:cNvPr id="25603" name="Picture 3" descr="44_22">
            <a:extLst>
              <a:ext uri="{FF2B5EF4-FFF2-40B4-BE49-F238E27FC236}">
                <a16:creationId xmlns:a16="http://schemas.microsoft.com/office/drawing/2014/main" id="{25194355-0D71-4D48-B4F0-B5B50E876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99" b="28334"/>
          <a:stretch>
            <a:fillRect/>
          </a:stretch>
        </p:blipFill>
        <p:spPr bwMode="auto">
          <a:xfrm>
            <a:off x="304800" y="1676400"/>
            <a:ext cx="8534400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C85816F5-9FCD-5343-9FAB-3E7474AD7FF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921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200"/>
              <a:t>Fish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4E4B9EAF-46A8-2448-8CC5-6434DB26289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179513"/>
            <a:ext cx="7772400" cy="4114800"/>
          </a:xfrm>
        </p:spPr>
        <p:txBody>
          <a:bodyPr/>
          <a:lstStyle/>
          <a:p>
            <a:pPr eaLnBrk="1" hangingPunct="1"/>
            <a:r>
              <a:rPr lang="en-US" altLang="en-US" sz="2400"/>
              <a:t>Because the gills are so VASCULAR and have a large surface area, gas exchange can happen adequately</a:t>
            </a:r>
            <a:endParaRPr lang="en-US" altLang="en-US"/>
          </a:p>
        </p:txBody>
      </p:sp>
      <p:pic>
        <p:nvPicPr>
          <p:cNvPr id="27652" name="Picture 4">
            <a:extLst>
              <a:ext uri="{FF2B5EF4-FFF2-40B4-BE49-F238E27FC236}">
                <a16:creationId xmlns:a16="http://schemas.microsoft.com/office/drawing/2014/main" id="{1D2F017B-E354-2B4E-AD7B-66A55E5E3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86"/>
          <a:stretch>
            <a:fillRect/>
          </a:stretch>
        </p:blipFill>
        <p:spPr bwMode="auto">
          <a:xfrm>
            <a:off x="0" y="2262188"/>
            <a:ext cx="9144000" cy="459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>
            <a:extLst>
              <a:ext uri="{FF2B5EF4-FFF2-40B4-BE49-F238E27FC236}">
                <a16:creationId xmlns:a16="http://schemas.microsoft.com/office/drawing/2014/main" id="{787F8790-2F70-1A4C-884D-064225693851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228600" y="228600"/>
            <a:ext cx="2832100" cy="4038600"/>
          </a:xfrm>
        </p:spPr>
      </p:pic>
      <p:pic>
        <p:nvPicPr>
          <p:cNvPr id="36867" name="Picture 3">
            <a:extLst>
              <a:ext uri="{FF2B5EF4-FFF2-40B4-BE49-F238E27FC236}">
                <a16:creationId xmlns:a16="http://schemas.microsoft.com/office/drawing/2014/main" id="{F5F5957F-476F-1441-B9DC-C845897615AF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3200400" y="228600"/>
            <a:ext cx="2736850" cy="4038600"/>
          </a:xfrm>
        </p:spPr>
      </p:pic>
      <p:pic>
        <p:nvPicPr>
          <p:cNvPr id="36868" name="Picture 4">
            <a:extLst>
              <a:ext uri="{FF2B5EF4-FFF2-40B4-BE49-F238E27FC236}">
                <a16:creationId xmlns:a16="http://schemas.microsoft.com/office/drawing/2014/main" id="{4EAEF875-19EC-B04A-91B0-96A8AED88EF6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6096000" y="228600"/>
            <a:ext cx="2667000" cy="4038600"/>
          </a:xfrm>
        </p:spPr>
      </p:pic>
      <p:sp>
        <p:nvSpPr>
          <p:cNvPr id="29701" name="Rectangle 8">
            <a:extLst>
              <a:ext uri="{FF2B5EF4-FFF2-40B4-BE49-F238E27FC236}">
                <a16:creationId xmlns:a16="http://schemas.microsoft.com/office/drawing/2014/main" id="{7B540733-6268-8E4A-B4B7-4158289782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99000"/>
            <a:ext cx="9144000" cy="17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4161750" indent="-24161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FF00"/>
                </a:solidFill>
                <a:latin typeface="Calibri" panose="020F0502020204030204" pitchFamily="34" charset="0"/>
              </a:rPr>
              <a:t>Healthy gills</a:t>
            </a:r>
            <a:r>
              <a:rPr lang="en-US" altLang="en-US" sz="3200">
                <a:solidFill>
                  <a:srgbClr val="FFFF00"/>
                </a:solidFill>
                <a:latin typeface="Calibri" panose="020F0502020204030204" pitchFamily="34" charset="0"/>
              </a:rPr>
              <a:t>	2 layers of epithelial cells</a:t>
            </a:r>
          </a:p>
          <a:p>
            <a:pPr lvl="1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FF00"/>
                </a:solidFill>
                <a:latin typeface="Calibri" panose="020F0502020204030204" pitchFamily="34" charset="0"/>
              </a:rPr>
              <a:t>Irritated gills</a:t>
            </a:r>
            <a:r>
              <a:rPr lang="en-US" altLang="en-US" sz="3200">
                <a:solidFill>
                  <a:srgbClr val="FFFF00"/>
                </a:solidFill>
                <a:latin typeface="Calibri" panose="020F0502020204030204" pitchFamily="34" charset="0"/>
              </a:rPr>
              <a:t> - hyperplasia </a:t>
            </a:r>
            <a:r>
              <a:rPr lang="en-US" altLang="en-US" sz="3200" i="1">
                <a:solidFill>
                  <a:srgbClr val="FFFF00"/>
                </a:solidFill>
                <a:latin typeface="Calibri" panose="020F0502020204030204" pitchFamily="34" charset="0"/>
              </a:rPr>
              <a:t>(reduction in exchange efficiency)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462CDB06-F905-C44D-9B93-AF535E5CC5E7}"/>
              </a:ext>
            </a:extLst>
          </p:cNvPr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757238" y="639763"/>
            <a:ext cx="7340600" cy="609600"/>
          </a:xfrm>
        </p:spPr>
        <p:txBody>
          <a:bodyPr/>
          <a:lstStyle/>
          <a:p>
            <a:pPr eaLnBrk="1" hangingPunct="1"/>
            <a:r>
              <a:rPr lang="en-US" altLang="en-US" sz="2800" b="1"/>
              <a:t>Teleost gill structure</a:t>
            </a:r>
            <a:endParaRPr lang="en-US" altLang="en-US" sz="1800" b="1"/>
          </a:p>
        </p:txBody>
      </p:sp>
      <p:pic>
        <p:nvPicPr>
          <p:cNvPr id="29699" name="Picture 3">
            <a:extLst>
              <a:ext uri="{FF2B5EF4-FFF2-40B4-BE49-F238E27FC236}">
                <a16:creationId xmlns:a16="http://schemas.microsoft.com/office/drawing/2014/main" id="{D2A15E7E-53C9-BC42-AE7A-FA47091B9E90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304800" y="1295400"/>
            <a:ext cx="4283075" cy="4495800"/>
          </a:xfrm>
        </p:spPr>
      </p:pic>
      <p:pic>
        <p:nvPicPr>
          <p:cNvPr id="29700" name="Picture 4">
            <a:extLst>
              <a:ext uri="{FF2B5EF4-FFF2-40B4-BE49-F238E27FC236}">
                <a16:creationId xmlns:a16="http://schemas.microsoft.com/office/drawing/2014/main" id="{3D94B9DD-56E8-654D-8575-B2E14A71EC03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4651375" y="1295400"/>
            <a:ext cx="4283075" cy="4495800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56010BBE-FDE7-C74F-915A-D0548902C19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28600"/>
            <a:ext cx="77724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Respiratory Pump in Fish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301CE4FC-4DA0-AB4B-B53D-5EE575882251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1919288"/>
            <a:ext cx="8153400" cy="5181600"/>
          </a:xfrm>
        </p:spPr>
        <p:txBody>
          <a:bodyPr/>
          <a:lstStyle/>
          <a:p>
            <a:pPr eaLnBrk="1" hangingPunct="1"/>
            <a:r>
              <a:rPr lang="en-US" altLang="en-US"/>
              <a:t>Fish need a more efficient method than terrestrial animals</a:t>
            </a:r>
          </a:p>
          <a:p>
            <a:pPr lvl="1" eaLnBrk="1" hangingPunct="1"/>
            <a:r>
              <a:rPr lang="en-US" altLang="en-US"/>
              <a:t>Unidirectional system, water always moves one way across gills and out operculum</a:t>
            </a:r>
          </a:p>
          <a:p>
            <a:pPr lvl="1" eaLnBrk="1" hangingPunct="1"/>
            <a:r>
              <a:rPr lang="en-US" altLang="en-US"/>
              <a:t>No mixing of fresh and respired water, maintaining highest possible P</a:t>
            </a:r>
            <a:r>
              <a:rPr lang="en-US" altLang="en-US" baseline="-25000"/>
              <a:t>O2 </a:t>
            </a:r>
            <a:r>
              <a:rPr lang="en-US" altLang="en-US"/>
              <a:t>at gill surface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F248CE43-6FC4-7241-9BD4-4DC8AA9299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1300" y="330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alm Seas">
  <a:themeElements>
    <a:clrScheme name="Calm Seas 1">
      <a:dk1>
        <a:srgbClr val="010199"/>
      </a:dk1>
      <a:lt1>
        <a:srgbClr val="FFFFFF"/>
      </a:lt1>
      <a:dk2>
        <a:srgbClr val="A2B3DD"/>
      </a:dk2>
      <a:lt2>
        <a:srgbClr val="FFFFFF"/>
      </a:lt2>
      <a:accent1>
        <a:srgbClr val="33CCCC"/>
      </a:accent1>
      <a:accent2>
        <a:srgbClr val="00C600"/>
      </a:accent2>
      <a:accent3>
        <a:srgbClr val="CED6EB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Calm Seas">
      <a:majorFont>
        <a:latin typeface="Tahoma"/>
        <a:ea typeface="ＭＳ Ｐゴシック"/>
        <a:cs typeface="ＭＳ Ｐゴシック"/>
      </a:majorFont>
      <a:minorFont>
        <a:latin typeface="Tahom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Calm Seas 1">
        <a:dk1>
          <a:srgbClr val="010199"/>
        </a:dk1>
        <a:lt1>
          <a:srgbClr val="FFFFFF"/>
        </a:lt1>
        <a:dk2>
          <a:srgbClr val="A2B3DD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CED6EB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lm Seas 2">
        <a:dk1>
          <a:srgbClr val="000066"/>
        </a:dk1>
        <a:lt1>
          <a:srgbClr val="FFFFFF"/>
        </a:lt1>
        <a:dk2>
          <a:srgbClr val="A2B3DD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CED6EB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lm Seas 3">
        <a:dk1>
          <a:srgbClr val="000000"/>
        </a:dk1>
        <a:lt1>
          <a:srgbClr val="FFFFFF"/>
        </a:lt1>
        <a:dk2>
          <a:srgbClr val="A2B3DD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CED6EB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lm Seas 4">
        <a:dk1>
          <a:srgbClr val="003366"/>
        </a:dk1>
        <a:lt1>
          <a:srgbClr val="FFFFFF"/>
        </a:lt1>
        <a:dk2>
          <a:srgbClr val="A2B3DD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CED6EB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MacBook Pro:Microsoft Office 2004:Templates:Presentations:Designs:Calm Seas</Template>
  <TotalTime>172</TotalTime>
  <Words>747</Words>
  <Application>Microsoft Macintosh PowerPoint</Application>
  <PresentationFormat>On-screen Show (4:3)</PresentationFormat>
  <Paragraphs>108</Paragraphs>
  <Slides>40</Slides>
  <Notes>38</Notes>
  <HiddenSlides>0</HiddenSlides>
  <MMClips>31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Arial</vt:lpstr>
      <vt:lpstr>Calibri</vt:lpstr>
      <vt:lpstr>Tahoma</vt:lpstr>
      <vt:lpstr>Wingdings</vt:lpstr>
      <vt:lpstr>Calm Seas</vt:lpstr>
      <vt:lpstr>PowerPoint Presentation</vt:lpstr>
      <vt:lpstr>Respiration</vt:lpstr>
      <vt:lpstr>Gill Structure</vt:lpstr>
      <vt:lpstr>The Gill as a Respiratory Structure</vt:lpstr>
      <vt:lpstr>Structure of a Fish Gill</vt:lpstr>
      <vt:lpstr>Fish</vt:lpstr>
      <vt:lpstr>PowerPoint Presentation</vt:lpstr>
      <vt:lpstr>Teleost gill structure</vt:lpstr>
      <vt:lpstr>Respiratory Pump in Fish</vt:lpstr>
      <vt:lpstr>Fish</vt:lpstr>
      <vt:lpstr>Respiration</vt:lpstr>
      <vt:lpstr>Respiration</vt:lpstr>
      <vt:lpstr>Respiration</vt:lpstr>
      <vt:lpstr>Bony Fish Respiration</vt:lpstr>
      <vt:lpstr>Respiratory Pump in Fish</vt:lpstr>
      <vt:lpstr>PowerPoint Presentation</vt:lpstr>
      <vt:lpstr>Respiration</vt:lpstr>
      <vt:lpstr>Respiration</vt:lpstr>
      <vt:lpstr>PowerPoint Presentation</vt:lpstr>
      <vt:lpstr>PowerPoint Presentation</vt:lpstr>
      <vt:lpstr>Respiration</vt:lpstr>
      <vt:lpstr>Shark gill structure</vt:lpstr>
      <vt:lpstr>PowerPoint Presentation</vt:lpstr>
      <vt:lpstr>Air Breathing Fish!?</vt:lpstr>
      <vt:lpstr>Lungs</vt:lpstr>
      <vt:lpstr>Lungs</vt:lpstr>
      <vt:lpstr>PowerPoint Presentation</vt:lpstr>
      <vt:lpstr>SWIM BLADDER controls buoyancy</vt:lpstr>
      <vt:lpstr>Swim Bladder</vt:lpstr>
      <vt:lpstr>Swim Bladder</vt:lpstr>
      <vt:lpstr>Swim Bladder</vt:lpstr>
      <vt:lpstr>Swim Bladder</vt:lpstr>
      <vt:lpstr>Swim Bladder</vt:lpstr>
      <vt:lpstr>Swim Bladder</vt:lpstr>
      <vt:lpstr>Swim Bladder</vt:lpstr>
      <vt:lpstr>Swim Bladder</vt:lpstr>
      <vt:lpstr>Swim Bladder</vt:lpstr>
      <vt:lpstr>Swim Bladder</vt:lpstr>
      <vt:lpstr>Swim Bladder</vt:lpstr>
      <vt:lpstr>Swim Bladder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Neal Mundahl</dc:creator>
  <cp:lastModifiedBy>Mundahl, Neal</cp:lastModifiedBy>
  <cp:revision>13</cp:revision>
  <dcterms:created xsi:type="dcterms:W3CDTF">2012-02-27T12:53:23Z</dcterms:created>
  <dcterms:modified xsi:type="dcterms:W3CDTF">2020-03-23T16:48:52Z</dcterms:modified>
</cp:coreProperties>
</file>