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36"/>
  </p:notesMasterIdLst>
  <p:sldIdLst>
    <p:sldId id="301" r:id="rId2"/>
    <p:sldId id="265" r:id="rId3"/>
    <p:sldId id="290" r:id="rId4"/>
    <p:sldId id="295" r:id="rId5"/>
    <p:sldId id="291" r:id="rId6"/>
    <p:sldId id="292" r:id="rId7"/>
    <p:sldId id="293" r:id="rId8"/>
    <p:sldId id="294" r:id="rId9"/>
    <p:sldId id="296" r:id="rId10"/>
    <p:sldId id="297" r:id="rId11"/>
    <p:sldId id="298" r:id="rId12"/>
    <p:sldId id="299" r:id="rId13"/>
    <p:sldId id="300" r:id="rId14"/>
    <p:sldId id="257" r:id="rId15"/>
    <p:sldId id="266" r:id="rId16"/>
    <p:sldId id="285" r:id="rId17"/>
    <p:sldId id="259" r:id="rId18"/>
    <p:sldId id="286" r:id="rId19"/>
    <p:sldId id="287" r:id="rId20"/>
    <p:sldId id="302" r:id="rId21"/>
    <p:sldId id="258" r:id="rId22"/>
    <p:sldId id="303" r:id="rId23"/>
    <p:sldId id="289" r:id="rId24"/>
    <p:sldId id="304" r:id="rId25"/>
    <p:sldId id="305" r:id="rId26"/>
    <p:sldId id="267" r:id="rId27"/>
    <p:sldId id="288" r:id="rId28"/>
    <p:sldId id="268" r:id="rId29"/>
    <p:sldId id="271" r:id="rId30"/>
    <p:sldId id="272" r:id="rId31"/>
    <p:sldId id="263" r:id="rId32"/>
    <p:sldId id="260" r:id="rId33"/>
    <p:sldId id="261" r:id="rId34"/>
    <p:sldId id="262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4"/>
  </p:normalViewPr>
  <p:slideViewPr>
    <p:cSldViewPr>
      <p:cViewPr varScale="1">
        <p:scale>
          <a:sx n="106" d="100"/>
          <a:sy n="106" d="100"/>
        </p:scale>
        <p:origin x="180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2E4491D-1FF5-FC4B-B456-D0AC17A6936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A88C093-E7CA-FD41-BC7F-D8DCD3D46B3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5E448380-5E95-604C-9331-7DBBE6A33DA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E9E4EA50-A0EA-E84D-B974-905F07917D5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D51213A9-55DB-FA44-B732-5A5E5BFEFBC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026F5873-6B15-044E-A53F-C3C1D4A4CE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739AE0C-5653-EA4C-868E-A804D43E400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>
            <a:extLst>
              <a:ext uri="{FF2B5EF4-FFF2-40B4-BE49-F238E27FC236}">
                <a16:creationId xmlns:a16="http://schemas.microsoft.com/office/drawing/2014/main" id="{5EFBFA5A-9E29-3D4D-B64C-48D5694044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6206FDF-C6FA-A348-9501-19D96B7A3CB7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42208F11-224E-9A4D-8FAC-85042889B4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4A91D2D6-4F4C-9A4D-AECD-2C9EB99199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A7F10C47-10B8-9548-B857-24DE9FBF2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D5A4A9A-ECFA-D349-BDF5-EF7B91B4852A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C3DAAA47-D875-144C-BCDF-0EDE68ED152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C3178822-F214-A943-967C-5E959BF3613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013A102C-F674-5C4E-9DB4-837DB90FD8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133ED87-7B5C-344B-B04C-6D50FB507293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0D9306AD-405E-0A44-9FB3-98B1FE1B517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08E2F2EA-9712-DB44-ACEC-D1EF40A6753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3D2785A8-523D-7A4B-92ED-7C4BE660F5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84CFD3D-2B74-114A-9230-554DB923E1CB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67D12140-48BF-1648-8C9A-4214D616A13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DD0B9D4-161D-1945-B30A-F06E54C78E6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99E40110-82DD-D544-B2FE-5AB227DE5F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F5A74A0-8F69-B046-B640-E7D0875D81DF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5283BBF8-0576-B242-9611-266E8865061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469E020A-0827-2F4F-A86B-F4C07A2492B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2705247B-B07F-6544-84C5-7AC30D7F3E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313D52A-2187-5E4F-995A-25C37371E98A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DD3FB562-1D3E-404C-A44D-D787D69100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6101C896-C913-0840-9740-8FC8CC637B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E4C5358F-AA50-BF49-A3EF-045CBF1741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8DAE259-E53E-AD40-A390-05F4701AFEA7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A23CE69E-3EC5-A842-AAD4-2DB98AC8311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23F70CCA-AC51-6B48-B0D9-AA18732C2B1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BA4AE3A8-2998-2041-BB08-F5DA7ABCE0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6825172-4D8D-FD49-9A46-B97E50BD3D9E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43C9CC76-ACAE-2C4C-A34E-34B19EDC389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4EA2D950-A3CA-3047-BB31-A347BF04B39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E68A1C6C-C570-7A4E-A4D0-B8BAFA3395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A39AC82-DE1D-EC4E-AC94-F0C1DE0277C4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E758D4D1-7473-6544-94F3-DD8FED94795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6C808873-86C7-1544-A95F-C78E7C4DB74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E2E53984-2AC6-0D47-B614-E50D4EFA30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1E76542-7D97-E341-B0DA-6183195C8B8B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C11D4BE6-B39D-294E-843A-6AAB51FF5F2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4AE9FF7A-E812-DB42-8D9B-D3DF713BAB0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C4E5F029-C955-134C-B817-C92256A31F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E30ED79-4781-B642-A413-7CBE10CDBDA5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367ACC58-8E7A-9845-BE80-137E95B117E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30655819-CB6B-4848-B408-085C42DFFA0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>
            <a:extLst>
              <a:ext uri="{FF2B5EF4-FFF2-40B4-BE49-F238E27FC236}">
                <a16:creationId xmlns:a16="http://schemas.microsoft.com/office/drawing/2014/main" id="{EC7D1352-6C8D-664F-890D-3F539DF08D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958DFE4-34E2-5249-93D0-BB4E1E5FDC2E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A9BF7D70-D298-B145-B905-C23EB722E5D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81950B33-13AA-E148-83F8-FB0C28F1DFE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B94ED804-B249-1E4E-B155-11413B3767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98D6903-D69F-8D46-846A-0D504DA94979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64E19D7F-F9D6-EE44-8B5B-31F88440F3A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BA28EAED-CDCA-C74A-A269-6C4D30CC96B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EA59F8C7-B03D-0D45-8239-E844350903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C691167-B2B8-134F-AC01-3E2C41ABBA4D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546A5C99-2CC7-B24E-A176-9C8492F5CBA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5D79835B-C096-E34F-A7D3-D37B59AEF8B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1C4DDE3A-D650-EF49-B6D6-477AE5B801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A8BDB2E-90B3-7D47-8C18-1281D50C0A32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B507A151-139B-DC49-9EB9-2B78559B174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FF3DC565-4553-0248-B624-6322B271580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AC7543A6-5ACC-744D-B181-682CD8F8E5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9A8573E-A580-324A-A9E7-59B3EC6F6BFE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60E1A1A8-8A50-7A4D-88E0-A5A716F624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6CC8AE32-5A25-3040-BB2A-5D7236411B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573ED2B2-8CC2-D749-9AD3-BBE4F00AEB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06C8E42-7084-3B4F-8E95-CD88B208A78F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25C83544-BB04-144E-B795-2AEC991B42F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54569DE2-DFCE-0C4F-B95E-C604AF1DF3B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DACBE023-7C41-5A41-8509-207C7B9AAE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3576A74-C863-4849-B388-7F4BDA3DA440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E4EA30CD-77B2-6F4A-A7D6-2FCBA8E3BD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F2A8C9D3-F51C-5241-8EE9-E9FB1ABCD5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2EC49BCC-2A5B-DF4A-B5AF-960FF442E2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EFF9280-484F-9246-B1E5-A3BBB889CA9A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3444F95A-FA4D-1447-A1D2-321BC4E9B6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160B5B02-130A-6742-880F-0F1D1F0209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624AB3A9-4E80-DC4A-8CF0-F690E73B63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E666970-CC66-C74A-9233-C6EBFF8E6445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0E1777A0-8C87-2940-9556-35850869E3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C6E8A27B-17F4-CD41-BCE7-49B78DC958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381EF757-206A-F04A-8F7A-1F9AF10CAA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99A7741-C79B-BC44-96C2-3AC82659451A}" type="slidenum">
              <a:rPr lang="en-US" altLang="en-US" sz="1200"/>
              <a:pPr/>
              <a:t>31</a:t>
            </a:fld>
            <a:endParaRPr lang="en-US" altLang="en-US" sz="120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98657A3C-F322-7948-9875-3BF31F003C7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4C41654F-A4A4-0A41-A557-7228FF3156A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8D7035DA-3360-A640-857B-C2F8B0E012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587DE89-7666-3F4B-A4EB-5AE909BADE6A}" type="slidenum">
              <a:rPr lang="en-US" altLang="en-US" sz="1200"/>
              <a:pPr/>
              <a:t>32</a:t>
            </a:fld>
            <a:endParaRPr lang="en-US" altLang="en-US" sz="1200"/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9A519F9C-5D7A-B140-9E50-49F4A988280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B392CFEC-EF12-8943-A4BA-8B8D3B5E3A0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>
            <a:extLst>
              <a:ext uri="{FF2B5EF4-FFF2-40B4-BE49-F238E27FC236}">
                <a16:creationId xmlns:a16="http://schemas.microsoft.com/office/drawing/2014/main" id="{A9E5DC45-8E55-2046-95AC-CE6B92DAAD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F265154-E8A9-514C-84A7-2E1E7E11EB0F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A51418D3-C1AC-C74E-9E0E-95AB8E4A120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4A70BB5C-9B37-4A46-A030-CA0A7B53EAF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92510557-C09A-E14E-8FA3-D3AB868B1E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EA603AC-CF99-B540-98C9-873C29801823}" type="slidenum">
              <a:rPr lang="en-US" altLang="en-US" sz="1200"/>
              <a:pPr/>
              <a:t>33</a:t>
            </a:fld>
            <a:endParaRPr lang="en-US" altLang="en-US" sz="1200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44C615E4-CA51-2E42-BD12-3F9E2C6EF20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D90EAA3E-A352-6249-AD74-16122F2CF50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EC76B7AD-DF87-BC40-8ED1-18704741BE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2659318-70B2-644B-87CC-777CBA06AA79}" type="slidenum">
              <a:rPr lang="en-US" altLang="en-US" sz="1200"/>
              <a:pPr/>
              <a:t>34</a:t>
            </a:fld>
            <a:endParaRPr lang="en-US" altLang="en-US" sz="1200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18370994-E7E2-664F-A6A0-68909238B67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5B24093A-0A45-4941-B98E-AE57677864D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>
            <a:extLst>
              <a:ext uri="{FF2B5EF4-FFF2-40B4-BE49-F238E27FC236}">
                <a16:creationId xmlns:a16="http://schemas.microsoft.com/office/drawing/2014/main" id="{BD7AE0F3-4C5A-A74B-B4CF-B0B062726C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472D780-C206-344C-A127-58ECCF97E8FE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F029C40F-6E81-D24E-A0B1-143301A6F79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D7EAB0DE-CE3A-0D40-98FA-1FD867B0864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>
            <a:extLst>
              <a:ext uri="{FF2B5EF4-FFF2-40B4-BE49-F238E27FC236}">
                <a16:creationId xmlns:a16="http://schemas.microsoft.com/office/drawing/2014/main" id="{1A40DA54-8DAB-D944-9A32-45CD52A36A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A12D77E-B7D3-0B4B-8C6A-6A5737F267B4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39891995-091E-804F-8B8A-D30E20F1FBC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B1720CE0-FA08-F145-AD1E-39A6BFD5697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B9B7C15D-19A3-E243-BFB5-285294B046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D867562-B163-F94F-9300-C7CA7B431B38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6B64D2C2-AEA8-4F4E-B3E2-333CFAADF3D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3A8322C1-9711-F74D-A3B2-5DF7B1F664E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02179BB6-6EC2-E144-BECC-A827DF9CD1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AB58CC6-C78A-D74C-BBB3-528D352BCE23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3323CA6B-E19E-E746-A44B-670C808CBC7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59B5E083-6911-654E-9C4F-73CD46B12E5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1DF5977C-4360-3245-A45B-9CF08CEB23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331C9B7-7A13-DB42-A9D9-89CB7A088C6E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FFDBA848-5157-CE40-91B8-F3848E00EE7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67253C5-B54A-DC48-8EB4-54A6386D833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B9001277-D483-7047-8922-E78DFD06F4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B0A754C-4B4F-A84E-ADB2-E372E4D1A5D5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A9375F17-E937-D741-9581-AAB4A9B76A3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00BE048-6DB0-3443-8525-ECD5DEC8C7D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689EE3-D0F1-2B49-AD6F-CDBFAD86AC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439890-40F9-ED40-958B-B42217BEF0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F89577-B8E9-BE4F-B2C4-EFFD9FD7E3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C39DBB-E94B-1442-9313-3C2D12F28C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513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BDA222-9770-6B40-A843-4419E018D7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686306-9E60-534F-86E8-2F2B82D18A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2E33E6-727C-0C41-AEFB-C94ECDC229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29E70C-E8A0-0A4B-9A96-85FE373166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161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4B665B-6D31-CF4A-BCFD-EBC72B957D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8C9150-258D-9141-AE91-5176105E75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020C84-A220-8743-990D-AB720FBB12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65D7D0-1124-4642-B916-811770BDA0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310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4654BF5-58E9-CB4C-A79D-A4471FD421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D60E0A1-DEC7-6543-A8FD-8F78D5321D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213F700-5025-6A4E-86D5-29F42D4BC9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C7CC18-3A09-7A47-B3D4-4E82DDAA9B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053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4BE76B-ABEE-D142-A8DB-94E164246D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2E857E-EE43-8E45-B80E-9AD5658349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CB314D-A5B1-814D-996F-5549AE0DAB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490D59-1D91-ED47-A444-956F168F25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902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CB8C7A-B6EB-144C-9D08-12BFFE2FFD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2FC403-AE14-EA4B-A876-0FF1E77A36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BF4364-0421-5646-81F7-F59937168D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7AFB3-DCCF-D446-9A77-195E4C6FB0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331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3C4E575-80B3-E844-B5D3-06808A6171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E32431C-D96C-FD42-A4E5-B8839BA7FE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AA06927-7E62-194E-A428-8C765FA25F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83AFA2-F34C-1F4F-986F-8014B89FF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816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E51EBA-5EE9-9A49-AE84-199F44A5F6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9176DD-68B0-8243-A85F-824074CA20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1F2080-6405-AE4E-B8C4-9E52B2D243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B58AA1-4841-3E46-8E86-AD17152ECF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972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7CFEFA-5434-DB46-B1BF-EB21893D5C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37EE4A-FA5C-9148-A6AB-8E213537FD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F3E05F-34DD-6E4B-ADA9-2BC52456CC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AEE7F4-4416-D749-B696-5E8A9E2ACC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9354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7BBC24-0987-7E43-83AA-503C9ED2B4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3D1342-AE03-7C40-9F8D-E52DFE8A51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CDFD7C-9379-FB45-81D2-2E2449C7D2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30A0C8-7B97-6A49-AA1E-5E42330709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944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13CAB98-6EE6-8246-93BA-A993F24009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6B3F601-2A91-1C4F-94EB-FA64814BB9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2DEBDA7-99BE-0248-978A-B12594A1EA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9E7E19-5FC7-2C45-8D55-DC3A912F53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15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5728701-BB36-6541-84D2-D517F10D77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AD59255-B6B8-8940-8F10-EE88EE1F75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41030D6-3649-944D-8709-23AECB76B9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B4B50A-A7F0-4F4E-B11D-9E72362D13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4369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6F95325-9D27-2648-8A10-1043587BDC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B727FE2-4EA1-4740-A86C-3906B701A4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0049AF7-725B-9A48-B6EE-00C4EB4058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DAFFE6-B400-0F4F-9BF7-E868E39544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44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B9073B-B960-B843-A301-375AF25FDF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912A57-0C3B-D640-BEEC-457F017A0E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60240F-0F9E-AD41-A15C-35BD9EF02A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53EBF4-6247-454C-8E52-AEC186B6BA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807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573BC9-6CAA-864D-8FE1-4009D663E2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293412-A462-7A4F-B38C-9CCC180931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F5A254-7BDB-6C4F-A35D-D4B006D6DC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9E63B-DD48-934D-9CB2-2872AD86D9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402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70B55D8F-CB13-FA49-A0A7-A65564FB56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6A7FD328-1998-1C43-AFCC-2278064FED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EB7DB4CF-B164-7E47-B3E9-58BB59B5F46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EAA59027-F7E5-9247-BDF6-C1EFFA6D9C2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D4F0A642-0186-0448-BCCC-BB10B615692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panose="020B0604030504040204" pitchFamily="34" charset="0"/>
              </a:defRPr>
            </a:lvl1pPr>
          </a:lstStyle>
          <a:p>
            <a:fld id="{923D8563-69AE-3741-8FB0-76D879A9DEA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w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Char char="w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w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Char char="w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9.m4a"/><Relationship Id="rId7" Type="http://schemas.openxmlformats.org/officeDocument/2006/relationships/image" Target="../media/image26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1.jpeg"/><Relationship Id="rId5" Type="http://schemas.openxmlformats.org/officeDocument/2006/relationships/hyperlink" Target="http://www.stephenwong.com/divetoto/gallery/album18/Chimaera_Ratfish_01_Hydrolagus_colliei?full=1" TargetMode="External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5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334AED74-E20A-FD4B-B3B5-8E5A0C118C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Fish Senses</a:t>
            </a:r>
          </a:p>
        </p:txBody>
      </p:sp>
      <p:pic>
        <p:nvPicPr>
          <p:cNvPr id="109574" name="Picture 6" descr="balikgozleri">
            <a:extLst>
              <a:ext uri="{FF2B5EF4-FFF2-40B4-BE49-F238E27FC236}">
                <a16:creationId xmlns:a16="http://schemas.microsoft.com/office/drawing/2014/main" id="{333DAB53-34F7-9449-B3A2-B5A8A1EDC8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3563" y="1981200"/>
            <a:ext cx="5476875" cy="4114800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C6AD8EA4-7263-1245-9E99-5037A147D4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Cones and Pigments</a:t>
            </a:r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62956E5A-F70E-3545-B8AB-0FDEF5F25B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w"/>
              <a:defRPr/>
            </a:pPr>
            <a:r>
              <a:rPr lang="en-US" sz="2800"/>
              <a:t>Cones distinguish between various colors (wavelengths)</a:t>
            </a:r>
          </a:p>
          <a:p>
            <a:pPr eaLnBrk="1" hangingPunct="1">
              <a:buFont typeface="Wingdings" charset="0"/>
              <a:buChar char="w"/>
              <a:defRPr/>
            </a:pPr>
            <a:r>
              <a:rPr lang="en-US" sz="2800"/>
              <a:t>Each cone has a pigment which absorbs light of a given wavelength</a:t>
            </a:r>
          </a:p>
          <a:p>
            <a:pPr eaLnBrk="1" hangingPunct="1">
              <a:buFont typeface="Wingdings" charset="0"/>
              <a:buChar char="w"/>
              <a:defRPr/>
            </a:pPr>
            <a:r>
              <a:rPr lang="en-US" sz="2800"/>
              <a:t>Different fish may have different pigment make-ups based on environment</a:t>
            </a:r>
          </a:p>
          <a:p>
            <a:pPr eaLnBrk="1" hangingPunct="1">
              <a:buFont typeface="Wingdings" charset="0"/>
              <a:buChar char="w"/>
              <a:defRPr/>
            </a:pPr>
            <a:r>
              <a:rPr lang="en-US" sz="2800"/>
              <a:t>Some fish have pigments that absorb at UV-range wavelengths</a:t>
            </a:r>
            <a:endParaRPr lang="en-US" sz="240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4BC5ADD-E88B-4944-B0C4-5B803E0D98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203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A5F032C4-F89A-D14C-91E0-1E6A1520A1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Fish and UV Light</a:t>
            </a:r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B54AC3A0-7666-3345-B40E-7433C6BF1A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w"/>
              <a:defRPr/>
            </a:pPr>
            <a:r>
              <a:rPr lang="en-US" sz="2400"/>
              <a:t>Most teleost fish possess a type of cone which is sensitive to UV light (~360 nm)</a:t>
            </a:r>
          </a:p>
          <a:p>
            <a:pPr eaLnBrk="1" hangingPunct="1">
              <a:buFont typeface="Wingdings" charset="0"/>
              <a:buChar char="w"/>
              <a:defRPr/>
            </a:pPr>
            <a:r>
              <a:rPr lang="en-US" sz="2400"/>
              <a:t>UV vision may have been co-opted by evolution for other purposes (i.e., mating)</a:t>
            </a:r>
          </a:p>
          <a:p>
            <a:pPr eaLnBrk="1" hangingPunct="1">
              <a:buFont typeface="Wingdings" charset="0"/>
              <a:buChar char="w"/>
              <a:defRPr/>
            </a:pPr>
            <a:r>
              <a:rPr lang="en-US" sz="2400"/>
              <a:t>Aquatic UV vision is most likely short-range</a:t>
            </a:r>
          </a:p>
          <a:p>
            <a:pPr eaLnBrk="1" hangingPunct="1">
              <a:buFont typeface="Wingdings" charset="0"/>
              <a:buNone/>
              <a:defRPr/>
            </a:pPr>
            <a:endParaRPr lang="en-US" sz="1800"/>
          </a:p>
          <a:p>
            <a:pPr eaLnBrk="1" hangingPunct="1">
              <a:buFont typeface="Wingdings" charset="0"/>
              <a:buNone/>
              <a:defRPr/>
            </a:pPr>
            <a:endParaRPr lang="en-US" sz="1800"/>
          </a:p>
        </p:txBody>
      </p:sp>
      <p:pic>
        <p:nvPicPr>
          <p:cNvPr id="23555" name="Picture 4" descr="loadBinary">
            <a:extLst>
              <a:ext uri="{FF2B5EF4-FFF2-40B4-BE49-F238E27FC236}">
                <a16:creationId xmlns:a16="http://schemas.microsoft.com/office/drawing/2014/main" id="{97D3D946-0104-B246-B4AD-AA2EE10E0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491038"/>
            <a:ext cx="3667125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92EFBFD-3131-A94A-8DD5-9ACC9606C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355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32A753BC-65A8-C546-8187-879792BBE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Perceiving Light is Difficult Underwater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162CCCEC-111D-1241-979A-677A1E49CFF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000"/>
              <a:t>Changing water conditions drastically affect a fish</a:t>
            </a:r>
            <a:r>
              <a:rPr lang="ja-JP" altLang="en-US" sz="2000"/>
              <a:t>’</a:t>
            </a:r>
            <a:r>
              <a:rPr lang="en-US" altLang="ja-JP" sz="2000"/>
              <a:t>s ability to see</a:t>
            </a:r>
          </a:p>
          <a:p>
            <a:pPr eaLnBrk="1" hangingPunct="1"/>
            <a:r>
              <a:rPr lang="en-US" altLang="en-US" sz="2000"/>
              <a:t>Contrast is chief detector of objects such as other fish, plants</a:t>
            </a:r>
          </a:p>
          <a:p>
            <a:pPr eaLnBrk="1" hangingPunct="1"/>
            <a:r>
              <a:rPr lang="en-US" altLang="en-US" sz="2000"/>
              <a:t>At different depths, color perception is very different</a:t>
            </a:r>
          </a:p>
        </p:txBody>
      </p:sp>
      <p:pic>
        <p:nvPicPr>
          <p:cNvPr id="105476" name="Picture 4" descr="fish-eyes-nat1">
            <a:extLst>
              <a:ext uri="{FF2B5EF4-FFF2-40B4-BE49-F238E27FC236}">
                <a16:creationId xmlns:a16="http://schemas.microsoft.com/office/drawing/2014/main" id="{D0DC4B48-4541-8B45-B7E7-FF288F1ECE8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133600"/>
            <a:ext cx="3810000" cy="38100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1A7B18C-0FA1-3B47-B3E3-88A390525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400" y="203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CFBA79F2-D1F3-9F44-A74B-9F5B7A1EC7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Sharks</a:t>
            </a: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894AB396-0EEE-FB4B-B778-BBD12A23F38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w"/>
              <a:defRPr/>
            </a:pPr>
            <a:r>
              <a:rPr lang="en-US" sz="2400"/>
              <a:t>Sharks have few retinal cones, relying mostly on rods for photoreception</a:t>
            </a:r>
          </a:p>
          <a:p>
            <a:pPr eaLnBrk="1" hangingPunct="1">
              <a:buFont typeface="Wingdings" charset="0"/>
              <a:buChar char="w"/>
              <a:defRPr/>
            </a:pPr>
            <a:r>
              <a:rPr lang="en-US" sz="2400"/>
              <a:t>Sharks are extremely sensitive to light</a:t>
            </a:r>
          </a:p>
          <a:p>
            <a:pPr eaLnBrk="1" hangingPunct="1">
              <a:buFont typeface="Wingdings" charset="0"/>
              <a:buChar char="w"/>
              <a:defRPr/>
            </a:pPr>
            <a:r>
              <a:rPr lang="en-US" sz="2400"/>
              <a:t>Rods are much larger and less numerous than in humans, making vision less acute</a:t>
            </a:r>
            <a:endParaRPr lang="en-US" sz="1800"/>
          </a:p>
          <a:p>
            <a:pPr eaLnBrk="1" hangingPunct="1">
              <a:buFont typeface="Wingdings" charset="0"/>
              <a:buChar char="w"/>
              <a:defRPr/>
            </a:pPr>
            <a:endParaRPr lang="en-US" sz="1800"/>
          </a:p>
        </p:txBody>
      </p:sp>
      <p:pic>
        <p:nvPicPr>
          <p:cNvPr id="107524" name="Picture 4" descr="sharkteeth">
            <a:extLst>
              <a:ext uri="{FF2B5EF4-FFF2-40B4-BE49-F238E27FC236}">
                <a16:creationId xmlns:a16="http://schemas.microsoft.com/office/drawing/2014/main" id="{090B7850-46B8-DC4A-9ED4-8996640B969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4888" y="1981200"/>
            <a:ext cx="3171825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04012C6-B964-F44B-AABE-54D490FF3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16DD988-4565-A94E-AF97-BA0B31FC4F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Sharks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6669B4F-5290-954C-8C2D-3266408436B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endParaRPr lang="en-US" sz="2800"/>
          </a:p>
          <a:p>
            <a:pPr eaLnBrk="1" hangingPunct="1">
              <a:buFont typeface="Wingdings" charset="0"/>
              <a:buChar char="w"/>
              <a:defRPr/>
            </a:pPr>
            <a:r>
              <a:rPr lang="en-US" sz="2800"/>
              <a:t>Eyes still good, can see well in dim light, can see colors</a:t>
            </a:r>
          </a:p>
          <a:p>
            <a:pPr eaLnBrk="1" hangingPunct="1">
              <a:buFont typeface="Wingdings" charset="0"/>
              <a:buChar char="w"/>
              <a:defRPr/>
            </a:pPr>
            <a:endParaRPr lang="en-US" sz="2800"/>
          </a:p>
        </p:txBody>
      </p:sp>
      <p:pic>
        <p:nvPicPr>
          <p:cNvPr id="3076" name="Picture 4" descr="sharkteeth">
            <a:extLst>
              <a:ext uri="{FF2B5EF4-FFF2-40B4-BE49-F238E27FC236}">
                <a16:creationId xmlns:a16="http://schemas.microsoft.com/office/drawing/2014/main" id="{CB291667-AF47-6943-B16E-FECFB0FFA62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4113" y="1981200"/>
            <a:ext cx="3171825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8A488F3-52CB-E24F-AB1B-552EFC022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203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5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Plotosus-lineatus2">
            <a:extLst>
              <a:ext uri="{FF2B5EF4-FFF2-40B4-BE49-F238E27FC236}">
                <a16:creationId xmlns:a16="http://schemas.microsoft.com/office/drawing/2014/main" id="{58BB2078-77F0-9F41-A01E-FC841B16B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3708400"/>
            <a:ext cx="4733925" cy="30734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3" descr="300px-Upeneichthys_lineatus_(Blue-lined_goatfish)">
            <a:extLst>
              <a:ext uri="{FF2B5EF4-FFF2-40B4-BE49-F238E27FC236}">
                <a16:creationId xmlns:a16="http://schemas.microsoft.com/office/drawing/2014/main" id="{40345957-9C42-CD4B-B859-BD77C7E38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013200"/>
            <a:ext cx="4419600" cy="246062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 Box 4">
            <a:extLst>
              <a:ext uri="{FF2B5EF4-FFF2-40B4-BE49-F238E27FC236}">
                <a16:creationId xmlns:a16="http://schemas.microsoft.com/office/drawing/2014/main" id="{BB5B24AA-1B83-0C4C-A833-CA2537F3A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5" y="4171950"/>
            <a:ext cx="1533525" cy="781050"/>
          </a:xfrm>
          <a:prstGeom prst="rect">
            <a:avLst/>
          </a:prstGeom>
          <a:solidFill>
            <a:srgbClr val="CCECFF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>
                <a:latin typeface="Times New Roman" charset="0"/>
                <a:ea typeface="ＭＳ Ｐゴシック" charset="0"/>
              </a:rPr>
              <a:t>Taste</a:t>
            </a:r>
          </a:p>
        </p:txBody>
      </p:sp>
      <p:pic>
        <p:nvPicPr>
          <p:cNvPr id="31748" name="Picture 5" descr="Blue Ribbon Eel">
            <a:extLst>
              <a:ext uri="{FF2B5EF4-FFF2-40B4-BE49-F238E27FC236}">
                <a16:creationId xmlns:a16="http://schemas.microsoft.com/office/drawing/2014/main" id="{51E6C774-8B46-2C47-80FA-1605A8252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4572000" cy="333375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0" name="Text Box 6">
            <a:extLst>
              <a:ext uri="{FF2B5EF4-FFF2-40B4-BE49-F238E27FC236}">
                <a16:creationId xmlns:a16="http://schemas.microsoft.com/office/drawing/2014/main" id="{BEE471B0-A7F3-EE44-98A9-AB1DACB5F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447800"/>
            <a:ext cx="2514600" cy="781050"/>
          </a:xfrm>
          <a:prstGeom prst="rect">
            <a:avLst/>
          </a:prstGeom>
          <a:solidFill>
            <a:srgbClr val="CCECFF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>
                <a:latin typeface="Times New Roman" charset="0"/>
                <a:ea typeface="ＭＳ Ｐゴシック" charset="0"/>
              </a:rPr>
              <a:t>Olfaction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D81801A-1394-AD4B-9E2F-18CF320B8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7675" y="228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45E8BA7E-33C3-4142-8E97-B00BC67DD2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Sense of Smell</a:t>
            </a:r>
          </a:p>
        </p:txBody>
      </p:sp>
      <p:pic>
        <p:nvPicPr>
          <p:cNvPr id="33794" name="Picture 3" descr="fish168L_x550_x_486x">
            <a:extLst>
              <a:ext uri="{FF2B5EF4-FFF2-40B4-BE49-F238E27FC236}">
                <a16:creationId xmlns:a16="http://schemas.microsoft.com/office/drawing/2014/main" id="{CB81EAAF-8400-7845-B9C2-CE3F8114E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81200"/>
            <a:ext cx="4930775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BED6AA9-F89A-5C41-8376-9A22A7AA3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36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AD8DAAA4-2287-1B4F-B22C-A1CF632C50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Most Fishes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79AC6D8F-A78F-EB40-9C95-F18C17786BC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>
              <a:buFont typeface="Wingdings" charset="0"/>
              <a:buChar char="w"/>
              <a:defRPr/>
            </a:pPr>
            <a:r>
              <a:rPr lang="en-US" sz="2800"/>
              <a:t>Large olfactory bulb reflects importance of smell</a:t>
            </a:r>
          </a:p>
          <a:p>
            <a:pPr eaLnBrk="1" hangingPunct="1">
              <a:buFont typeface="Wingdings" charset="0"/>
              <a:buChar char="w"/>
              <a:defRPr/>
            </a:pPr>
            <a:endParaRPr lang="en-US" sz="2800"/>
          </a:p>
        </p:txBody>
      </p:sp>
      <p:pic>
        <p:nvPicPr>
          <p:cNvPr id="8196" name="Picture 4" descr="vertebratebrains2">
            <a:extLst>
              <a:ext uri="{FF2B5EF4-FFF2-40B4-BE49-F238E27FC236}">
                <a16:creationId xmlns:a16="http://schemas.microsoft.com/office/drawing/2014/main" id="{D54C5341-1603-894A-8643-0BFF1A2AFD2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033588"/>
            <a:ext cx="3814762" cy="4010025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C798671-0D58-D94F-BAA2-0DA0F5255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36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5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AA6DE96-36E7-4B40-9E7B-F979274DB7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Nostrils</a:t>
            </a:r>
          </a:p>
        </p:txBody>
      </p:sp>
      <p:pic>
        <p:nvPicPr>
          <p:cNvPr id="37890" name="Picture 3" descr="1">
            <a:extLst>
              <a:ext uri="{FF2B5EF4-FFF2-40B4-BE49-F238E27FC236}">
                <a16:creationId xmlns:a16="http://schemas.microsoft.com/office/drawing/2014/main" id="{2873BF3D-18C6-2542-A183-694DC5D40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693420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04DB62B-1299-E942-8BBB-EA94ECDB6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400" y="203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116DC382-0990-EF47-8895-8443523BDD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Nostrils</a:t>
            </a:r>
          </a:p>
        </p:txBody>
      </p:sp>
      <p:pic>
        <p:nvPicPr>
          <p:cNvPr id="39938" name="Picture 3" descr="nostril">
            <a:extLst>
              <a:ext uri="{FF2B5EF4-FFF2-40B4-BE49-F238E27FC236}">
                <a16:creationId xmlns:a16="http://schemas.microsoft.com/office/drawing/2014/main" id="{43C3CD4E-8D03-CE44-8AFD-89D4D3ABC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5719763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C89CF30-A4EF-5145-9CF8-5D6A63D94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9400" y="203200"/>
            <a:ext cx="812800" cy="812800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6F5C7D2-C95F-5D4B-977D-FB09DD77B3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6400" y="15507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 descr="33236203_11b8015053">
            <a:extLst>
              <a:ext uri="{FF2B5EF4-FFF2-40B4-BE49-F238E27FC236}">
                <a16:creationId xmlns:a16="http://schemas.microsoft.com/office/drawing/2014/main" id="{CA85A6B8-441E-2D48-B28D-7CF74B466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"/>
            <a:ext cx="4762500" cy="413385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3" descr="Crocodile%20fish%20eyes">
            <a:extLst>
              <a:ext uri="{FF2B5EF4-FFF2-40B4-BE49-F238E27FC236}">
                <a16:creationId xmlns:a16="http://schemas.microsoft.com/office/drawing/2014/main" id="{9FB6B3F5-40CD-5F46-874A-71F4F0B71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78100"/>
            <a:ext cx="6096000" cy="40513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>
            <a:extLst>
              <a:ext uri="{FF2B5EF4-FFF2-40B4-BE49-F238E27FC236}">
                <a16:creationId xmlns:a16="http://schemas.microsoft.com/office/drawing/2014/main" id="{192326C6-20AB-DC4C-B952-1FC2AB217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38200"/>
            <a:ext cx="2438400" cy="1035050"/>
          </a:xfrm>
          <a:prstGeom prst="rect">
            <a:avLst/>
          </a:prstGeom>
          <a:solidFill>
            <a:srgbClr val="CCECFF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6000" b="1">
                <a:latin typeface="Times New Roman" charset="0"/>
                <a:ea typeface="ＭＳ Ｐゴシック" charset="0"/>
              </a:rPr>
              <a:t>Vision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375B82D-A2F5-CA44-9B59-4E6E0D7ED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200" y="25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0B9E214A-C82B-8A4F-9EBD-CA6CD8138F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Use of Smell</a:t>
            </a:r>
          </a:p>
        </p:txBody>
      </p:sp>
      <p:sp>
        <p:nvSpPr>
          <p:cNvPr id="111620" name="Rectangle 4">
            <a:extLst>
              <a:ext uri="{FF2B5EF4-FFF2-40B4-BE49-F238E27FC236}">
                <a16:creationId xmlns:a16="http://schemas.microsoft.com/office/drawing/2014/main" id="{3AF6839B-633A-C946-B052-D9A990A0A27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latin typeface="Arial" panose="020B0604020202020204" pitchFamily="34" charset="0"/>
              </a:rPr>
              <a:t>Recognize places in their environment (migration)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latin typeface="Arial" panose="020B0604020202020204" pitchFamily="34" charset="0"/>
              </a:rPr>
              <a:t>Recognize each other as individuals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latin typeface="Arial" panose="020B0604020202020204" pitchFamily="34" charset="0"/>
              </a:rPr>
              <a:t>To communicate danger (alarm pheromone into the water if their skin is damaged)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latin typeface="Arial" panose="020B0604020202020204" pitchFamily="34" charset="0"/>
              </a:rPr>
              <a:t>In reproduction (pheromones released by females can trigger courting behavior in males)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latin typeface="Arial" panose="020B0604020202020204" pitchFamily="34" charset="0"/>
              </a:rPr>
              <a:t>To find food</a:t>
            </a:r>
            <a:endParaRPr lang="en-US" altLang="en-US" sz="2400" u="sng" dirty="0">
              <a:solidFill>
                <a:srgbClr val="145400"/>
              </a:solidFill>
              <a:latin typeface="Arial" panose="020B0604020202020204" pitchFamily="34" charset="0"/>
            </a:endParaRPr>
          </a:p>
        </p:txBody>
      </p:sp>
      <p:pic>
        <p:nvPicPr>
          <p:cNvPr id="111621" name="Picture 5" descr="bloggie_fish_1">
            <a:extLst>
              <a:ext uri="{FF2B5EF4-FFF2-40B4-BE49-F238E27FC236}">
                <a16:creationId xmlns:a16="http://schemas.microsoft.com/office/drawing/2014/main" id="{C04E7CEC-A792-C04D-B0E0-2E38B82D828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127250"/>
            <a:ext cx="3810000" cy="38227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0263F1E-E288-3044-86CE-0ED1FF465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203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A980A7A-9374-2A43-B6A6-72504F53DA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Sharks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5B175CE-681D-A94E-A9A5-AA79F98EBA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endParaRPr lang="en-US" sz="2800"/>
          </a:p>
          <a:p>
            <a:pPr eaLnBrk="1" hangingPunct="1">
              <a:buFont typeface="Wingdings" charset="0"/>
              <a:buChar char="w"/>
              <a:defRPr/>
            </a:pPr>
            <a:r>
              <a:rPr lang="en-US" sz="2800"/>
              <a:t>Excellent sense of smell</a:t>
            </a:r>
          </a:p>
          <a:p>
            <a:pPr eaLnBrk="1" hangingPunct="1">
              <a:buFont typeface="Wingdings" charset="0"/>
              <a:buChar char="w"/>
              <a:defRPr/>
            </a:pPr>
            <a:r>
              <a:rPr lang="en-US" sz="2800"/>
              <a:t>Use to locate potential prey (blood)</a:t>
            </a:r>
          </a:p>
          <a:p>
            <a:pPr eaLnBrk="1" hangingPunct="1">
              <a:buFont typeface="Wingdings" charset="0"/>
              <a:buChar char="w"/>
              <a:defRPr/>
            </a:pPr>
            <a:endParaRPr lang="en-US" sz="2800"/>
          </a:p>
        </p:txBody>
      </p:sp>
      <p:pic>
        <p:nvPicPr>
          <p:cNvPr id="6148" name="Picture 4" descr="sharkteeth">
            <a:extLst>
              <a:ext uri="{FF2B5EF4-FFF2-40B4-BE49-F238E27FC236}">
                <a16:creationId xmlns:a16="http://schemas.microsoft.com/office/drawing/2014/main" id="{F38E6410-1A38-3646-9A21-780DA19D8FE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4113" y="1981200"/>
            <a:ext cx="3171825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19FA087-777B-C248-AD47-035F3D5BF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609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47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39AD00B8-9665-EF43-B2E0-ECDBE30A01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Salmon and Lamprey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4BC73318-00FE-8544-9784-AB9FDB8282CC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w"/>
              <a:defRPr/>
            </a:pPr>
            <a:r>
              <a:rPr lang="en-US" sz="2800"/>
              <a:t>Salmon use olfaction to detect proper stream (chemical signature) to enter for spawning</a:t>
            </a:r>
          </a:p>
          <a:p>
            <a:pPr eaLnBrk="1" hangingPunct="1">
              <a:buFont typeface="Wingdings" charset="0"/>
              <a:buChar char="w"/>
              <a:defRPr/>
            </a:pPr>
            <a:r>
              <a:rPr lang="en-US" sz="2800"/>
              <a:t>Lamprey use smell to locate juveniles in streams (to enter for spawning)</a:t>
            </a:r>
          </a:p>
        </p:txBody>
      </p:sp>
      <p:pic>
        <p:nvPicPr>
          <p:cNvPr id="113671" name="Picture 7" descr="sockeye">
            <a:extLst>
              <a:ext uri="{FF2B5EF4-FFF2-40B4-BE49-F238E27FC236}">
                <a16:creationId xmlns:a16="http://schemas.microsoft.com/office/drawing/2014/main" id="{DEAC2786-6A4A-5045-B3EF-5BEF3F5F47E1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025" y="1981200"/>
            <a:ext cx="3001963" cy="1981200"/>
          </a:xfrm>
        </p:spPr>
      </p:pic>
      <p:pic>
        <p:nvPicPr>
          <p:cNvPr id="113673" name="Picture 9" descr="brook lamprey">
            <a:extLst>
              <a:ext uri="{FF2B5EF4-FFF2-40B4-BE49-F238E27FC236}">
                <a16:creationId xmlns:a16="http://schemas.microsoft.com/office/drawing/2014/main" id="{12DFF886-7FB5-684C-8915-FB28A009301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0" y="4114800"/>
            <a:ext cx="2641600" cy="19812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AE3F891-6337-3F43-A724-04777F05B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32017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9032B7-457F-9E41-9EAA-108DEFD7741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Sense of taste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4071A4-FEE3-A743-8B62-67916F0D7731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altLang="en-US" sz="2800"/>
          </a:p>
          <a:p>
            <a:pPr eaLnBrk="1" hangingPunct="1"/>
            <a:r>
              <a:rPr lang="en-US" altLang="en-US" sz="2800"/>
              <a:t>Taste buds – used to detect food</a:t>
            </a:r>
          </a:p>
          <a:p>
            <a:pPr eaLnBrk="1" hangingPunct="1"/>
            <a:r>
              <a:rPr lang="en-US" altLang="en-US" sz="2800"/>
              <a:t>Tongues, barbels, lips, face, entire body</a:t>
            </a:r>
          </a:p>
        </p:txBody>
      </p:sp>
      <p:pic>
        <p:nvPicPr>
          <p:cNvPr id="7" name="Content Placeholder 6" descr="YellowBullheadBarbelsPigeonRiverBartCarter.jpg">
            <a:extLst>
              <a:ext uri="{FF2B5EF4-FFF2-40B4-BE49-F238E27FC236}">
                <a16:creationId xmlns:a16="http://schemas.microsoft.com/office/drawing/2014/main" id="{FEA0E9EE-9D51-224D-A0BF-7F032DD8585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216" b="-41216"/>
          <a:stretch>
            <a:fillRect/>
          </a:stretch>
        </p:blipFill>
        <p:spPr>
          <a:xfrm>
            <a:off x="4648200" y="1981200"/>
            <a:ext cx="3810000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1A34622-3F38-9144-ACA7-B112F72C2E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1737" y="36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427250-2E72-2946-9F7C-88FBAA804A2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Sense of taste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B78963-F2B8-524B-B85F-38E348C5792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endParaRPr lang="en-US" sz="2800"/>
          </a:p>
          <a:p>
            <a:pPr eaLnBrk="1" hangingPunct="1">
              <a:buFont typeface="Wingdings" charset="0"/>
              <a:buChar char="w"/>
              <a:defRPr/>
            </a:pPr>
            <a:r>
              <a:rPr lang="en-US" sz="2800"/>
              <a:t>Catfishes have taste buds on barbels, entire body to locate food in murky waters</a:t>
            </a:r>
          </a:p>
        </p:txBody>
      </p:sp>
      <p:pic>
        <p:nvPicPr>
          <p:cNvPr id="7" name="Content Placeholder 6" descr="YellowBullheadBarbelsPigeonRiverBartCarter.jpg">
            <a:extLst>
              <a:ext uri="{FF2B5EF4-FFF2-40B4-BE49-F238E27FC236}">
                <a16:creationId xmlns:a16="http://schemas.microsoft.com/office/drawing/2014/main" id="{63763CB1-1756-CA46-8F79-57E69010B73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216" b="-41216"/>
          <a:stretch>
            <a:fillRect/>
          </a:stretch>
        </p:blipFill>
        <p:spPr>
          <a:xfrm>
            <a:off x="4648200" y="1981200"/>
            <a:ext cx="3810000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833ECCF-3E5D-EE4E-A4DE-E11CBED0B1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400" y="381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D0F201-1897-294C-B7A4-374186D1BDB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Sense of taste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B2D697-9E98-1446-B165-8F8E5954B4C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altLang="en-US" sz="2800"/>
          </a:p>
          <a:p>
            <a:pPr eaLnBrk="1" hangingPunct="1"/>
            <a:r>
              <a:rPr lang="en-US" altLang="en-US" sz="2800"/>
              <a:t>Walleye have taste buds on lips, face</a:t>
            </a:r>
          </a:p>
          <a:p>
            <a:pPr eaLnBrk="1" hangingPunct="1"/>
            <a:r>
              <a:rPr lang="en-US" altLang="en-US" sz="2800"/>
              <a:t>Can </a:t>
            </a:r>
            <a:r>
              <a:rPr lang="ja-JP" altLang="en-US" sz="2800"/>
              <a:t>“</a:t>
            </a:r>
            <a:r>
              <a:rPr lang="en-US" altLang="ja-JP" sz="2800"/>
              <a:t>taste</a:t>
            </a:r>
            <a:r>
              <a:rPr lang="ja-JP" altLang="en-US" sz="2800"/>
              <a:t>”</a:t>
            </a:r>
            <a:r>
              <a:rPr lang="en-US" altLang="ja-JP" sz="2800"/>
              <a:t> bait by </a:t>
            </a:r>
            <a:r>
              <a:rPr lang="ja-JP" altLang="en-US" sz="2800"/>
              <a:t>“</a:t>
            </a:r>
            <a:r>
              <a:rPr lang="en-US" altLang="ja-JP" sz="2800"/>
              <a:t>bumping</a:t>
            </a:r>
            <a:r>
              <a:rPr lang="ja-JP" altLang="en-US" sz="2800"/>
              <a:t>”</a:t>
            </a:r>
            <a:r>
              <a:rPr lang="en-US" altLang="ja-JP" sz="2800"/>
              <a:t> it without biting it</a:t>
            </a:r>
            <a:endParaRPr lang="en-US" altLang="en-US" sz="2800"/>
          </a:p>
        </p:txBody>
      </p:sp>
      <p:pic>
        <p:nvPicPr>
          <p:cNvPr id="50179" name="Picture 5" descr="walleye">
            <a:extLst>
              <a:ext uri="{FF2B5EF4-FFF2-40B4-BE49-F238E27FC236}">
                <a16:creationId xmlns:a16="http://schemas.microsoft.com/office/drawing/2014/main" id="{67029DBA-C93B-7943-A8E0-404AC2196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396240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E0A39B9-DF08-614B-80B0-9D5E269B4D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355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Chimaera Ratfish 01 Hydrolagus colliei">
            <a:hlinkClick r:id="rId5"/>
            <a:extLst>
              <a:ext uri="{FF2B5EF4-FFF2-40B4-BE49-F238E27FC236}">
                <a16:creationId xmlns:a16="http://schemas.microsoft.com/office/drawing/2014/main" id="{A410C070-7A62-EA42-AE97-41CC8C562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8001000" cy="5326063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id="{7A65CF2C-7536-F348-B489-132A4C458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9700"/>
            <a:ext cx="3276600" cy="774700"/>
          </a:xfrm>
          <a:prstGeom prst="rect">
            <a:avLst/>
          </a:prstGeom>
          <a:solidFill>
            <a:srgbClr val="CCEC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charset="0"/>
                <a:ea typeface="ＭＳ Ｐゴシック" charset="0"/>
              </a:rPr>
              <a:t>Lateral Line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E666FFC-8F85-994A-945F-35F05F094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2400" y="139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B06F5C23-1A24-A64D-877C-DE77106F69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Lateral Line</a:t>
            </a:r>
          </a:p>
        </p:txBody>
      </p:sp>
      <p:pic>
        <p:nvPicPr>
          <p:cNvPr id="54274" name="Picture 3" descr="truite">
            <a:extLst>
              <a:ext uri="{FF2B5EF4-FFF2-40B4-BE49-F238E27FC236}">
                <a16:creationId xmlns:a16="http://schemas.microsoft.com/office/drawing/2014/main" id="{4759081D-1811-8E46-8FEE-488D79AAE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14800"/>
            <a:ext cx="579120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4" descr="lateralline">
            <a:extLst>
              <a:ext uri="{FF2B5EF4-FFF2-40B4-BE49-F238E27FC236}">
                <a16:creationId xmlns:a16="http://schemas.microsoft.com/office/drawing/2014/main" id="{77BE0A93-91AD-7943-BE2D-5F76DCB97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28800"/>
            <a:ext cx="48768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E9F671B-065B-5046-B762-7961877C0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36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plagioscon_squamosissimus">
            <a:extLst>
              <a:ext uri="{FF2B5EF4-FFF2-40B4-BE49-F238E27FC236}">
                <a16:creationId xmlns:a16="http://schemas.microsoft.com/office/drawing/2014/main" id="{AA489224-6BCB-2C4C-8CEF-5D6DE6828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077200" cy="432752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08_19">
            <a:extLst>
              <a:ext uri="{FF2B5EF4-FFF2-40B4-BE49-F238E27FC236}">
                <a16:creationId xmlns:a16="http://schemas.microsoft.com/office/drawing/2014/main" id="{39B5894D-1837-7944-AB9B-C4A0C0CD8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22" b="62332"/>
          <a:stretch>
            <a:fillRect/>
          </a:stretch>
        </p:blipFill>
        <p:spPr bwMode="auto">
          <a:xfrm>
            <a:off x="1143000" y="4511675"/>
            <a:ext cx="6934200" cy="219392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556" name="Text Box 4">
            <a:extLst>
              <a:ext uri="{FF2B5EF4-FFF2-40B4-BE49-F238E27FC236}">
                <a16:creationId xmlns:a16="http://schemas.microsoft.com/office/drawing/2014/main" id="{D037DFB2-91DE-D642-A15F-80F9B49E7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9700"/>
            <a:ext cx="3276600" cy="774700"/>
          </a:xfrm>
          <a:prstGeom prst="rect">
            <a:avLst/>
          </a:prstGeom>
          <a:solidFill>
            <a:srgbClr val="CCEC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2B2BFE"/>
                </a:solidFill>
                <a:latin typeface="Times New Roman" charset="0"/>
                <a:ea typeface="ＭＳ Ｐゴシック" charset="0"/>
              </a:rPr>
              <a:t>Lateral Line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C39FA1D-6448-934D-B9F4-21FA05343C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32" y="1143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F37C8FB4-3B92-5B46-BB0B-262622F2491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Lateral Line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22351DCE-FFCB-5948-A22C-26A077FC30C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w"/>
              <a:defRPr/>
            </a:pPr>
            <a:r>
              <a:rPr lang="en-US"/>
              <a:t>Connects scales to sensory cells and nerve fibers</a:t>
            </a:r>
          </a:p>
          <a:p>
            <a:pPr eaLnBrk="1" hangingPunct="1">
              <a:buFont typeface="Wingdings" charset="0"/>
              <a:buChar char="w"/>
              <a:defRPr/>
            </a:pPr>
            <a:r>
              <a:rPr lang="en-US"/>
              <a:t>Very important sensory organ</a:t>
            </a:r>
          </a:p>
        </p:txBody>
      </p:sp>
      <p:pic>
        <p:nvPicPr>
          <p:cNvPr id="58371" name="Picture 5" descr="lateral-line-w">
            <a:extLst>
              <a:ext uri="{FF2B5EF4-FFF2-40B4-BE49-F238E27FC236}">
                <a16:creationId xmlns:a16="http://schemas.microsoft.com/office/drawing/2014/main" id="{BDE82694-02B9-0C4D-86C5-6C1A12B65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10000"/>
            <a:ext cx="3771900" cy="282892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4E11A76-515B-3846-8C3E-9049D21CB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40506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BD60D334-BCD9-0C45-9FB9-7BB3659300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Eye position</a:t>
            </a: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63AEC525-4B76-AC41-8EE8-5BF4B83EDAC0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w"/>
              <a:defRPr/>
            </a:pPr>
            <a:r>
              <a:rPr lang="en-US" sz="2800"/>
              <a:t>Lateral to forward</a:t>
            </a:r>
          </a:p>
          <a:p>
            <a:pPr eaLnBrk="1" hangingPunct="1">
              <a:buFont typeface="Wingdings" charset="0"/>
              <a:buChar char="w"/>
              <a:defRPr/>
            </a:pPr>
            <a:r>
              <a:rPr lang="en-US" sz="2800"/>
              <a:t>Allows vision to side as well as forward</a:t>
            </a:r>
          </a:p>
          <a:p>
            <a:pPr eaLnBrk="1" hangingPunct="1">
              <a:buFont typeface="Wingdings" charset="0"/>
              <a:buChar char="w"/>
              <a:defRPr/>
            </a:pPr>
            <a:r>
              <a:rPr lang="en-US" sz="2800"/>
              <a:t>Monocular to side, some degree of binocular to front</a:t>
            </a:r>
          </a:p>
        </p:txBody>
      </p:sp>
      <p:pic>
        <p:nvPicPr>
          <p:cNvPr id="84996" name="Picture 4" descr="balikgozleri">
            <a:extLst>
              <a:ext uri="{FF2B5EF4-FFF2-40B4-BE49-F238E27FC236}">
                <a16:creationId xmlns:a16="http://schemas.microsoft.com/office/drawing/2014/main" id="{6321794B-557C-5D42-9DB3-553539D142D1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1588" y="1981200"/>
            <a:ext cx="2636837" cy="1981200"/>
          </a:xfrm>
        </p:spPr>
      </p:pic>
      <p:pic>
        <p:nvPicPr>
          <p:cNvPr id="84997" name="Picture 5" descr="bloggie_fish_1">
            <a:extLst>
              <a:ext uri="{FF2B5EF4-FFF2-40B4-BE49-F238E27FC236}">
                <a16:creationId xmlns:a16="http://schemas.microsoft.com/office/drawing/2014/main" id="{6B352012-8325-9A4E-865C-998C9C2B5CD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5775" y="1981200"/>
            <a:ext cx="1974850" cy="19812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8E5CE4F-680B-A54B-BDEC-5852270FF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788" y="355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927528BB-97EA-1143-8F15-029E4DE4D4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4343400" cy="4873625"/>
          </a:xfrm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buClr>
                <a:srgbClr val="339933"/>
              </a:buClr>
              <a:buFont typeface="Wingdings" charset="0"/>
              <a:buNone/>
              <a:tabLst>
                <a:tab pos="2743200" algn="l"/>
              </a:tabLst>
              <a:defRPr/>
            </a:pPr>
            <a:endParaRPr lang="en-US" sz="2800"/>
          </a:p>
          <a:p>
            <a:pPr eaLnBrk="1" hangingPunct="1">
              <a:lnSpc>
                <a:spcPct val="90000"/>
              </a:lnSpc>
              <a:buClr>
                <a:srgbClr val="339933"/>
              </a:buClr>
              <a:buFont typeface="Wingdings" charset="0"/>
              <a:buNone/>
              <a:tabLst>
                <a:tab pos="2743200" algn="l"/>
              </a:tabLst>
              <a:defRPr/>
            </a:pPr>
            <a:r>
              <a:rPr lang="en-US" sz="2800"/>
              <a:t>Contains mechanoreceptors that function similarly to mammalian inner ear</a:t>
            </a:r>
          </a:p>
          <a:p>
            <a:pPr eaLnBrk="1" hangingPunct="1">
              <a:lnSpc>
                <a:spcPct val="90000"/>
              </a:lnSpc>
              <a:buClr>
                <a:srgbClr val="339933"/>
              </a:buClr>
              <a:buFont typeface="Wingdings" charset="0"/>
              <a:buNone/>
              <a:tabLst>
                <a:tab pos="2743200" algn="l"/>
              </a:tabLst>
              <a:defRPr/>
            </a:pPr>
            <a:endParaRPr lang="en-US" sz="2800"/>
          </a:p>
          <a:p>
            <a:pPr eaLnBrk="1" hangingPunct="1">
              <a:lnSpc>
                <a:spcPct val="90000"/>
              </a:lnSpc>
              <a:buClr>
                <a:srgbClr val="339933"/>
              </a:buClr>
              <a:buFont typeface="Wingdings" charset="0"/>
              <a:buNone/>
              <a:tabLst>
                <a:tab pos="2743200" algn="l"/>
              </a:tabLst>
              <a:defRPr/>
            </a:pPr>
            <a:r>
              <a:rPr lang="en-US" sz="2800"/>
              <a:t>Provides a fish with information concerning its movement through water or the direction and velocity of water flowing over its body</a:t>
            </a:r>
          </a:p>
        </p:txBody>
      </p:sp>
      <p:pic>
        <p:nvPicPr>
          <p:cNvPr id="60418" name="Picture 4">
            <a:extLst>
              <a:ext uri="{FF2B5EF4-FFF2-40B4-BE49-F238E27FC236}">
                <a16:creationId xmlns:a16="http://schemas.microsoft.com/office/drawing/2014/main" id="{6EDD0F5D-014F-3744-BBDE-389120149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1"/>
          <a:stretch>
            <a:fillRect/>
          </a:stretch>
        </p:blipFill>
        <p:spPr bwMode="auto">
          <a:xfrm>
            <a:off x="4800600" y="457200"/>
            <a:ext cx="425608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75C6004-A78F-5842-B650-9F5DAB71D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3900" y="50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8E4562EA-B157-FD4F-8C73-9B1C9F88E6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Same in Sharks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1727D4D-96A7-884D-A2A2-0BDB6CA3115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0386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r>
              <a:rPr lang="en-US" sz="2400"/>
              <a:t>Canal system extending along sides and over head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r>
              <a:rPr lang="en-US" sz="2400"/>
              <a:t>Openings to surface, special sensory cells inside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r>
              <a:rPr lang="en-US" sz="2400"/>
              <a:t>Sensitive to vibrations, currents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r>
              <a:rPr lang="en-US" sz="2400"/>
              <a:t>Detect objects, moving animals</a:t>
            </a:r>
            <a:endParaRPr lang="en-US" sz="2000"/>
          </a:p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endParaRPr lang="en-US" sz="2000"/>
          </a:p>
        </p:txBody>
      </p:sp>
      <p:pic>
        <p:nvPicPr>
          <p:cNvPr id="16388" name="Picture 4" descr="shark-lateralline">
            <a:extLst>
              <a:ext uri="{FF2B5EF4-FFF2-40B4-BE49-F238E27FC236}">
                <a16:creationId xmlns:a16="http://schemas.microsoft.com/office/drawing/2014/main" id="{D11A8599-B776-E344-973F-414809B6523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019300"/>
            <a:ext cx="3814762" cy="40386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16C71B4-4A14-5E4C-BC4C-249D0D6652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9284" y="30680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88AA68F9-4743-F046-A66B-7D2F5ABBAA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Other senses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C0595995-D3F0-2F45-90C9-9AF5752CF20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r>
              <a:rPr lang="en-US" sz="2800"/>
              <a:t>Sharks also can detect electricity, which is emitted in small amounts by every living animal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r>
              <a:rPr lang="en-US" sz="2800"/>
              <a:t>May be more sensitive to electric fields than any other animal</a:t>
            </a:r>
            <a:endParaRPr lang="en-US" sz="1800"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endParaRPr lang="en-US" sz="180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10244" name="Picture 4" descr="shark2">
            <a:extLst>
              <a:ext uri="{FF2B5EF4-FFF2-40B4-BE49-F238E27FC236}">
                <a16:creationId xmlns:a16="http://schemas.microsoft.com/office/drawing/2014/main" id="{1E709159-7AB6-6B4B-A781-30420242224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703513"/>
            <a:ext cx="3814762" cy="2670175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2E326E2-6F74-DC47-9323-C174AC8063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112" y="36094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1A3066BB-ADBB-5B4C-8522-54E6E719EC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Electroreception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BB832AA7-BDFF-7547-A017-AC1B80310FA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4038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r>
              <a:rPr lang="en-US" sz="2800" dirty="0"/>
              <a:t>Have special network of jelly-filled pits near snout called </a:t>
            </a:r>
            <a:r>
              <a:rPr lang="en-US" sz="2800" dirty="0">
                <a:solidFill>
                  <a:schemeClr val="folHlink"/>
                </a:solidFill>
                <a:highlight>
                  <a:srgbClr val="FFFF00"/>
                </a:highlight>
              </a:rPr>
              <a:t>ampullae of </a:t>
            </a:r>
            <a:r>
              <a:rPr lang="en-US" sz="2800" dirty="0" err="1">
                <a:solidFill>
                  <a:schemeClr val="folHlink"/>
                </a:solidFill>
                <a:highlight>
                  <a:srgbClr val="FFFF00"/>
                </a:highlight>
              </a:rPr>
              <a:t>Lorenzini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/>
              <a:t>to detect electric fields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r>
              <a:rPr lang="en-US" sz="2800" dirty="0"/>
              <a:t>Can pick up weak electrical stimuli from muscle contractions of animals</a:t>
            </a:r>
            <a:endParaRPr lang="en-US" sz="2800" dirty="0"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endParaRPr lang="en-US" sz="1800" dirty="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12295" name="Picture 7" descr="ampullaeLorenzini">
            <a:extLst>
              <a:ext uri="{FF2B5EF4-FFF2-40B4-BE49-F238E27FC236}">
                <a16:creationId xmlns:a16="http://schemas.microsoft.com/office/drawing/2014/main" id="{3ACDBE31-8E79-A547-BE3D-48376CBAEF2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762250"/>
            <a:ext cx="4267200" cy="2859088"/>
          </a:xfrm>
          <a:ln w="571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FE79C5E-C2C2-384C-B248-9D570B13F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9705" y="36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FB239B58-A01C-D948-9D70-3906EC9D65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tx1"/>
                </a:solidFill>
              </a:rPr>
              <a:t>Ampullae of Lorenzini</a:t>
            </a:r>
            <a:endParaRPr lang="en-US" sz="3600" b="1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12B6FF1C-85A0-554F-9467-C592D27C47A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400"/>
          </a:p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r>
              <a:rPr lang="en-US" sz="2800"/>
              <a:t>May also serve to detect magnetic fields, which some sharks may use in navigation</a:t>
            </a:r>
            <a:endParaRPr lang="en-US" sz="2800"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endParaRPr lang="en-US" sz="160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14340" name="Picture 4" descr="shark_reef">
            <a:extLst>
              <a:ext uri="{FF2B5EF4-FFF2-40B4-BE49-F238E27FC236}">
                <a16:creationId xmlns:a16="http://schemas.microsoft.com/office/drawing/2014/main" id="{F09C495B-F3E0-6740-A9CC-A3D75A0A1BA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698750"/>
            <a:ext cx="3814762" cy="2678113"/>
          </a:xfr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2D75B28-C835-7146-B831-089AFDB73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203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08C44B73-06D8-0C4B-9B59-9ACBA58130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Top-Down View of Fish Eye Structure</a:t>
            </a:r>
          </a:p>
        </p:txBody>
      </p:sp>
      <p:pic>
        <p:nvPicPr>
          <p:cNvPr id="95235" name="Picture 3">
            <a:extLst>
              <a:ext uri="{FF2B5EF4-FFF2-40B4-BE49-F238E27FC236}">
                <a16:creationId xmlns:a16="http://schemas.microsoft.com/office/drawing/2014/main" id="{ECB5F065-8B1C-2F4F-9F9E-992890FB621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133600"/>
            <a:ext cx="4375150" cy="3495675"/>
          </a:xfrm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12700" dir="27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</p:pic>
      <p:sp>
        <p:nvSpPr>
          <p:cNvPr id="95236" name="Text Box 4">
            <a:extLst>
              <a:ext uri="{FF2B5EF4-FFF2-40B4-BE49-F238E27FC236}">
                <a16:creationId xmlns:a16="http://schemas.microsoft.com/office/drawing/2014/main" id="{D3AF652E-7152-BA42-928C-D657A0EAF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5911850"/>
            <a:ext cx="86915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>
                <a:latin typeface="Times" charset="0"/>
                <a:ea typeface="ＭＳ Ｐゴシック" charset="0"/>
              </a:rPr>
              <a:t>Fish perceive both visual fields independently.</a:t>
            </a:r>
          </a:p>
        </p:txBody>
      </p:sp>
      <p:pic>
        <p:nvPicPr>
          <p:cNvPr id="9220" name="Picture 5" descr="Black-Bass-Anatomy - Copy - Copy - Copy (2)">
            <a:extLst>
              <a:ext uri="{FF2B5EF4-FFF2-40B4-BE49-F238E27FC236}">
                <a16:creationId xmlns:a16="http://schemas.microsoft.com/office/drawing/2014/main" id="{E274B281-EB6C-2349-8FB5-46F8C6761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05000"/>
            <a:ext cx="286861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Black-Bass-Anatomy - Copy - Copy - Copy">
            <a:extLst>
              <a:ext uri="{FF2B5EF4-FFF2-40B4-BE49-F238E27FC236}">
                <a16:creationId xmlns:a16="http://schemas.microsoft.com/office/drawing/2014/main" id="{9445331D-29EA-9944-8CB8-AF35A87F6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10000"/>
            <a:ext cx="286861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ADF4CDF-B62F-5041-A509-60718AD05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0762" y="228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8A791669-DD85-1D46-B365-3A6EA78FD1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Typical Fish Eye</a:t>
            </a: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91FFDCB1-81D7-DB43-BE71-83A6DDCBB57B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/>
              <a:t>Large, round lens (can</a:t>
            </a:r>
            <a:r>
              <a:rPr lang="ja-JP" altLang="en-US" sz="2400"/>
              <a:t>’</a:t>
            </a:r>
            <a:r>
              <a:rPr lang="en-US" altLang="ja-JP" sz="2400"/>
              <a:t>t change shape) - refracts light better underwater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/>
              <a:t>Focused by moving lens anterior/posterior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/>
              <a:t>Pupil/iris change little - low light environs - lens may actually move through iris</a:t>
            </a:r>
          </a:p>
        </p:txBody>
      </p:sp>
      <p:pic>
        <p:nvPicPr>
          <p:cNvPr id="87044" name="Picture 4" descr="fish-eye">
            <a:extLst>
              <a:ext uri="{FF2B5EF4-FFF2-40B4-BE49-F238E27FC236}">
                <a16:creationId xmlns:a16="http://schemas.microsoft.com/office/drawing/2014/main" id="{03E3E24B-B33B-8844-8CCF-FB22E056808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657350"/>
            <a:ext cx="2806700" cy="2305050"/>
          </a:xfrm>
        </p:spPr>
      </p:pic>
      <p:pic>
        <p:nvPicPr>
          <p:cNvPr id="87045" name="Picture 5" descr="fish_eye_s">
            <a:extLst>
              <a:ext uri="{FF2B5EF4-FFF2-40B4-BE49-F238E27FC236}">
                <a16:creationId xmlns:a16="http://schemas.microsoft.com/office/drawing/2014/main" id="{4D447B12-18EC-1E4F-9BF1-09DDCE907E0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4013" y="1622425"/>
            <a:ext cx="2643187" cy="2339975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F0C69BC-D389-4A4C-97EF-04E4A27D0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9400" y="355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6F0BB48F-B78A-DD4E-8897-9DB074AD3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Four-eyed Fish</a:t>
            </a: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E7D878C2-7E27-1547-BE55-7785F30E4D5A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w"/>
              <a:defRPr/>
            </a:pPr>
            <a:r>
              <a:rPr lang="en-US" sz="2800" dirty="0"/>
              <a:t>Each eye has two pupils</a:t>
            </a:r>
          </a:p>
          <a:p>
            <a:pPr eaLnBrk="1" hangingPunct="1">
              <a:buFont typeface="Wingdings" charset="0"/>
              <a:buChar char="w"/>
              <a:defRPr/>
            </a:pPr>
            <a:r>
              <a:rPr lang="en-US" sz="2800" dirty="0"/>
              <a:t>One for above-water vision, one for below-water vision</a:t>
            </a:r>
          </a:p>
          <a:p>
            <a:pPr eaLnBrk="1" hangingPunct="1">
              <a:buFont typeface="Wingdings" charset="0"/>
              <a:buChar char="w"/>
              <a:defRPr/>
            </a:pPr>
            <a:r>
              <a:rPr lang="en-US" sz="2800" dirty="0"/>
              <a:t>Single lens in each varies in thickness top to bottom to compensate for refractive differences between air and water </a:t>
            </a:r>
          </a:p>
        </p:txBody>
      </p:sp>
      <p:pic>
        <p:nvPicPr>
          <p:cNvPr id="89092" name="Picture 4" descr="Anablep-fish">
            <a:extLst>
              <a:ext uri="{FF2B5EF4-FFF2-40B4-BE49-F238E27FC236}">
                <a16:creationId xmlns:a16="http://schemas.microsoft.com/office/drawing/2014/main" id="{94D6FB82-366C-AE4A-B301-5AA1FEBC14C4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0" y="1981200"/>
            <a:ext cx="2641600" cy="1981200"/>
          </a:xfrm>
        </p:spPr>
      </p:pic>
      <p:pic>
        <p:nvPicPr>
          <p:cNvPr id="89093" name="Picture 5" descr="anablep_eye_s">
            <a:extLst>
              <a:ext uri="{FF2B5EF4-FFF2-40B4-BE49-F238E27FC236}">
                <a16:creationId xmlns:a16="http://schemas.microsoft.com/office/drawing/2014/main" id="{344C5279-DEAB-4242-8E99-06C98502377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3688" y="1625600"/>
            <a:ext cx="2779712" cy="2336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34FE285-D60B-0442-98EC-017796E6B1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203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465FD48D-5578-5740-98CB-A67E50E1E8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Deep-sea Fishes</a:t>
            </a: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2F9DE181-8EAE-1A44-90E5-7079B0F540D8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w"/>
              <a:defRPr/>
            </a:pPr>
            <a:r>
              <a:rPr lang="en-US" sz="2800"/>
              <a:t>Eyes tend to be tubular to gather more light</a:t>
            </a:r>
          </a:p>
          <a:p>
            <a:pPr eaLnBrk="1" hangingPunct="1">
              <a:buFont typeface="Wingdings" charset="0"/>
              <a:buChar char="w"/>
              <a:defRPr/>
            </a:pPr>
            <a:r>
              <a:rPr lang="en-US" sz="2800"/>
              <a:t>Eyes also tend to be proportionally larger relative to head size</a:t>
            </a:r>
          </a:p>
        </p:txBody>
      </p:sp>
      <p:pic>
        <p:nvPicPr>
          <p:cNvPr id="91140" name="Picture 4" descr="dragonfish">
            <a:extLst>
              <a:ext uri="{FF2B5EF4-FFF2-40B4-BE49-F238E27FC236}">
                <a16:creationId xmlns:a16="http://schemas.microsoft.com/office/drawing/2014/main" id="{4FCAE257-BC02-1F46-8C24-49E9424463E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7788" y="1981200"/>
            <a:ext cx="2790825" cy="1981200"/>
          </a:xfrm>
        </p:spPr>
      </p:pic>
      <p:pic>
        <p:nvPicPr>
          <p:cNvPr id="91141" name="Picture 5" descr="tubular_eye">
            <a:extLst>
              <a:ext uri="{FF2B5EF4-FFF2-40B4-BE49-F238E27FC236}">
                <a16:creationId xmlns:a16="http://schemas.microsoft.com/office/drawing/2014/main" id="{069A2AF2-07CC-424E-896A-46C2F1424928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614488"/>
            <a:ext cx="2503488" cy="2347912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1E629EF-A9A0-7D45-B808-BBDBDD3B5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0200" y="29924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781FF616-E794-D546-89A2-FC3748A58D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Colored Corneas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4219E236-7C1F-044B-9867-8D00BDBE886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r>
              <a:rPr lang="en-US" sz="2800"/>
              <a:t>Colored corneas function as light filters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r>
              <a:rPr lang="en-US" sz="2800"/>
              <a:t>Absorb specific wavelengths of light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r>
              <a:rPr lang="en-US" sz="2800"/>
              <a:t>Yellow corneas absorb blue and green light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r>
              <a:rPr lang="en-US" sz="2800"/>
              <a:t>Increase contrast at low light levels</a:t>
            </a:r>
            <a:endParaRPr lang="en-US" sz="1800"/>
          </a:p>
        </p:txBody>
      </p:sp>
      <p:pic>
        <p:nvPicPr>
          <p:cNvPr id="93188" name="Picture 4" descr="coloureyes">
            <a:extLst>
              <a:ext uri="{FF2B5EF4-FFF2-40B4-BE49-F238E27FC236}">
                <a16:creationId xmlns:a16="http://schemas.microsoft.com/office/drawing/2014/main" id="{2974EEB6-CDD6-9A4D-8A64-F2732895FB6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552700"/>
            <a:ext cx="4191000" cy="272415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6785CAA-9271-6541-80F8-8F8436BA71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36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4EED5B85-7DD5-3C45-A811-AB154029AB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/>
              <a:t>Rods in retina</a:t>
            </a: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5D5ADC87-81C5-5049-9D58-C33EA063AE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438400"/>
            <a:ext cx="7772400" cy="4114800"/>
          </a:xfrm>
        </p:spPr>
        <p:txBody>
          <a:bodyPr/>
          <a:lstStyle/>
          <a:p>
            <a:pPr eaLnBrk="1" hangingPunct="1">
              <a:buFont typeface="Wingdings" charset="0"/>
              <a:buChar char="w"/>
              <a:defRPr/>
            </a:pPr>
            <a:r>
              <a:rPr lang="en-US"/>
              <a:t>Rods are physically retracted when light levels are high (cones are static)</a:t>
            </a:r>
          </a:p>
          <a:p>
            <a:pPr eaLnBrk="1" hangingPunct="1">
              <a:buFont typeface="Wingdings" charset="0"/>
              <a:buChar char="w"/>
              <a:defRPr/>
            </a:pPr>
            <a:r>
              <a:rPr lang="en-US"/>
              <a:t>Higher proportion of rods to cones than in humans</a:t>
            </a:r>
          </a:p>
          <a:p>
            <a:pPr eaLnBrk="1" hangingPunct="1">
              <a:buFont typeface="Wingdings" charset="0"/>
              <a:buChar char="w"/>
              <a:defRPr/>
            </a:pPr>
            <a:r>
              <a:rPr lang="en-US"/>
              <a:t>Rods can be retracted in some fish and covered with a black melanin tissue</a:t>
            </a:r>
          </a:p>
          <a:p>
            <a:pPr eaLnBrk="1" hangingPunct="1">
              <a:buFont typeface="Wingdings" charset="0"/>
              <a:buChar char="w"/>
              <a:defRPr/>
            </a:pPr>
            <a:endParaRPr lang="en-US"/>
          </a:p>
        </p:txBody>
      </p:sp>
      <p:pic>
        <p:nvPicPr>
          <p:cNvPr id="19459" name="Picture 4" descr="loadBinary">
            <a:extLst>
              <a:ext uri="{FF2B5EF4-FFF2-40B4-BE49-F238E27FC236}">
                <a16:creationId xmlns:a16="http://schemas.microsoft.com/office/drawing/2014/main" id="{8AD6A531-B266-A943-86F2-02A53DA5A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"/>
            <a:ext cx="3133725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9C91244-863C-A246-AF1D-74B83E788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400" y="12357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alm Seas">
  <a:themeElements>
    <a:clrScheme name="Calm Seas 1">
      <a:dk1>
        <a:srgbClr val="010199"/>
      </a:dk1>
      <a:lt1>
        <a:srgbClr val="FFFFFF"/>
      </a:lt1>
      <a:dk2>
        <a:srgbClr val="A2B3DD"/>
      </a:dk2>
      <a:lt2>
        <a:srgbClr val="FFFFFF"/>
      </a:lt2>
      <a:accent1>
        <a:srgbClr val="33CCCC"/>
      </a:accent1>
      <a:accent2>
        <a:srgbClr val="00C600"/>
      </a:accent2>
      <a:accent3>
        <a:srgbClr val="CED6EB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Calm Seas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Calm Seas 1">
        <a:dk1>
          <a:srgbClr val="010199"/>
        </a:dk1>
        <a:lt1>
          <a:srgbClr val="FFFFFF"/>
        </a:lt1>
        <a:dk2>
          <a:srgbClr val="A2B3DD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CED6EB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2">
        <a:dk1>
          <a:srgbClr val="000066"/>
        </a:dk1>
        <a:lt1>
          <a:srgbClr val="FFFFFF"/>
        </a:lt1>
        <a:dk2>
          <a:srgbClr val="A2B3DD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CED6EB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3">
        <a:dk1>
          <a:srgbClr val="000000"/>
        </a:dk1>
        <a:lt1>
          <a:srgbClr val="FFFFFF"/>
        </a:lt1>
        <a:dk2>
          <a:srgbClr val="A2B3DD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CED6EB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4">
        <a:dk1>
          <a:srgbClr val="003366"/>
        </a:dk1>
        <a:lt1>
          <a:srgbClr val="FFFFFF"/>
        </a:lt1>
        <a:dk2>
          <a:srgbClr val="A2B3DD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CED6EB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MacBook Pro:Microsoft Office 2004:Templates:Presentations:Designs:Calm Seas</Template>
  <TotalTime>486</TotalTime>
  <Words>736</Words>
  <Application>Microsoft Macintosh PowerPoint</Application>
  <PresentationFormat>On-screen Show (4:3)</PresentationFormat>
  <Paragraphs>134</Paragraphs>
  <Slides>34</Slides>
  <Notes>31</Notes>
  <HiddenSlides>0</HiddenSlides>
  <MMClips>34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ＭＳ Ｐゴシック</vt:lpstr>
      <vt:lpstr>Tahoma</vt:lpstr>
      <vt:lpstr>Wingdings</vt:lpstr>
      <vt:lpstr>Times New Roman</vt:lpstr>
      <vt:lpstr>Times</vt:lpstr>
      <vt:lpstr>Calm Seas</vt:lpstr>
      <vt:lpstr>Fish Senses</vt:lpstr>
      <vt:lpstr>PowerPoint Presentation</vt:lpstr>
      <vt:lpstr>Eye position</vt:lpstr>
      <vt:lpstr>Top-Down View of Fish Eye Structure</vt:lpstr>
      <vt:lpstr>Typical Fish Eye</vt:lpstr>
      <vt:lpstr>Four-eyed Fish</vt:lpstr>
      <vt:lpstr>Deep-sea Fishes</vt:lpstr>
      <vt:lpstr>Colored Corneas</vt:lpstr>
      <vt:lpstr>Rods in retina</vt:lpstr>
      <vt:lpstr>Cones and Pigments</vt:lpstr>
      <vt:lpstr>Fish and UV Light</vt:lpstr>
      <vt:lpstr>Perceiving Light is Difficult Underwater</vt:lpstr>
      <vt:lpstr>Sharks</vt:lpstr>
      <vt:lpstr>Sharks</vt:lpstr>
      <vt:lpstr>PowerPoint Presentation</vt:lpstr>
      <vt:lpstr>Sense of Smell</vt:lpstr>
      <vt:lpstr>Most Fishes</vt:lpstr>
      <vt:lpstr>Nostrils</vt:lpstr>
      <vt:lpstr>Nostrils</vt:lpstr>
      <vt:lpstr>Use of Smell</vt:lpstr>
      <vt:lpstr>Sharks</vt:lpstr>
      <vt:lpstr>Salmon and Lamprey</vt:lpstr>
      <vt:lpstr>Sense of taste</vt:lpstr>
      <vt:lpstr>Sense of taste</vt:lpstr>
      <vt:lpstr>Sense of taste</vt:lpstr>
      <vt:lpstr>PowerPoint Presentation</vt:lpstr>
      <vt:lpstr>Lateral Line</vt:lpstr>
      <vt:lpstr>PowerPoint Presentation</vt:lpstr>
      <vt:lpstr>Lateral Line</vt:lpstr>
      <vt:lpstr>PowerPoint Presentation</vt:lpstr>
      <vt:lpstr>Same in Sharks</vt:lpstr>
      <vt:lpstr>Other senses</vt:lpstr>
      <vt:lpstr>Electroreception</vt:lpstr>
      <vt:lpstr>Ampullae of Lorenzini</vt:lpstr>
    </vt:vector>
  </TitlesOfParts>
  <Company>Winona State ITS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Chondrichthyes</dc:title>
  <dc:creator>Winona State ITS</dc:creator>
  <cp:lastModifiedBy>Mundahl, Neal</cp:lastModifiedBy>
  <cp:revision>21</cp:revision>
  <dcterms:created xsi:type="dcterms:W3CDTF">2012-03-17T23:08:52Z</dcterms:created>
  <dcterms:modified xsi:type="dcterms:W3CDTF">2020-03-23T20:43:37Z</dcterms:modified>
</cp:coreProperties>
</file>