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1" r:id="rId2"/>
    <p:sldId id="272" r:id="rId3"/>
    <p:sldId id="273" r:id="rId4"/>
    <p:sldId id="274" r:id="rId5"/>
    <p:sldId id="275" r:id="rId6"/>
    <p:sldId id="277" r:id="rId7"/>
    <p:sldId id="278" r:id="rId8"/>
    <p:sldId id="280" r:id="rId9"/>
    <p:sldId id="281" r:id="rId10"/>
    <p:sldId id="305" r:id="rId11"/>
    <p:sldId id="306" r:id="rId12"/>
    <p:sldId id="307" r:id="rId13"/>
    <p:sldId id="276" r:id="rId14"/>
    <p:sldId id="308" r:id="rId15"/>
    <p:sldId id="309" r:id="rId16"/>
    <p:sldId id="310" r:id="rId17"/>
    <p:sldId id="311" r:id="rId18"/>
    <p:sldId id="312" r:id="rId19"/>
    <p:sldId id="313" r:id="rId20"/>
    <p:sldId id="314" r:id="rId21"/>
    <p:sldId id="315" r:id="rId22"/>
    <p:sldId id="316" r:id="rId23"/>
    <p:sldId id="318" r:id="rId24"/>
    <p:sldId id="317" r:id="rId25"/>
    <p:sldId id="319" r:id="rId26"/>
    <p:sldId id="320" r:id="rId27"/>
    <p:sldId id="321" r:id="rId28"/>
    <p:sldId id="322" r:id="rId29"/>
    <p:sldId id="323" r:id="rId30"/>
    <p:sldId id="324" r:id="rId31"/>
    <p:sldId id="325" r:id="rId32"/>
    <p:sldId id="326" r:id="rId33"/>
    <p:sldId id="327" r:id="rId34"/>
    <p:sldId id="328" r:id="rId35"/>
    <p:sldId id="329" r:id="rId36"/>
    <p:sldId id="330" r:id="rId37"/>
    <p:sldId id="331" r:id="rId38"/>
    <p:sldId id="332" r:id="rId39"/>
    <p:sldId id="333" r:id="rId40"/>
    <p:sldId id="334" r:id="rId41"/>
    <p:sldId id="335" r:id="rId42"/>
    <p:sldId id="336" r:id="rId43"/>
    <p:sldId id="337" r:id="rId44"/>
    <p:sldId id="338" r:id="rId45"/>
    <p:sldId id="339" r:id="rId46"/>
    <p:sldId id="340" r:id="rId47"/>
    <p:sldId id="341" r:id="rId48"/>
    <p:sldId id="342" r:id="rId49"/>
    <p:sldId id="344" r:id="rId50"/>
    <p:sldId id="345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345"/>
    <p:restoredTop sz="94626"/>
  </p:normalViewPr>
  <p:slideViewPr>
    <p:cSldViewPr snapToGrid="0" snapToObjects="1">
      <p:cViewPr varScale="1">
        <p:scale>
          <a:sx n="100" d="100"/>
          <a:sy n="100" d="100"/>
        </p:scale>
        <p:origin x="184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BF638-849A-7C44-A1E8-47FDA3FC8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4AE658-FB8B-D14F-8018-C217282A6A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D1C9DB-296B-6F47-821A-5D8BDFE78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B9E1D-68D3-074A-943D-48F21EE14D7D}" type="datetimeFigureOut">
              <a:rPr lang="en-US" smtClean="0"/>
              <a:t>9/11/22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0A386-11F9-3B49-8AA3-B78FEC807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ABF012-0D34-A844-9E81-07DEA92F5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498F0-FA9C-1A4B-B7C5-6C05794F0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420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216A7-B2FE-D64A-8131-B69BD54BA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12A0C4-A8BA-4644-9410-C106C046EC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9B7942-FCC3-F448-81CE-2520D969C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B9E1D-68D3-074A-943D-48F21EE14D7D}" type="datetimeFigureOut">
              <a:rPr lang="en-US" smtClean="0"/>
              <a:t>9/11/22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99E05D-0DE7-A742-87F2-20664D9E7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B0489-3DAF-954F-A05A-03AB178C4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498F0-FA9C-1A4B-B7C5-6C05794F0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670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5E95E9-16DE-E54C-A619-8E784D09D0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489FEB-CABF-E041-B029-4C217C754C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23694A-59A5-0F4B-A257-DE4762B80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B9E1D-68D3-074A-943D-48F21EE14D7D}" type="datetimeFigureOut">
              <a:rPr lang="en-US" smtClean="0"/>
              <a:t>9/11/22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6B758-44AD-F048-AF31-C70186AD8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449FD1-7D09-0443-A5BF-D5C527820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498F0-FA9C-1A4B-B7C5-6C05794F0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168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67F6F-9CB0-FE40-8B60-47C6AB590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E11499-37BA-B040-9178-65BC575BB7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5AF7DF-C1A9-094C-AEF1-34E6458ED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B9E1D-68D3-074A-943D-48F21EE14D7D}" type="datetimeFigureOut">
              <a:rPr lang="en-US" smtClean="0"/>
              <a:t>9/11/22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2A6514-8288-0745-BF3A-70FC0EE7B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337B7-B76D-1A41-9412-092FC2D57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498F0-FA9C-1A4B-B7C5-6C05794F0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050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83503-AAC2-8645-898D-85C6DEF0D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5CC6CE-20FA-E84B-ABB1-729E475AF6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66B56D-C29D-FD44-AA2B-BE64A4FBD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B9E1D-68D3-074A-943D-48F21EE14D7D}" type="datetimeFigureOut">
              <a:rPr lang="en-US" smtClean="0"/>
              <a:t>9/11/22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34714-E1CB-1B4D-B888-A49A4CF45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67105E-DD82-3D44-8103-271A60E04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498F0-FA9C-1A4B-B7C5-6C05794F0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785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0870E-82A6-4348-950B-89319CFD2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D1C25B-8D60-8048-A77D-7F25C579D9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3A40B0-CABA-FC43-BB4F-2437060872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62E94B-2955-8B40-A5BE-CCB262EFF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B9E1D-68D3-074A-943D-48F21EE14D7D}" type="datetimeFigureOut">
              <a:rPr lang="en-US" smtClean="0"/>
              <a:t>9/11/22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0DFEE8-DBDA-3C4D-957E-099DDB70E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9E5C53-1DFF-3D4A-98B9-774A45810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498F0-FA9C-1A4B-B7C5-6C05794F0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401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905DB-5F95-7940-9164-110114FFC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E50FE9-E816-EE47-8042-98BB1EED68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32F8F-47B9-1440-81BD-1C527B6E63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548D27-079F-E94C-B238-45A8C7C6C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BC44C4-BA70-8943-A8D4-E4E9BA23A8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CB4F15-EC1C-4844-9C13-38C025061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B9E1D-68D3-074A-943D-48F21EE14D7D}" type="datetimeFigureOut">
              <a:rPr lang="en-US" smtClean="0"/>
              <a:t>9/11/22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426450-1AE1-2E47-92C1-EBB8623FD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C0FEC2-AB68-4349-B26D-EF047EAA4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498F0-FA9C-1A4B-B7C5-6C05794F0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154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0659D-8893-B943-9200-7C2323011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182458-5E4A-434B-92BD-5CF27C1D4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B9E1D-68D3-074A-943D-48F21EE14D7D}" type="datetimeFigureOut">
              <a:rPr lang="en-US" smtClean="0"/>
              <a:t>9/11/22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FDFA27-DD4E-704F-BB27-57849E4E0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89763B-A648-FA4C-943D-A31FC5098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498F0-FA9C-1A4B-B7C5-6C05794F0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593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EB7156-651B-9A4A-90C7-18E355083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B9E1D-68D3-074A-943D-48F21EE14D7D}" type="datetimeFigureOut">
              <a:rPr lang="en-US" smtClean="0"/>
              <a:t>9/11/22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4456EF-F4EE-1C49-9E29-3AF5DAA4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E8F3E4-3FB9-F443-8658-AD22F73E1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498F0-FA9C-1A4B-B7C5-6C05794F0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379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E2718-58EB-8D47-859E-70FFA8502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20ABF8-CE57-2243-90B5-5CC7CE674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B31BCF-8573-8740-9130-E0BE537B28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BC6FE4-66C3-0E40-908B-173096163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B9E1D-68D3-074A-943D-48F21EE14D7D}" type="datetimeFigureOut">
              <a:rPr lang="en-US" smtClean="0"/>
              <a:t>9/11/22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082756-7478-9842-93D9-C01ECBCEB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02DAB5-6BB0-3D44-899D-56F3A3C8D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498F0-FA9C-1A4B-B7C5-6C05794F0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487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3F8E3-33BF-C348-B5E1-AD6023775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63884A-C830-9640-A7CA-D73C24FF25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7D4608-0707-B645-BE33-BAF466AB24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D3FA81-A299-3343-86FE-E0BBD8F8C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B9E1D-68D3-074A-943D-48F21EE14D7D}" type="datetimeFigureOut">
              <a:rPr lang="en-US" smtClean="0"/>
              <a:t>9/11/22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1A21E4-A986-484F-B6F6-B71EC09AA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19973C-811A-3540-A06E-B4729320C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498F0-FA9C-1A4B-B7C5-6C05794F0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506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22EF6C-A805-9F41-90B8-AB210BE18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6E6C4F-0DD1-5B46-8910-F2267351CB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4FEB21-7CD3-274C-8B5C-7AED83AD62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AB9E1D-68D3-074A-943D-48F21EE14D7D}" type="datetimeFigureOut">
              <a:rPr lang="en-US" smtClean="0"/>
              <a:t>9/11/22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00C052-71BF-9C4F-B4DA-93889141DD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24D422-6D04-F94A-A786-5338D7EB44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2498F0-FA9C-1A4B-B7C5-6C05794F0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777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D9541-ED61-BB0D-E85B-53026B08D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3402" y="745992"/>
            <a:ext cx="4607937" cy="288911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7200" b="1" dirty="0"/>
              <a:t>Ecology of Large Rivers</a:t>
            </a:r>
          </a:p>
        </p:txBody>
      </p:sp>
      <p:sp>
        <p:nvSpPr>
          <p:cNvPr id="11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2" name="Picture 4" descr="Trees and a river">
            <a:extLst>
              <a:ext uri="{FF2B5EF4-FFF2-40B4-BE49-F238E27FC236}">
                <a16:creationId xmlns:a16="http://schemas.microsoft.com/office/drawing/2014/main" id="{10A70261-23AB-4995-3469-4B33E85E02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44" r="17545" b="-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D037E0-168D-72C4-3BFA-04762639F105}"/>
              </a:ext>
            </a:extLst>
          </p:cNvPr>
          <p:cNvSpPr txBox="1"/>
          <p:nvPr/>
        </p:nvSpPr>
        <p:spPr>
          <a:xfrm>
            <a:off x="7584526" y="4742688"/>
            <a:ext cx="356809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Chemical &amp; Physical</a:t>
            </a:r>
          </a:p>
          <a:p>
            <a:r>
              <a:rPr lang="en-US" sz="3200" b="1" dirty="0"/>
              <a:t>Environment</a:t>
            </a:r>
          </a:p>
        </p:txBody>
      </p:sp>
    </p:spTree>
    <p:extLst>
      <p:ext uri="{BB962C8B-B14F-4D97-AF65-F5344CB8AC3E}">
        <p14:creationId xmlns:p14="http://schemas.microsoft.com/office/powerpoint/2010/main" val="7146991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FE7AA585-D83D-39A7-C18F-E8FD672586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/>
              <a:t>Alkalinity</a:t>
            </a:r>
          </a:p>
        </p:txBody>
      </p:sp>
      <p:sp>
        <p:nvSpPr>
          <p:cNvPr id="68612" name="Rectangle 4">
            <a:extLst>
              <a:ext uri="{FF2B5EF4-FFF2-40B4-BE49-F238E27FC236}">
                <a16:creationId xmlns:a16="http://schemas.microsoft.com/office/drawing/2014/main" id="{B2B894F0-D1B0-1DA8-58D3-170B17A54C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Measure of buffering capacity of water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Carbonates and bicarbonates of alkali metals</a:t>
            </a:r>
          </a:p>
        </p:txBody>
      </p:sp>
      <p:pic>
        <p:nvPicPr>
          <p:cNvPr id="2" name="Picture 5" descr="&#13;Suarloaf2.JPG                                                  000463A0Macintosh HD 1.2Ghz            BCFC5C76:">
            <a:extLst>
              <a:ext uri="{FF2B5EF4-FFF2-40B4-BE49-F238E27FC236}">
                <a16:creationId xmlns:a16="http://schemas.microsoft.com/office/drawing/2014/main" id="{452365A7-A1C1-5A65-5BF2-1C74B236F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588" y="3621088"/>
            <a:ext cx="4316412" cy="323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C63884-A310-33B0-C695-1CD335AC2F78}"/>
              </a:ext>
            </a:extLst>
          </p:cNvPr>
          <p:cNvSpPr txBox="1"/>
          <p:nvPr/>
        </p:nvSpPr>
        <p:spPr>
          <a:xfrm>
            <a:off x="3084576" y="4681728"/>
            <a:ext cx="2755837" cy="15696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Lake Winona occupies part of an old side channel of the Mississippi River.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2" grpId="0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B329A542-27C9-61E9-B472-CD93602021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/>
              <a:t>Hardness</a:t>
            </a:r>
          </a:p>
        </p:txBody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B8B631C8-2CC2-8196-E495-F4CA45FF53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Calcium and magnesium salt content</a:t>
            </a:r>
          </a:p>
          <a:p>
            <a:pPr eaLnBrk="1" hangingPunct="1"/>
            <a:r>
              <a:rPr lang="en-US" altLang="en-US" dirty="0">
                <a:solidFill>
                  <a:srgbClr val="FF0000"/>
                </a:solidFill>
              </a:rPr>
              <a:t>Temporary hardness </a:t>
            </a:r>
            <a:r>
              <a:rPr lang="en-US" altLang="en-US" dirty="0"/>
              <a:t>- carbonates and bicarbonates, can be removed by boiling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Precipitation of CaCO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3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Ca(HCO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3</a:t>
            </a:r>
            <a:r>
              <a:rPr lang="en-US" altLang="en-US" dirty="0">
                <a:ea typeface="ＭＳ Ｐゴシック" panose="020B0600070205080204" pitchFamily="34" charset="-128"/>
              </a:rPr>
              <a:t>)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2</a:t>
            </a:r>
            <a:r>
              <a:rPr lang="en-US" altLang="en-US" dirty="0">
                <a:ea typeface="ＭＳ Ｐゴシック" panose="020B0600070205080204" pitchFamily="34" charset="-128"/>
              </a:rPr>
              <a:t> = CaCO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3</a:t>
            </a:r>
            <a:r>
              <a:rPr lang="en-US" altLang="en-US" dirty="0">
                <a:ea typeface="ＭＳ Ｐゴシック" panose="020B0600070205080204" pitchFamily="34" charset="-128"/>
              </a:rPr>
              <a:t> + H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2</a:t>
            </a:r>
            <a:r>
              <a:rPr lang="en-US" altLang="en-US" dirty="0">
                <a:ea typeface="ＭＳ Ｐゴシック" panose="020B0600070205080204" pitchFamily="34" charset="-128"/>
              </a:rPr>
              <a:t>O + CO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2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dirty="0">
                <a:solidFill>
                  <a:srgbClr val="FF0000"/>
                </a:solidFill>
              </a:rPr>
              <a:t>Permanent hardness </a:t>
            </a:r>
            <a:r>
              <a:rPr lang="en-US" altLang="en-US" dirty="0"/>
              <a:t>- sulfates, chlorides, other anions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>
                <a:solidFill>
                  <a:srgbClr val="FF0000"/>
                </a:solidFill>
              </a:rPr>
              <a:t>Hardwater</a:t>
            </a:r>
            <a:r>
              <a:rPr lang="en-US" altLang="en-US" dirty="0"/>
              <a:t> versus </a:t>
            </a:r>
            <a:r>
              <a:rPr lang="en-US" altLang="en-US" dirty="0" err="1">
                <a:solidFill>
                  <a:srgbClr val="FF0000"/>
                </a:solidFill>
              </a:rPr>
              <a:t>softwater</a:t>
            </a:r>
            <a:r>
              <a:rPr lang="en-US" altLang="en-US" dirty="0"/>
              <a:t> rivers and streams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4045EC-AD47-FE5A-1FCF-E55D851B7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0" y="3742944"/>
            <a:ext cx="2897632" cy="28976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9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2663EFE4-42E8-A030-E4C9-AD37F392AE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/>
              <a:t>Salinity</a:t>
            </a:r>
          </a:p>
        </p:txBody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C754477E-F232-C16C-6C46-93298409D7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Concentrations of Ca</a:t>
            </a:r>
            <a:r>
              <a:rPr lang="en-US" altLang="en-US" baseline="30000" dirty="0"/>
              <a:t>2+</a:t>
            </a:r>
            <a:r>
              <a:rPr lang="en-US" altLang="en-US" dirty="0"/>
              <a:t>  Mg</a:t>
            </a:r>
            <a:r>
              <a:rPr lang="en-US" altLang="en-US" baseline="30000" dirty="0"/>
              <a:t>2+</a:t>
            </a:r>
            <a:r>
              <a:rPr lang="en-US" altLang="en-US" dirty="0"/>
              <a:t>  Na</a:t>
            </a:r>
            <a:r>
              <a:rPr lang="en-US" altLang="en-US" baseline="30000" dirty="0"/>
              <a:t>+</a:t>
            </a:r>
            <a:r>
              <a:rPr lang="en-US" altLang="en-US" dirty="0"/>
              <a:t>  K</a:t>
            </a:r>
            <a:r>
              <a:rPr lang="en-US" altLang="en-US" baseline="30000" dirty="0"/>
              <a:t>+</a:t>
            </a:r>
            <a:r>
              <a:rPr lang="en-US" altLang="en-US" dirty="0"/>
              <a:t>  and HCO</a:t>
            </a:r>
            <a:r>
              <a:rPr lang="en-US" altLang="en-US" baseline="-25000" dirty="0"/>
              <a:t>3</a:t>
            </a:r>
            <a:r>
              <a:rPr lang="en-US" altLang="en-US" baseline="30000" dirty="0"/>
              <a:t>-</a:t>
            </a:r>
            <a:r>
              <a:rPr lang="en-US" altLang="en-US" dirty="0"/>
              <a:t>  CO</a:t>
            </a:r>
            <a:r>
              <a:rPr lang="en-US" altLang="en-US" baseline="-25000" dirty="0"/>
              <a:t>3</a:t>
            </a:r>
            <a:r>
              <a:rPr lang="en-US" altLang="en-US" baseline="30000" dirty="0"/>
              <a:t>2-</a:t>
            </a:r>
            <a:r>
              <a:rPr lang="en-US" altLang="en-US" dirty="0"/>
              <a:t>  SO</a:t>
            </a:r>
            <a:r>
              <a:rPr lang="en-US" altLang="en-US" baseline="-25000" dirty="0"/>
              <a:t>4</a:t>
            </a:r>
            <a:r>
              <a:rPr lang="en-US" altLang="en-US" baseline="30000" dirty="0"/>
              <a:t>2-</a:t>
            </a:r>
            <a:r>
              <a:rPr lang="en-US" altLang="en-US" dirty="0"/>
              <a:t>  Cl</a:t>
            </a:r>
            <a:r>
              <a:rPr lang="en-US" altLang="en-US" baseline="30000" dirty="0"/>
              <a:t>-</a:t>
            </a:r>
            <a:endParaRPr lang="en-US" altLang="en-US" dirty="0"/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Plus other ionized components of other elements</a:t>
            </a:r>
          </a:p>
        </p:txBody>
      </p:sp>
      <p:pic>
        <p:nvPicPr>
          <p:cNvPr id="70660" name="Picture 4" descr="&#13;SamGordy8.JPG                                                  000463A0Macintosh HD 1.2Ghz            BCFC5C76:">
            <a:extLst>
              <a:ext uri="{FF2B5EF4-FFF2-40B4-BE49-F238E27FC236}">
                <a16:creationId xmlns:a16="http://schemas.microsoft.com/office/drawing/2014/main" id="{AD8C1700-FF23-EBD9-A69A-B97B362AD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788" y="3963988"/>
            <a:ext cx="3859212" cy="289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8385FC-52FF-3E36-90CB-BDBC599FA84D}"/>
              </a:ext>
            </a:extLst>
          </p:cNvPr>
          <p:cNvSpPr txBox="1"/>
          <p:nvPr/>
        </p:nvSpPr>
        <p:spPr>
          <a:xfrm>
            <a:off x="4108705" y="4441498"/>
            <a:ext cx="2316480" cy="19389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Sam Gordy Slough is a backwater lake of the Mississippi River.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3" grpId="0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248F3-C58D-5B6F-C02B-9DAA4FF1D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Changing Chemistry – Human Influence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2CE53E0-AD7E-A251-5922-C8367A5CD02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60889" y="2036065"/>
            <a:ext cx="5039812" cy="4140898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01B879-86A9-3638-4770-3396E32CB00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Chemical changes of many types ongoing for decades</a:t>
            </a:r>
          </a:p>
          <a:p>
            <a:r>
              <a:rPr lang="en-US" dirty="0"/>
              <a:t>Different changes in different river systems</a:t>
            </a:r>
          </a:p>
          <a:p>
            <a:r>
              <a:rPr lang="en-US" dirty="0"/>
              <a:t>Dependent upon climate, basin geology, land use, other human activities</a:t>
            </a:r>
          </a:p>
        </p:txBody>
      </p:sp>
    </p:spTree>
    <p:extLst>
      <p:ext uri="{BB962C8B-B14F-4D97-AF65-F5344CB8AC3E}">
        <p14:creationId xmlns:p14="http://schemas.microsoft.com/office/powerpoint/2010/main" val="36303901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A32156F-EA42-2672-A432-AED784225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Freshwater Salinization Syndrome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A442FF-5A16-3191-D4F7-CAA1FE6048A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Increased weathering (human-accelerated)</a:t>
            </a:r>
          </a:p>
          <a:p>
            <a:r>
              <a:rPr lang="en-US" dirty="0"/>
              <a:t>Increased human inputs (road deicer, ag lime, others)</a:t>
            </a:r>
          </a:p>
          <a:p>
            <a:r>
              <a:rPr lang="en-US" dirty="0"/>
              <a:t>Increased biological alkalinization</a:t>
            </a:r>
          </a:p>
          <a:p>
            <a:r>
              <a:rPr lang="en-US" dirty="0"/>
              <a:t>Increased salinization</a:t>
            </a:r>
          </a:p>
          <a:p>
            <a:r>
              <a:rPr lang="en-US" dirty="0"/>
              <a:t>Increased alkalinization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BC7C149-44A0-30E7-2540-3A5A46D9862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94816" y="1582526"/>
            <a:ext cx="3938016" cy="5057889"/>
          </a:xfrm>
        </p:spPr>
      </p:pic>
    </p:spTree>
    <p:extLst>
      <p:ext uri="{BB962C8B-B14F-4D97-AF65-F5344CB8AC3E}">
        <p14:creationId xmlns:p14="http://schemas.microsoft.com/office/powerpoint/2010/main" val="33349498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9E2D3-BC0C-0913-DF23-BA6D8F1A8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Chloride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CB493C4-6F8C-A764-7BE8-339CD798AE8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38225" y="2521013"/>
            <a:ext cx="5286451" cy="3304032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7C5126-7D2A-0860-E283-4D491A714AE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Road salt use in colder climates</a:t>
            </a:r>
          </a:p>
          <a:p>
            <a:r>
              <a:rPr lang="en-US" dirty="0"/>
              <a:t>Often correlated to % impervious land surface</a:t>
            </a:r>
          </a:p>
          <a:p>
            <a:r>
              <a:rPr lang="en-US" dirty="0"/>
              <a:t>Aquatic chronic toxicity at 230 mg/L, acute at 860 mg/L</a:t>
            </a:r>
          </a:p>
        </p:txBody>
      </p:sp>
    </p:spTree>
    <p:extLst>
      <p:ext uri="{BB962C8B-B14F-4D97-AF65-F5344CB8AC3E}">
        <p14:creationId xmlns:p14="http://schemas.microsoft.com/office/powerpoint/2010/main" val="6897325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B4DE0-229C-E94F-F923-FCA58BE29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Acid Rain and Rivers?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7FD86B8-07B3-E920-9602-48E7D239A88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199" y="2088087"/>
            <a:ext cx="5130203" cy="3788457"/>
          </a:xfr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B820CBE-CD75-A630-E4CB-1221FB4DC0B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23600" y="2950464"/>
            <a:ext cx="5800826" cy="292608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066CBF-D75E-AF14-F82D-41715EFE9504}"/>
              </a:ext>
            </a:extLst>
          </p:cNvPr>
          <p:cNvSpPr txBox="1"/>
          <p:nvPr/>
        </p:nvSpPr>
        <p:spPr>
          <a:xfrm>
            <a:off x="6681216" y="1104558"/>
            <a:ext cx="46725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Major problems 20+ years ago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Toxic metals (Al) mobilized at low pH (&lt;5.5)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Conditions currently improving</a:t>
            </a:r>
          </a:p>
        </p:txBody>
      </p:sp>
    </p:spTree>
    <p:extLst>
      <p:ext uri="{BB962C8B-B14F-4D97-AF65-F5344CB8AC3E}">
        <p14:creationId xmlns:p14="http://schemas.microsoft.com/office/powerpoint/2010/main" val="8037488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9F547-74EE-3560-606F-040C5A41C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Emerging Contaminants (CECs)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E084BFA-430B-B67B-40A2-E3B91A3ED24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50950" y="2407535"/>
            <a:ext cx="5468850" cy="3028449"/>
          </a:xfr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402BC1B-CF93-1480-8A52-1D7D5D495EE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43966" y="2097023"/>
            <a:ext cx="5397084" cy="4079939"/>
          </a:xfrm>
        </p:spPr>
      </p:pic>
    </p:spTree>
    <p:extLst>
      <p:ext uri="{BB962C8B-B14F-4D97-AF65-F5344CB8AC3E}">
        <p14:creationId xmlns:p14="http://schemas.microsoft.com/office/powerpoint/2010/main" val="15350022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DE4EB-F364-0710-998F-DD47CE84E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Emerging Contaminants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81EB09-5F31-33B6-AA70-A98AAD747A2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Pharmaceuticals and personal care products (PPCPs)</a:t>
            </a:r>
          </a:p>
          <a:p>
            <a:pPr lvl="1"/>
            <a:r>
              <a:rPr lang="en-US" dirty="0"/>
              <a:t>Estrogen mimics, caffeine, antidepressants, beta-blockers, </a:t>
            </a:r>
            <a:r>
              <a:rPr lang="en-US" dirty="0" err="1"/>
              <a:t>psychoanaleptics</a:t>
            </a:r>
            <a:r>
              <a:rPr lang="en-US" dirty="0"/>
              <a:t>, antihistamines</a:t>
            </a:r>
          </a:p>
          <a:p>
            <a:r>
              <a:rPr lang="en-US" dirty="0"/>
              <a:t>Ag pesticides, herbicides, fungicides</a:t>
            </a:r>
          </a:p>
          <a:p>
            <a:pPr lvl="1"/>
            <a:r>
              <a:rPr lang="en-US" dirty="0"/>
              <a:t>Can be highly toxic in streams and rivers</a:t>
            </a:r>
          </a:p>
          <a:p>
            <a:r>
              <a:rPr lang="en-US" dirty="0"/>
              <a:t>Fracking wastewaters</a:t>
            </a:r>
          </a:p>
          <a:p>
            <a:pPr lvl="1"/>
            <a:r>
              <a:rPr lang="en-US" dirty="0"/>
              <a:t>Mercury plus proprietary chemicals</a:t>
            </a:r>
          </a:p>
          <a:p>
            <a:r>
              <a:rPr lang="en-US" dirty="0"/>
              <a:t>Microplastics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904AFAE-051F-BDFD-CD8F-289B1246887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79747" y="2145792"/>
            <a:ext cx="6249162" cy="4166108"/>
          </a:xfrm>
        </p:spPr>
      </p:pic>
    </p:spTree>
    <p:extLst>
      <p:ext uri="{BB962C8B-B14F-4D97-AF65-F5344CB8AC3E}">
        <p14:creationId xmlns:p14="http://schemas.microsoft.com/office/powerpoint/2010/main" val="10369656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E6B16-E5CD-3324-01B2-AD2F38813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River Physical Environment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C4524-A94D-90C2-3763-68F205F5FF3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Current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habitat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temperature</a:t>
            </a:r>
            <a:r>
              <a:rPr lang="en-US" dirty="0"/>
              <a:t> are most important physical variables in rivers/streams</a:t>
            </a:r>
          </a:p>
          <a:p>
            <a:r>
              <a:rPr lang="en-US" dirty="0"/>
              <a:t>Organisms must have adaptations to all these to survive in specific locality</a:t>
            </a:r>
          </a:p>
          <a:p>
            <a:r>
              <a:rPr lang="en-US" dirty="0"/>
              <a:t>Simple or extreme </a:t>
            </a:r>
            <a:r>
              <a:rPr lang="en-US"/>
              <a:t>environments generally </a:t>
            </a:r>
            <a:r>
              <a:rPr lang="en-US" dirty="0"/>
              <a:t>support few species, complex environments support more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FEB73C7-AE48-2663-27FD-84048A87E4C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272557"/>
            <a:ext cx="5181600" cy="3457473"/>
          </a:xfrm>
        </p:spPr>
      </p:pic>
    </p:spTree>
    <p:extLst>
      <p:ext uri="{BB962C8B-B14F-4D97-AF65-F5344CB8AC3E}">
        <p14:creationId xmlns:p14="http://schemas.microsoft.com/office/powerpoint/2010/main" val="1738914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CE7B8-C6D2-3E7D-295F-76EB97BF4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River and </a:t>
            </a:r>
            <a:r>
              <a:rPr lang="en-US" b="1" dirty="0" err="1"/>
              <a:t>Streamwater</a:t>
            </a:r>
            <a:r>
              <a:rPr lang="en-US" b="1" dirty="0"/>
              <a:t> Chemistry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777FDDB-2BFE-1859-7429-E108BC87A52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River water chemistry reflects chemical composition of rainwater and watershed soils and rocks, plus human activities</a:t>
            </a:r>
          </a:p>
          <a:p>
            <a:r>
              <a:rPr lang="en-US" dirty="0"/>
              <a:t>Both inorganic and organic</a:t>
            </a:r>
          </a:p>
          <a:p>
            <a:r>
              <a:rPr lang="en-US" dirty="0"/>
              <a:t>Ca</a:t>
            </a:r>
            <a:r>
              <a:rPr lang="en-US" baseline="30000" dirty="0"/>
              <a:t>2+</a:t>
            </a:r>
            <a:r>
              <a:rPr lang="en-US" dirty="0"/>
              <a:t>, Na</a:t>
            </a:r>
            <a:r>
              <a:rPr lang="en-US" baseline="30000" dirty="0"/>
              <a:t>+</a:t>
            </a:r>
            <a:r>
              <a:rPr lang="en-US" dirty="0"/>
              <a:t>, Mg</a:t>
            </a:r>
            <a:r>
              <a:rPr lang="en-US" baseline="30000" dirty="0"/>
              <a:t>2+</a:t>
            </a:r>
            <a:r>
              <a:rPr lang="en-US" dirty="0"/>
              <a:t>, K</a:t>
            </a:r>
            <a:r>
              <a:rPr lang="en-US" baseline="30000" dirty="0"/>
              <a:t>+</a:t>
            </a:r>
            <a:r>
              <a:rPr lang="en-US" dirty="0"/>
              <a:t>, HCO</a:t>
            </a:r>
            <a:r>
              <a:rPr lang="en-US" baseline="-25000" dirty="0"/>
              <a:t>3</a:t>
            </a:r>
            <a:r>
              <a:rPr lang="en-US" baseline="30000" dirty="0"/>
              <a:t>-</a:t>
            </a:r>
            <a:r>
              <a:rPr lang="en-US" dirty="0"/>
              <a:t>, SO</a:t>
            </a:r>
            <a:r>
              <a:rPr lang="en-US" baseline="-25000" dirty="0"/>
              <a:t>4</a:t>
            </a:r>
            <a:r>
              <a:rPr lang="en-US" baseline="30000" dirty="0"/>
              <a:t>2-</a:t>
            </a:r>
            <a:r>
              <a:rPr lang="en-US" dirty="0"/>
              <a:t>, Cl</a:t>
            </a:r>
            <a:r>
              <a:rPr lang="en-US" baseline="30000" dirty="0"/>
              <a:t>-</a:t>
            </a:r>
          </a:p>
          <a:p>
            <a:r>
              <a:rPr lang="en-US" dirty="0"/>
              <a:t>Nutrients N, P, Si</a:t>
            </a:r>
          </a:p>
          <a:p>
            <a:r>
              <a:rPr lang="en-US" dirty="0"/>
              <a:t>Gases N</a:t>
            </a:r>
            <a:r>
              <a:rPr lang="en-US" baseline="-25000" dirty="0"/>
              <a:t>2</a:t>
            </a:r>
            <a:r>
              <a:rPr lang="en-US" dirty="0"/>
              <a:t>, CO</a:t>
            </a:r>
            <a:r>
              <a:rPr lang="en-US" baseline="-25000" dirty="0"/>
              <a:t>2</a:t>
            </a:r>
            <a:r>
              <a:rPr lang="en-US" dirty="0"/>
              <a:t>, O</a:t>
            </a:r>
            <a:r>
              <a:rPr lang="en-US" baseline="-25000" dirty="0"/>
              <a:t>2</a:t>
            </a:r>
          </a:p>
          <a:p>
            <a:r>
              <a:rPr lang="en-US" dirty="0"/>
              <a:t>Dissolved organic matter</a:t>
            </a:r>
          </a:p>
          <a:p>
            <a:r>
              <a:rPr lang="en-US" dirty="0"/>
              <a:t>Dissolved metals Pb, Hg, Zn, Cu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25D4052E-6039-85C3-166F-B1302B332A3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1984121"/>
            <a:ext cx="6148006" cy="3648583"/>
          </a:xfrm>
        </p:spPr>
      </p:pic>
    </p:spTree>
    <p:extLst>
      <p:ext uri="{BB962C8B-B14F-4D97-AF65-F5344CB8AC3E}">
        <p14:creationId xmlns:p14="http://schemas.microsoft.com/office/powerpoint/2010/main" val="4836521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E8B3C-976E-237A-4294-2EFC76929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Current/Flow Characteristics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7B7F1D7-8AA1-CA97-A3EF-D9ED2243A2A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8200" y="2246822"/>
            <a:ext cx="5181600" cy="3508943"/>
          </a:xfr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480EB74-E6C7-EEA3-D896-4C10E2B870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09951" y="2035690"/>
            <a:ext cx="5181600" cy="4351338"/>
          </a:xfrm>
        </p:spPr>
        <p:txBody>
          <a:bodyPr/>
          <a:lstStyle/>
          <a:p>
            <a:r>
              <a:rPr lang="en-US" dirty="0"/>
              <a:t>Several hydraulic variables important for organisms</a:t>
            </a:r>
          </a:p>
          <a:p>
            <a:r>
              <a:rPr lang="en-US" dirty="0">
                <a:solidFill>
                  <a:srgbClr val="FF0000"/>
                </a:solidFill>
              </a:rPr>
              <a:t>Types of flows</a:t>
            </a:r>
            <a:r>
              <a:rPr lang="en-US" dirty="0"/>
              <a:t>: laminar, turbulent, transitional</a:t>
            </a:r>
          </a:p>
          <a:p>
            <a:r>
              <a:rPr lang="en-US" dirty="0"/>
              <a:t>Turbulent flows most common in natural channels</a:t>
            </a:r>
          </a:p>
          <a:p>
            <a:r>
              <a:rPr lang="en-US" dirty="0">
                <a:solidFill>
                  <a:srgbClr val="FF0000"/>
                </a:solidFill>
              </a:rPr>
              <a:t>Mean velocity, depth, surface roughness </a:t>
            </a:r>
            <a:r>
              <a:rPr lang="en-US" dirty="0"/>
              <a:t>useful in defining flows</a:t>
            </a:r>
          </a:p>
        </p:txBody>
      </p:sp>
    </p:spTree>
    <p:extLst>
      <p:ext uri="{BB962C8B-B14F-4D97-AF65-F5344CB8AC3E}">
        <p14:creationId xmlns:p14="http://schemas.microsoft.com/office/powerpoint/2010/main" val="1833874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03FFC-8352-F88A-EA1B-F391D9AFA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Turbulence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1B7A0-3DB0-2C92-B9FD-AD4A27E0FDC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Surface roughness increases turbulence</a:t>
            </a:r>
          </a:p>
          <a:p>
            <a:r>
              <a:rPr lang="en-US" dirty="0"/>
              <a:t>Roughness due to rocks, wood, plants</a:t>
            </a:r>
          </a:p>
          <a:p>
            <a:r>
              <a:rPr lang="en-US" dirty="0"/>
              <a:t>Complex patterns of turbulence, velocity downstream from roughness elements</a:t>
            </a:r>
          </a:p>
          <a:p>
            <a:r>
              <a:rPr lang="en-US" dirty="0"/>
              <a:t>Calm water immediately downstream, turbulence further downstream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44FF6EB-A067-961E-D16D-A55F45AC0E2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6178" t="7717" r="3823" b="18474"/>
          <a:stretch/>
        </p:blipFill>
        <p:spPr>
          <a:xfrm>
            <a:off x="6492240" y="2377440"/>
            <a:ext cx="5435666" cy="3304032"/>
          </a:xfrm>
        </p:spPr>
      </p:pic>
    </p:spTree>
    <p:extLst>
      <p:ext uri="{BB962C8B-B14F-4D97-AF65-F5344CB8AC3E}">
        <p14:creationId xmlns:p14="http://schemas.microsoft.com/office/powerpoint/2010/main" val="7130714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F7094-708E-1C8B-7799-90F44564C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Hydraulic Flow Models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658869-0BD7-7CD3-D52E-1CFEE284396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Different models attempt to use simple number scale to describe the types of flows and forces experienced by a river-dwelling organism</a:t>
            </a:r>
          </a:p>
          <a:p>
            <a:r>
              <a:rPr lang="en-US" dirty="0"/>
              <a:t>E.g., Reynolds number (velocity, depth, viscosity) (roughness Reynolds number when applied to substrate)</a:t>
            </a:r>
          </a:p>
          <a:p>
            <a:r>
              <a:rPr lang="en-US" dirty="0"/>
              <a:t>Froude number (incorporates gravitational forces)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CB796A9-167A-F416-C3E3-A5AF6CD6E38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37488" y="2555446"/>
            <a:ext cx="4518280" cy="112957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FA78D9-355E-E191-E51A-2B9BBBFA2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3416" y="4362482"/>
            <a:ext cx="2685288" cy="179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1177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B189C-0396-D7A1-67F3-E4C044710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Flow Effects on Organisms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54DFD9-2643-583D-9F44-39BE9C18FC6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Many hydraulic parameters affect distribution of aquatic invertebrates</a:t>
            </a:r>
          </a:p>
          <a:p>
            <a:r>
              <a:rPr lang="en-US" dirty="0"/>
              <a:t>Channel measures:</a:t>
            </a:r>
          </a:p>
          <a:p>
            <a:pPr lvl="1"/>
            <a:r>
              <a:rPr lang="en-US" dirty="0"/>
              <a:t>Mean velocity</a:t>
            </a:r>
          </a:p>
          <a:p>
            <a:pPr lvl="1"/>
            <a:r>
              <a:rPr lang="en-US" dirty="0"/>
              <a:t>Froude number</a:t>
            </a:r>
          </a:p>
          <a:p>
            <a:pPr lvl="1"/>
            <a:r>
              <a:rPr lang="en-US" dirty="0"/>
              <a:t>Reynolds number</a:t>
            </a:r>
          </a:p>
          <a:p>
            <a:r>
              <a:rPr lang="en-US" dirty="0"/>
              <a:t>Near-bed measures:</a:t>
            </a:r>
          </a:p>
          <a:p>
            <a:pPr lvl="1"/>
            <a:r>
              <a:rPr lang="en-US" dirty="0"/>
              <a:t>Velocity</a:t>
            </a:r>
          </a:p>
          <a:p>
            <a:pPr lvl="1"/>
            <a:r>
              <a:rPr lang="en-US" dirty="0"/>
              <a:t>Turbulence</a:t>
            </a:r>
          </a:p>
          <a:p>
            <a:pPr lvl="1"/>
            <a:r>
              <a:rPr lang="en-US" dirty="0"/>
              <a:t>Shear stress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D090B6C-B7A9-215A-4172-7630C280FDE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793736" y="1027263"/>
            <a:ext cx="3560064" cy="5465612"/>
          </a:xfrm>
        </p:spPr>
      </p:pic>
    </p:spTree>
    <p:extLst>
      <p:ext uri="{BB962C8B-B14F-4D97-AF65-F5344CB8AC3E}">
        <p14:creationId xmlns:p14="http://schemas.microsoft.com/office/powerpoint/2010/main" val="9887691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7B991-86BC-F6F5-F132-F827EF613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Reynolds Roughness and Invert Abundance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A3DE2A8-3120-7CE4-730E-75DF4DF225C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33728" y="1825625"/>
            <a:ext cx="3301504" cy="476884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CE50CC-6455-09A7-9077-206F9EFA9E5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More taxa found in less turbulent areas of riffles, fewer taxa located in the most turbulent areas</a:t>
            </a:r>
          </a:p>
          <a:p>
            <a:r>
              <a:rPr lang="en-US" dirty="0"/>
              <a:t>Same pattern for overall invertebrate abundance: higher in less turbulent, lower in more turbulent areas</a:t>
            </a:r>
          </a:p>
          <a:p>
            <a:r>
              <a:rPr lang="en-US" dirty="0"/>
              <a:t>Shear stress – force applied by moving water on an organism (or substrate particle)</a:t>
            </a:r>
          </a:p>
        </p:txBody>
      </p:sp>
    </p:spTree>
    <p:extLst>
      <p:ext uri="{BB962C8B-B14F-4D97-AF65-F5344CB8AC3E}">
        <p14:creationId xmlns:p14="http://schemas.microsoft.com/office/powerpoint/2010/main" val="11301638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41C80-B249-BB63-A989-8A159FA26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Living on the Riverbed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FD26574-26C5-F007-1584-75A2E25E39C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21693" y="2633472"/>
            <a:ext cx="5798107" cy="2472722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497BE5-6E82-8C45-D2CC-56515D3AB54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Most organisms live attached to, within, or associated with the substrate</a:t>
            </a:r>
          </a:p>
          <a:p>
            <a:r>
              <a:rPr lang="en-US" dirty="0"/>
              <a:t>Flows turbulent and difficult to measure at such small scales</a:t>
            </a:r>
          </a:p>
          <a:p>
            <a:r>
              <a:rPr lang="en-US" dirty="0"/>
              <a:t>Living a balance between physical drag forces trying to dislodge them, and benefits of delivery of food, nutrients, gases, removal of wastes</a:t>
            </a:r>
          </a:p>
        </p:txBody>
      </p:sp>
    </p:spTree>
    <p:extLst>
      <p:ext uri="{BB962C8B-B14F-4D97-AF65-F5344CB8AC3E}">
        <p14:creationId xmlns:p14="http://schemas.microsoft.com/office/powerpoint/2010/main" val="35601582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5C783-E298-A4C9-016E-1280BBCCE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Living in the Water Column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2212E77-FF42-CD2E-45D9-F75A95C63C1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825625"/>
            <a:ext cx="5181600" cy="2901696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3CFDBB-F314-3671-5C78-52106E76831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Fish remain out of main current, or turbulent areas</a:t>
            </a:r>
          </a:p>
          <a:p>
            <a:r>
              <a:rPr lang="en-US" dirty="0"/>
              <a:t>Hold positions in low-velocity water behind current obstructions (rocks, logs)</a:t>
            </a:r>
          </a:p>
          <a:p>
            <a:r>
              <a:rPr lang="en-US" dirty="0"/>
              <a:t>Optimize tradeoff between energy supply (drifting food organisms) and energetic costs of swimming</a:t>
            </a:r>
          </a:p>
          <a:p>
            <a:r>
              <a:rPr lang="en-US" dirty="0"/>
              <a:t>Also may take advantage of current vortices (eddies) when making upstream movements against main current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F69A80-11A6-768C-BB3A-ED295BF7D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4050" y="4862258"/>
            <a:ext cx="3269742" cy="183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7760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2F18D-9EBB-9004-F77B-5DE4A21D9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 about floods?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311B608-9C03-1E24-595D-65D7FDDA90E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325643" y="1941534"/>
            <a:ext cx="5584983" cy="3710571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F9C36B-1F85-B703-A5A2-DCA46D35EA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4400" y="1700364"/>
            <a:ext cx="5181600" cy="4351338"/>
          </a:xfrm>
        </p:spPr>
        <p:txBody>
          <a:bodyPr/>
          <a:lstStyle/>
          <a:p>
            <a:r>
              <a:rPr lang="en-US" dirty="0"/>
              <a:t>What happens to benthic invertebrates and fishes during river flooding?</a:t>
            </a:r>
          </a:p>
          <a:p>
            <a:r>
              <a:rPr lang="en-US" dirty="0"/>
              <a:t>Fates depend on magnitude of flooding</a:t>
            </a:r>
          </a:p>
          <a:p>
            <a:r>
              <a:rPr lang="en-US" dirty="0"/>
              <a:t>Organisms respond differently to “normal” floods than they do to rare extreme flows</a:t>
            </a:r>
          </a:p>
        </p:txBody>
      </p:sp>
    </p:spTree>
    <p:extLst>
      <p:ext uri="{BB962C8B-B14F-4D97-AF65-F5344CB8AC3E}">
        <p14:creationId xmlns:p14="http://schemas.microsoft.com/office/powerpoint/2010/main" val="3806168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EFF12-A42F-0C97-5CD8-588577B3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Responses to Modest Floods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B466F91-B3D9-150A-0649-217E0FDDD6D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199" y="2248693"/>
            <a:ext cx="5193543" cy="351327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654CEA-B172-9CF5-4D91-B6958C9FC2B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As velocities and shear forces increase with flooding, inverts and fish seek shelter in low-flow areas or substrate crevices (if available)</a:t>
            </a:r>
          </a:p>
          <a:p>
            <a:r>
              <a:rPr lang="en-US" dirty="0"/>
              <a:t>Allow organisms to wait out modest flooding and return again to normal conditions quickly</a:t>
            </a:r>
          </a:p>
        </p:txBody>
      </p:sp>
    </p:spTree>
    <p:extLst>
      <p:ext uri="{BB962C8B-B14F-4D97-AF65-F5344CB8AC3E}">
        <p14:creationId xmlns:p14="http://schemas.microsoft.com/office/powerpoint/2010/main" val="42864635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2A289-EF77-2FC9-1274-D19DADBDB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Extreme Floods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85B1307-D79B-3678-D7E2-45301FAF7A8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543969"/>
            <a:ext cx="5181600" cy="291465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97D0FC-4CE8-59B4-ED56-72504260816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Extreme flood events leave few, if any, refuges available to inverts and fishes</a:t>
            </a:r>
          </a:p>
          <a:p>
            <a:r>
              <a:rPr lang="en-US" dirty="0"/>
              <a:t>Flows capable of moving houses produce massive shear forces capable of mobilizing ALL bottom substrates</a:t>
            </a:r>
          </a:p>
          <a:p>
            <a:r>
              <a:rPr lang="en-US" dirty="0"/>
              <a:t>High flows can scour channels and virtually eliminate biota</a:t>
            </a:r>
          </a:p>
        </p:txBody>
      </p:sp>
    </p:spTree>
    <p:extLst>
      <p:ext uri="{BB962C8B-B14F-4D97-AF65-F5344CB8AC3E}">
        <p14:creationId xmlns:p14="http://schemas.microsoft.com/office/powerpoint/2010/main" val="1733540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29752-9B1A-5FD0-612A-A2225C511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Dissolved Gases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99AF35-EC24-C39C-6BC2-DCA3980BF37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Oxygen and carbon dioxide most important gases in moving waters</a:t>
            </a:r>
          </a:p>
          <a:p>
            <a:r>
              <a:rPr lang="en-US" dirty="0"/>
              <a:t>Concentrations maintained at equilibrium with atmosphere (temperature, pressure) by water turbulence/movement</a:t>
            </a:r>
          </a:p>
          <a:p>
            <a:r>
              <a:rPr lang="en-US" dirty="0"/>
              <a:t>O</a:t>
            </a:r>
            <a:r>
              <a:rPr lang="en-US" baseline="-25000" dirty="0"/>
              <a:t>2</a:t>
            </a:r>
            <a:r>
              <a:rPr lang="en-US" dirty="0"/>
              <a:t> up, CO</a:t>
            </a:r>
            <a:r>
              <a:rPr lang="en-US" baseline="-25000" dirty="0"/>
              <a:t>2</a:t>
            </a:r>
            <a:r>
              <a:rPr lang="en-US" dirty="0"/>
              <a:t> down by photosynthesis</a:t>
            </a:r>
          </a:p>
          <a:p>
            <a:r>
              <a:rPr lang="en-US" dirty="0"/>
              <a:t>Opposite for respiration (also decomposition)</a:t>
            </a:r>
          </a:p>
          <a:p>
            <a:r>
              <a:rPr lang="en-US" dirty="0"/>
              <a:t>Groundwater flows have low O</a:t>
            </a:r>
            <a:r>
              <a:rPr lang="en-US" baseline="-25000" dirty="0"/>
              <a:t>2</a:t>
            </a:r>
            <a:r>
              <a:rPr lang="en-US" dirty="0"/>
              <a:t>, high CO</a:t>
            </a:r>
            <a:r>
              <a:rPr lang="en-US" baseline="-25000" dirty="0"/>
              <a:t>2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71A1850-38A1-C451-31BE-A9F9F10D37E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10925" y="2616105"/>
            <a:ext cx="5528272" cy="3560858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0AFE4B-508D-435C-E19A-B399887065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4657" y="312753"/>
            <a:ext cx="3324626" cy="181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7850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6BB8E-906C-6E4F-8F2B-A0BCFB2B8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Aftermath of Extreme Flooding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48C028E-FFB5-D0FA-90E5-10F39895EDC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356490" y="1454235"/>
            <a:ext cx="3591259" cy="2700404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7F3D2F-8895-4D00-860F-7FE25120F3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69281"/>
            <a:ext cx="51816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Flooding leaves behind scoured landscapes devoid of most life</a:t>
            </a:r>
          </a:p>
          <a:p>
            <a:r>
              <a:rPr lang="en-US" dirty="0"/>
              <a:t>Invertebrates killed or displaced far downstream (except deep hyporheic habitats)</a:t>
            </a:r>
          </a:p>
          <a:p>
            <a:r>
              <a:rPr lang="en-US" dirty="0"/>
              <a:t>Juvenile fish eliminated</a:t>
            </a:r>
          </a:p>
          <a:p>
            <a:r>
              <a:rPr lang="en-US" dirty="0"/>
              <a:t>Some adult fish may survive, but mortalities could exceed 60% </a:t>
            </a:r>
          </a:p>
          <a:p>
            <a:r>
              <a:rPr lang="en-US" dirty="0"/>
              <a:t>Requires extended time period to recover (e.g., 2 years for small streams in Whitewater River system after 2008 flood)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327204-4C51-5FF2-5EAF-178EDA920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9523" y="4226892"/>
            <a:ext cx="4364277" cy="245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0905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D77F1-6224-2E92-E8E6-D40E5C228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Applying Flow Environment Knowledge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787088F-EDD5-5D5F-63EB-C96437F680F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33818" y="1825625"/>
            <a:ext cx="3790364" cy="4351338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747DDE-2C56-45F7-2B2B-45DD8A0E26B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By understanding the flow needs/preferences of river biota, we can make better decisions when managing river flows</a:t>
            </a:r>
          </a:p>
          <a:p>
            <a:pPr lvl="1"/>
            <a:r>
              <a:rPr lang="en-US" dirty="0"/>
              <a:t>flow restorations?</a:t>
            </a:r>
          </a:p>
          <a:p>
            <a:r>
              <a:rPr lang="en-US" dirty="0"/>
              <a:t>E.g., By knowing the preferred flow environments of benthic invertebrates, we can better regulate dam releases (especially minimum flows) to meet those needs</a:t>
            </a:r>
          </a:p>
        </p:txBody>
      </p:sp>
    </p:spTree>
    <p:extLst>
      <p:ext uri="{BB962C8B-B14F-4D97-AF65-F5344CB8AC3E}">
        <p14:creationId xmlns:p14="http://schemas.microsoft.com/office/powerpoint/2010/main" val="18096075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D77F1-6224-2E92-E8E6-D40E5C228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Applying Flow Environment Knowledge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747DDE-2C56-45F7-2B2B-45DD8A0E2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690688"/>
            <a:ext cx="5181600" cy="4351338"/>
          </a:xfrm>
        </p:spPr>
        <p:txBody>
          <a:bodyPr/>
          <a:lstStyle/>
          <a:p>
            <a:r>
              <a:rPr lang="en-US" dirty="0"/>
              <a:t>Fishways to provide passage of migrating fish around dams, weirs, or natural barriers</a:t>
            </a:r>
          </a:p>
          <a:p>
            <a:r>
              <a:rPr lang="en-US" dirty="0"/>
              <a:t>Do the fishway hydraulics match the abilities of the fish species for which they were designed?</a:t>
            </a:r>
          </a:p>
          <a:p>
            <a:r>
              <a:rPr lang="en-US" dirty="0"/>
              <a:t>Many do not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2F86684-2B34-5A42-C37F-EBF2C181B79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545894" y="1866378"/>
            <a:ext cx="5499670" cy="4096306"/>
          </a:xfrm>
        </p:spPr>
      </p:pic>
    </p:spTree>
    <p:extLst>
      <p:ext uri="{BB962C8B-B14F-4D97-AF65-F5344CB8AC3E}">
        <p14:creationId xmlns:p14="http://schemas.microsoft.com/office/powerpoint/2010/main" val="16295829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D77F1-6224-2E92-E8E6-D40E5C228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Applying Flow Environment Knowledge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747DDE-2C56-45F7-2B2B-45DD8A0E2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75120" y="1702888"/>
            <a:ext cx="51816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Mississippi River lock and dams have no specific fishways</a:t>
            </a:r>
          </a:p>
          <a:p>
            <a:r>
              <a:rPr lang="en-US" dirty="0"/>
              <a:t>Fish can ”lock through” with barge traffic</a:t>
            </a:r>
          </a:p>
          <a:p>
            <a:r>
              <a:rPr lang="en-US" dirty="0"/>
              <a:t>Fish can pass through roller gates</a:t>
            </a:r>
          </a:p>
          <a:p>
            <a:r>
              <a:rPr lang="en-US" dirty="0"/>
              <a:t>Studies have found that standard operations can restrict fish migration</a:t>
            </a:r>
          </a:p>
          <a:p>
            <a:r>
              <a:rPr lang="en-US" dirty="0"/>
              <a:t>Can modify operations to alter hydraulics </a:t>
            </a:r>
            <a:r>
              <a:rPr lang="en-US" dirty="0">
                <a:sym typeface="Wingdings" pitchFamily="2" charset="2"/>
              </a:rPr>
              <a:t> better suited to fish passage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55C7A1F-A34A-F645-D602-EA80AFB8C88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24671" y="2113779"/>
            <a:ext cx="5181600" cy="3454400"/>
          </a:xfrm>
        </p:spPr>
      </p:pic>
    </p:spTree>
    <p:extLst>
      <p:ext uri="{BB962C8B-B14F-4D97-AF65-F5344CB8AC3E}">
        <p14:creationId xmlns:p14="http://schemas.microsoft.com/office/powerpoint/2010/main" val="18188786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D77F1-6224-2E92-E8E6-D40E5C228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Applying Flow Environment Knowledge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747DDE-2C56-45F7-2B2B-45DD8A0E2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7991" y="1715414"/>
            <a:ext cx="5181600" cy="4351338"/>
          </a:xfrm>
        </p:spPr>
        <p:txBody>
          <a:bodyPr>
            <a:normAutofit/>
          </a:bodyPr>
          <a:lstStyle/>
          <a:p>
            <a:r>
              <a:rPr lang="en-US" dirty="0"/>
              <a:t>Spawning salmonids have specific but predictable flow needs</a:t>
            </a:r>
          </a:p>
          <a:p>
            <a:r>
              <a:rPr lang="en-US" dirty="0"/>
              <a:t>Flows can be “adjusted” in regulated rivers to maximize available spawning habitat</a:t>
            </a:r>
          </a:p>
          <a:p>
            <a:r>
              <a:rPr lang="en-US" dirty="0"/>
              <a:t>Especially important when setting minimum flow requirements for hydropower dams on rivers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67B28BA-DEAC-738A-E12A-18A89052FE5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562594" y="2342257"/>
            <a:ext cx="5181600" cy="2917240"/>
          </a:xfrm>
        </p:spPr>
      </p:pic>
    </p:spTree>
    <p:extLst>
      <p:ext uri="{BB962C8B-B14F-4D97-AF65-F5344CB8AC3E}">
        <p14:creationId xmlns:p14="http://schemas.microsoft.com/office/powerpoint/2010/main" val="1365724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D77F1-6224-2E92-E8E6-D40E5C228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Applying Flow Environment Knowledge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747DDE-2C56-45F7-2B2B-45DD8A0E2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7991" y="1715414"/>
            <a:ext cx="5181600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Example: Prickett Dam and Hydropower Station on Sturgeon River in Michigan</a:t>
            </a:r>
          </a:p>
          <a:p>
            <a:r>
              <a:rPr lang="en-US" dirty="0"/>
              <a:t>Sturgeon River hosts spawning migrations of Lake Sturgeon, Rainbow Trout, Pink Salmon</a:t>
            </a:r>
          </a:p>
          <a:p>
            <a:r>
              <a:rPr lang="en-US" dirty="0"/>
              <a:t>Operating license (</a:t>
            </a:r>
            <a:r>
              <a:rPr lang="en-US" dirty="0" err="1"/>
              <a:t>on:off</a:t>
            </a:r>
            <a:r>
              <a:rPr lang="en-US" dirty="0"/>
              <a:t> daytime power generation) requires minimum releases when NOT generating power to provide useable spawning habitat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F9436C6-2D21-5502-07E8-BD9478920AB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675438" y="1961356"/>
            <a:ext cx="5080000" cy="3810000"/>
          </a:xfrm>
        </p:spPr>
      </p:pic>
    </p:spTree>
    <p:extLst>
      <p:ext uri="{BB962C8B-B14F-4D97-AF65-F5344CB8AC3E}">
        <p14:creationId xmlns:p14="http://schemas.microsoft.com/office/powerpoint/2010/main" val="16809817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6D590-FAA9-FC17-0625-BFAB97753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Physical Habitat in Rivers and Streams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F32C453-B823-4850-9F19-E629ADC605B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273230"/>
            <a:ext cx="5181600" cy="3456127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0197C9-BC8A-7290-E3DB-CD8DB6B47A4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Physical habitat structure</a:t>
            </a:r>
          </a:p>
          <a:p>
            <a:pPr lvl="1"/>
            <a:r>
              <a:rPr lang="en-US" dirty="0"/>
              <a:t>Inorganic and organic substrates of varying size</a:t>
            </a:r>
          </a:p>
          <a:p>
            <a:pPr lvl="1"/>
            <a:r>
              <a:rPr lang="en-US" dirty="0"/>
              <a:t>Channel units (pools, riffles, bends)</a:t>
            </a:r>
          </a:p>
          <a:p>
            <a:r>
              <a:rPr lang="en-US" dirty="0"/>
              <a:t>Heterogenous and structurally complex habitats </a:t>
            </a:r>
            <a:r>
              <a:rPr lang="en-US" dirty="0">
                <a:sym typeface="Wingdings" pitchFamily="2" charset="2"/>
              </a:rPr>
              <a:t> greater range of niches  </a:t>
            </a:r>
          </a:p>
          <a:p>
            <a:pPr lvl="1"/>
            <a:r>
              <a:rPr lang="en-US" dirty="0">
                <a:sym typeface="Wingdings" pitchFamily="2" charset="2"/>
              </a:rPr>
              <a:t>More coexisting species</a:t>
            </a:r>
          </a:p>
          <a:p>
            <a:pPr lvl="1"/>
            <a:r>
              <a:rPr lang="en-US" dirty="0">
                <a:sym typeface="Wingdings" pitchFamily="2" charset="2"/>
              </a:rPr>
              <a:t>More effective refuges</a:t>
            </a:r>
          </a:p>
          <a:p>
            <a:pPr lvl="1"/>
            <a:r>
              <a:rPr lang="en-US" dirty="0">
                <a:sym typeface="Wingdings" pitchFamily="2" charset="2"/>
              </a:rPr>
              <a:t>Greater range, abundance of food resources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6066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1E2CC-19DE-FCC8-44C4-A1918DF86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Inorganic Substrates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9CCCD4-6471-994D-768A-E4ECE0335B7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Boulders, rubble, gravel, sand, silt, clay</a:t>
            </a:r>
          </a:p>
          <a:p>
            <a:r>
              <a:rPr lang="en-US" dirty="0"/>
              <a:t>Coarser materials often more stable, influence channel structure, provide habitat/refuges for inverts and juvenile fishes, feeding and oviposition sites for inverts</a:t>
            </a:r>
          </a:p>
          <a:p>
            <a:r>
              <a:rPr lang="en-US" dirty="0"/>
              <a:t>Finer materials provide burrowing habitat for many invert larvae (</a:t>
            </a:r>
            <a:r>
              <a:rPr lang="en-US" i="1" dirty="0" err="1"/>
              <a:t>Hexagenia</a:t>
            </a:r>
            <a:r>
              <a:rPr lang="en-US" dirty="0"/>
              <a:t> mayflies), larval lamprey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A35A6A3-6532-0346-D957-36CCB130A29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45175" y="1976916"/>
            <a:ext cx="4867452" cy="3582444"/>
          </a:xfrm>
        </p:spPr>
      </p:pic>
    </p:spTree>
    <p:extLst>
      <p:ext uri="{BB962C8B-B14F-4D97-AF65-F5344CB8AC3E}">
        <p14:creationId xmlns:p14="http://schemas.microsoft.com/office/powerpoint/2010/main" val="18634097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1C307-6F54-EB56-D7E1-4C70738F5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Organic Substrates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26A8242-A97B-1F30-AE21-77AFD660007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93974" y="4014918"/>
            <a:ext cx="3634287" cy="2725716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ED494E-6686-1A0A-7A59-662EDA91A6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47980" y="1253331"/>
            <a:ext cx="5181600" cy="4351338"/>
          </a:xfrm>
        </p:spPr>
        <p:txBody>
          <a:bodyPr/>
          <a:lstStyle/>
          <a:p>
            <a:r>
              <a:rPr lang="en-US" dirty="0"/>
              <a:t>Logs and branches</a:t>
            </a:r>
          </a:p>
          <a:p>
            <a:r>
              <a:rPr lang="en-US" dirty="0"/>
              <a:t>Dead leaves and sticks</a:t>
            </a:r>
          </a:p>
          <a:p>
            <a:r>
              <a:rPr lang="en-US" dirty="0"/>
              <a:t>Living macrophytes</a:t>
            </a:r>
          </a:p>
          <a:p>
            <a:r>
              <a:rPr lang="en-US" dirty="0"/>
              <a:t>Habitat and food resources for fish and invertebrate biota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89F8C7-2261-5EA6-5741-041E197FE9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8261" y="4127978"/>
            <a:ext cx="3659269" cy="26126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6A7A56-0276-E1E6-AC9D-5260D3CEA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973" y="1593575"/>
            <a:ext cx="3634287" cy="24213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A3FD19-0709-07A3-3035-5E6A64B5B2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7655" y="3772378"/>
            <a:ext cx="1701800" cy="711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B228CB-6B3F-9128-EE94-2EFB1CFB89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7655" y="5041151"/>
            <a:ext cx="1714500" cy="11811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62C5DAC-2C03-C4C7-CEC6-1DCEA7DF8026}"/>
              </a:ext>
            </a:extLst>
          </p:cNvPr>
          <p:cNvSpPr txBox="1"/>
          <p:nvPr/>
        </p:nvSpPr>
        <p:spPr>
          <a:xfrm>
            <a:off x="9391229" y="4510610"/>
            <a:ext cx="1467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Cranefly larva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79B3EE-6514-BF0B-0883-A5B3BF18A7AC}"/>
              </a:ext>
            </a:extLst>
          </p:cNvPr>
          <p:cNvSpPr txBox="1"/>
          <p:nvPr/>
        </p:nvSpPr>
        <p:spPr>
          <a:xfrm>
            <a:off x="9270102" y="6222251"/>
            <a:ext cx="1618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Damselfly larva</a:t>
            </a:r>
          </a:p>
        </p:txBody>
      </p:sp>
    </p:spTree>
    <p:extLst>
      <p:ext uri="{BB962C8B-B14F-4D97-AF65-F5344CB8AC3E}">
        <p14:creationId xmlns:p14="http://schemas.microsoft.com/office/powerpoint/2010/main" val="31157502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55975-72F8-C8A4-02C0-9F1A2AF5C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Fine Sediments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DB63F3-8DDB-86FE-547B-80AC2513112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Sand, silt, clay</a:t>
            </a:r>
          </a:p>
          <a:p>
            <a:r>
              <a:rPr lang="en-US" dirty="0"/>
              <a:t>Source: eroding soils (#1 water pollutant worldwide)</a:t>
            </a:r>
          </a:p>
          <a:p>
            <a:r>
              <a:rPr lang="en-US" dirty="0"/>
              <a:t>Accumulates on riverbed</a:t>
            </a:r>
          </a:p>
          <a:p>
            <a:r>
              <a:rPr lang="en-US" dirty="0"/>
              <a:t>Clogs substrate interstices</a:t>
            </a:r>
          </a:p>
          <a:p>
            <a:r>
              <a:rPr lang="en-US" dirty="0"/>
              <a:t>Reduces pool depths</a:t>
            </a:r>
          </a:p>
          <a:p>
            <a:r>
              <a:rPr lang="en-US" dirty="0"/>
              <a:t>Reduces invert abundance</a:t>
            </a:r>
          </a:p>
          <a:p>
            <a:r>
              <a:rPr lang="en-US" dirty="0"/>
              <a:t>Impacts fish spawning habitats (gravel)</a:t>
            </a:r>
          </a:p>
          <a:p>
            <a:r>
              <a:rPr lang="en-US" dirty="0"/>
              <a:t>Impedes respiration (clog gills)</a:t>
            </a:r>
          </a:p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AC77966-F62D-AE5E-7F2F-A432C28002D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199" y="2542107"/>
            <a:ext cx="6161705" cy="3470385"/>
          </a:xfrm>
        </p:spPr>
      </p:pic>
    </p:spTree>
    <p:extLst>
      <p:ext uri="{BB962C8B-B14F-4D97-AF65-F5344CB8AC3E}">
        <p14:creationId xmlns:p14="http://schemas.microsoft.com/office/powerpoint/2010/main" val="111533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6424A-920E-2F00-94A1-4BF8B79F2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Major 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8EA0742-F85A-B37D-CC91-6E063BCE203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47076" y="2267712"/>
            <a:ext cx="5418724" cy="3048032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C4DC52-E229-B9EA-40E4-FAB77DF0D56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Ca</a:t>
            </a:r>
            <a:r>
              <a:rPr lang="en-US" baseline="30000" dirty="0"/>
              <a:t>2+</a:t>
            </a:r>
            <a:r>
              <a:rPr lang="en-US" dirty="0"/>
              <a:t>, Na</a:t>
            </a:r>
            <a:r>
              <a:rPr lang="en-US" baseline="30000" dirty="0"/>
              <a:t>+</a:t>
            </a:r>
            <a:r>
              <a:rPr lang="en-US" dirty="0"/>
              <a:t>, Mg</a:t>
            </a:r>
            <a:r>
              <a:rPr lang="en-US" baseline="30000" dirty="0"/>
              <a:t>2+</a:t>
            </a:r>
            <a:r>
              <a:rPr lang="en-US" dirty="0"/>
              <a:t>, K</a:t>
            </a:r>
            <a:r>
              <a:rPr lang="en-US" baseline="30000" dirty="0"/>
              <a:t>+</a:t>
            </a:r>
            <a:r>
              <a:rPr lang="en-US" dirty="0"/>
              <a:t>, HCO</a:t>
            </a:r>
            <a:r>
              <a:rPr lang="en-US" baseline="-25000" dirty="0"/>
              <a:t>3</a:t>
            </a:r>
            <a:r>
              <a:rPr lang="en-US" baseline="30000" dirty="0"/>
              <a:t>-</a:t>
            </a:r>
            <a:r>
              <a:rPr lang="en-US" dirty="0"/>
              <a:t>, SO</a:t>
            </a:r>
            <a:r>
              <a:rPr lang="en-US" baseline="-25000" dirty="0"/>
              <a:t>4</a:t>
            </a:r>
            <a:r>
              <a:rPr lang="en-US" baseline="30000" dirty="0"/>
              <a:t>2-</a:t>
            </a:r>
            <a:r>
              <a:rPr lang="en-US" dirty="0"/>
              <a:t>, Cl</a:t>
            </a:r>
            <a:r>
              <a:rPr lang="en-US" baseline="30000" dirty="0"/>
              <a:t>-</a:t>
            </a:r>
          </a:p>
          <a:p>
            <a:r>
              <a:rPr lang="en-US" dirty="0"/>
              <a:t>World average concentration of 120 mg/L</a:t>
            </a:r>
          </a:p>
          <a:p>
            <a:r>
              <a:rPr lang="en-US" dirty="0"/>
              <a:t>Highly variable (low in igneous basins, high in arid regions)</a:t>
            </a:r>
          </a:p>
          <a:p>
            <a:r>
              <a:rPr lang="en-US" dirty="0"/>
              <a:t>Concentrations twice as high in rivers draining sedimentary basins than in igneous basins</a:t>
            </a:r>
          </a:p>
        </p:txBody>
      </p:sp>
    </p:spTree>
    <p:extLst>
      <p:ext uri="{BB962C8B-B14F-4D97-AF65-F5344CB8AC3E}">
        <p14:creationId xmlns:p14="http://schemas.microsoft.com/office/powerpoint/2010/main" val="5697420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F6A0B-8D8F-202C-0146-99B7FD688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Macrophytes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9AD667B-43C1-F9F8-B497-59A016156FF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057608"/>
            <a:ext cx="5181600" cy="3887372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9A383B-C380-5C10-3A8A-9CAF2C9911C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Increase habitat complexity</a:t>
            </a:r>
          </a:p>
          <a:p>
            <a:r>
              <a:rPr lang="en-US" dirty="0"/>
              <a:t>Diverse macrophyte community has greatest variety of plant architecture (growth forms)</a:t>
            </a:r>
          </a:p>
          <a:p>
            <a:r>
              <a:rPr lang="en-US" dirty="0"/>
              <a:t>“Underwater forests” provide numerous niches for invertebrates and fishes</a:t>
            </a:r>
          </a:p>
          <a:p>
            <a:r>
              <a:rPr lang="en-US" dirty="0"/>
              <a:t>Invasive plant species may homogenize community and simplify habitat and animal life</a:t>
            </a:r>
          </a:p>
        </p:txBody>
      </p:sp>
    </p:spTree>
    <p:extLst>
      <p:ext uri="{BB962C8B-B14F-4D97-AF65-F5344CB8AC3E}">
        <p14:creationId xmlns:p14="http://schemas.microsoft.com/office/powerpoint/2010/main" val="22312473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36051-4618-CAFA-026B-1F7617060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Wood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CB6063-5066-C712-BA48-356237832B8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93017" y="1825625"/>
            <a:ext cx="5261243" cy="389877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EE9EA4-5D23-4A33-C3AE-8D53CDFF931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Plays many roles in rivers</a:t>
            </a:r>
          </a:p>
          <a:p>
            <a:r>
              <a:rPr lang="en-US" dirty="0"/>
              <a:t>Influences velocity, sedimentation, pool development, bank reinforcement</a:t>
            </a:r>
          </a:p>
          <a:p>
            <a:r>
              <a:rPr lang="en-US" dirty="0"/>
              <a:t>Provides habitat for fish, inverts, algae, bacteria, refuge from predators and high flows</a:t>
            </a:r>
          </a:p>
          <a:p>
            <a:r>
              <a:rPr lang="en-US" dirty="0"/>
              <a:t>Source: bank erosion</a:t>
            </a:r>
          </a:p>
          <a:p>
            <a:r>
              <a:rPr lang="en-US" dirty="0"/>
              <a:t>Often removed for </a:t>
            </a:r>
            <a:r>
              <a:rPr lang="en-US"/>
              <a:t>flooding management </a:t>
            </a:r>
            <a:r>
              <a:rPr lang="en-US" dirty="0"/>
              <a:t>and infrastructure protection</a:t>
            </a:r>
          </a:p>
        </p:txBody>
      </p:sp>
    </p:spTree>
    <p:extLst>
      <p:ext uri="{BB962C8B-B14F-4D97-AF65-F5344CB8AC3E}">
        <p14:creationId xmlns:p14="http://schemas.microsoft.com/office/powerpoint/2010/main" val="21331092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87412-609A-D8BE-B033-E928A68C0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River Restoration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D4ADFA1-C871-562F-EBA5-0256087AF8D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28077" y="2057401"/>
            <a:ext cx="5682155" cy="4119562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D496DE-0391-8B54-0AD0-7837ECF9B0B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Return system to more “natural” conditions</a:t>
            </a:r>
          </a:p>
          <a:p>
            <a:r>
              <a:rPr lang="en-US" dirty="0"/>
              <a:t>More habitat elements</a:t>
            </a:r>
          </a:p>
          <a:p>
            <a:r>
              <a:rPr lang="en-US" dirty="0"/>
              <a:t>More habitat complexity</a:t>
            </a:r>
          </a:p>
          <a:p>
            <a:r>
              <a:rPr lang="en-US" dirty="0"/>
              <a:t>Alter flow and scour patterns to diversify habitats, improve species diversity and abundance</a:t>
            </a:r>
          </a:p>
        </p:txBody>
      </p:sp>
    </p:spTree>
    <p:extLst>
      <p:ext uri="{BB962C8B-B14F-4D97-AF65-F5344CB8AC3E}">
        <p14:creationId xmlns:p14="http://schemas.microsoft.com/office/powerpoint/2010/main" val="9112147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DF056-1E8F-0DB9-86B8-9CEF6544A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Water Temperatures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9148861-6C76-1442-A4D4-585B62F03BD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096000" y="1549400"/>
            <a:ext cx="5667686" cy="4516437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6BA5AA-FCB8-180D-64CC-2451F04C42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25624"/>
            <a:ext cx="5181600" cy="4351338"/>
          </a:xfrm>
        </p:spPr>
        <p:txBody>
          <a:bodyPr/>
          <a:lstStyle/>
          <a:p>
            <a:r>
              <a:rPr lang="en-US" dirty="0"/>
              <a:t>Key environmental variable affecting organism (ectotherms!) distribution, abundance, </a:t>
            </a:r>
            <a:r>
              <a:rPr lang="en-US" dirty="0">
                <a:highlight>
                  <a:srgbClr val="FFFF00"/>
                </a:highlight>
              </a:rPr>
              <a:t>success</a:t>
            </a:r>
          </a:p>
          <a:p>
            <a:r>
              <a:rPr lang="en-US" dirty="0"/>
              <a:t>Natural seasonal, daily thermal regimes altered by many human activities (e.g., dams)</a:t>
            </a:r>
          </a:p>
          <a:p>
            <a:r>
              <a:rPr lang="en-US" dirty="0"/>
              <a:t>Summer cool, winter warm</a:t>
            </a:r>
          </a:p>
          <a:p>
            <a:r>
              <a:rPr lang="en-US" dirty="0"/>
              <a:t>Interfere with life cycle cues, growth rates, </a:t>
            </a:r>
            <a:r>
              <a:rPr lang="en-US" dirty="0">
                <a:highlight>
                  <a:srgbClr val="FFFF00"/>
                </a:highlight>
              </a:rPr>
              <a:t>success</a:t>
            </a:r>
          </a:p>
        </p:txBody>
      </p:sp>
    </p:spTree>
    <p:extLst>
      <p:ext uri="{BB962C8B-B14F-4D97-AF65-F5344CB8AC3E}">
        <p14:creationId xmlns:p14="http://schemas.microsoft.com/office/powerpoint/2010/main" val="25318841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3F42D-11F4-736B-4392-8A9F1E001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Upper Mississippi River Modifications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1BFA2F0-6CDB-C824-7AC8-376F9935F4B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19593" y="2089944"/>
            <a:ext cx="5752607" cy="3822700"/>
          </a:xfr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7A9E8DF-04B1-8280-9602-05391A5284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90807" y="1825625"/>
            <a:ext cx="5181600" cy="4351338"/>
          </a:xfrm>
        </p:spPr>
        <p:txBody>
          <a:bodyPr>
            <a:normAutofit/>
          </a:bodyPr>
          <a:lstStyle/>
          <a:p>
            <a:r>
              <a:rPr lang="en-US" dirty="0"/>
              <a:t>1878 to present</a:t>
            </a:r>
          </a:p>
          <a:p>
            <a:endParaRPr lang="en-US" dirty="0"/>
          </a:p>
          <a:p>
            <a:r>
              <a:rPr lang="en-US" dirty="0"/>
              <a:t>River shipping</a:t>
            </a:r>
          </a:p>
          <a:p>
            <a:pPr lvl="1"/>
            <a:r>
              <a:rPr lang="en-US" dirty="0"/>
              <a:t>4.5-foot channel</a:t>
            </a:r>
          </a:p>
          <a:p>
            <a:pPr lvl="1"/>
            <a:r>
              <a:rPr lang="en-US" dirty="0"/>
              <a:t>6-foot channel</a:t>
            </a:r>
          </a:p>
          <a:p>
            <a:pPr lvl="1"/>
            <a:r>
              <a:rPr lang="en-US" dirty="0"/>
              <a:t>9-foot channel</a:t>
            </a:r>
          </a:p>
          <a:p>
            <a:endParaRPr lang="en-US" dirty="0"/>
          </a:p>
          <a:p>
            <a:r>
              <a:rPr lang="en-US" dirty="0"/>
              <a:t>Started with wing dikes and closing dikes</a:t>
            </a:r>
          </a:p>
        </p:txBody>
      </p:sp>
    </p:spTree>
    <p:extLst>
      <p:ext uri="{BB962C8B-B14F-4D97-AF65-F5344CB8AC3E}">
        <p14:creationId xmlns:p14="http://schemas.microsoft.com/office/powerpoint/2010/main" val="3933877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3F42D-11F4-736B-4392-8A9F1E001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Upper Mississippi River Modifications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6B3F516-7471-DA8A-C96D-8865615E3F7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634463" y="1490009"/>
            <a:ext cx="3719337" cy="5022570"/>
          </a:xfr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A543681-EF3E-99D7-6625-00A11ADD85C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highlight>
                  <a:srgbClr val="FFFF00"/>
                </a:highlight>
              </a:rPr>
              <a:t>Wing dikes</a:t>
            </a:r>
            <a:r>
              <a:rPr lang="en-US" dirty="0"/>
              <a:t>: direct river flow down a single, narrow channel</a:t>
            </a:r>
          </a:p>
          <a:p>
            <a:r>
              <a:rPr lang="en-US" dirty="0">
                <a:highlight>
                  <a:srgbClr val="FFFF00"/>
                </a:highlight>
              </a:rPr>
              <a:t>Closing dikes</a:t>
            </a:r>
            <a:r>
              <a:rPr lang="en-US" dirty="0"/>
              <a:t>: cut off flow in alternate channels</a:t>
            </a:r>
          </a:p>
          <a:p>
            <a:r>
              <a:rPr lang="en-US" dirty="0"/>
              <a:t>Combined effects: created a swift current in main channel that prevented deposition of sediments</a:t>
            </a:r>
          </a:p>
          <a:p>
            <a:r>
              <a:rPr lang="en-US" dirty="0"/>
              <a:t>Also required some shoreline protection, auxiliary dredging</a:t>
            </a:r>
          </a:p>
          <a:p>
            <a:r>
              <a:rPr lang="en-US" dirty="0"/>
              <a:t>Sand accumulated on downstream side of wing dikes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920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0C2C1-6144-DACA-4B3C-A3FFF0495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9-foot Channel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98E1A83-D755-7DFE-27FF-732B7B3570A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02866" y="1930400"/>
            <a:ext cx="6214533" cy="46609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6B3731-13A2-779F-FE90-16BC8E23D57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Authorized in 1930, construction on dams began in 1933</a:t>
            </a:r>
          </a:p>
          <a:p>
            <a:r>
              <a:rPr lang="en-US" dirty="0"/>
              <a:t>29 lock and dams (L &amp; Ds) between Minneapolis and St. Louis</a:t>
            </a:r>
          </a:p>
          <a:p>
            <a:pPr lvl="1"/>
            <a:r>
              <a:rPr lang="en-US" dirty="0"/>
              <a:t>1 through 27 (no 23, but 5A, plus upper and lower St. Anthony L &amp; Ds)</a:t>
            </a:r>
          </a:p>
          <a:p>
            <a:r>
              <a:rPr lang="en-US" dirty="0"/>
              <a:t>Most built during the 1930s</a:t>
            </a:r>
          </a:p>
        </p:txBody>
      </p:sp>
    </p:spTree>
    <p:extLst>
      <p:ext uri="{BB962C8B-B14F-4D97-AF65-F5344CB8AC3E}">
        <p14:creationId xmlns:p14="http://schemas.microsoft.com/office/powerpoint/2010/main" val="16604788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0C2C1-6144-DACA-4B3C-A3FFF0495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Lock and Dams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1BBCAB-A488-F808-5FC1-43E37F87CB8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274094"/>
            <a:ext cx="5181600" cy="34544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524E8A-5A3C-9EE9-4CE3-32689A430E6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Transformed a former braided river channel into “a series of large, well-fertilized silted impoundments” (</a:t>
            </a:r>
            <a:r>
              <a:rPr lang="en-US" dirty="0" err="1"/>
              <a:t>Fremling</a:t>
            </a:r>
            <a:r>
              <a:rPr lang="en-US" dirty="0"/>
              <a:t>)</a:t>
            </a:r>
          </a:p>
          <a:p>
            <a:r>
              <a:rPr lang="en-US" dirty="0"/>
              <a:t>Each impoundment – 3 distinct ecological areas</a:t>
            </a:r>
          </a:p>
          <a:p>
            <a:r>
              <a:rPr lang="en-US" dirty="0">
                <a:highlight>
                  <a:srgbClr val="FFFF00"/>
                </a:highlight>
              </a:rPr>
              <a:t>Tailwaters</a:t>
            </a:r>
            <a:r>
              <a:rPr lang="en-US" dirty="0"/>
              <a:t>: deep sloughs and wooded islands similar to pre-L &amp; D system</a:t>
            </a:r>
          </a:p>
          <a:p>
            <a:r>
              <a:rPr lang="en-US" dirty="0">
                <a:highlight>
                  <a:srgbClr val="FFFF00"/>
                </a:highlight>
              </a:rPr>
              <a:t>Mid-pool areas</a:t>
            </a:r>
            <a:r>
              <a:rPr lang="en-US" dirty="0"/>
              <a:t>: productive marsh habitats</a:t>
            </a:r>
          </a:p>
          <a:p>
            <a:r>
              <a:rPr lang="en-US" dirty="0">
                <a:highlight>
                  <a:srgbClr val="FFFF00"/>
                </a:highlight>
              </a:rPr>
              <a:t>Lower pool areas</a:t>
            </a:r>
            <a:r>
              <a:rPr lang="en-US" dirty="0"/>
              <a:t>: deeper open water, heavily silted</a:t>
            </a:r>
          </a:p>
        </p:txBody>
      </p:sp>
    </p:spTree>
    <p:extLst>
      <p:ext uri="{BB962C8B-B14F-4D97-AF65-F5344CB8AC3E}">
        <p14:creationId xmlns:p14="http://schemas.microsoft.com/office/powerpoint/2010/main" val="11282648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A8D59-EAF1-4AFC-B0EA-DD5A479A9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Dredging Required to Maintain Channel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CA6EB7B-C637-A091-AB0C-3774E036DD4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23900" y="1970438"/>
            <a:ext cx="4819650" cy="3618356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21DD14-715F-0324-87D6-63C62A07301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Channels maintained by regular dredging in problem areas</a:t>
            </a:r>
          </a:p>
          <a:p>
            <a:pPr lvl="1"/>
            <a:r>
              <a:rPr lang="en-US" dirty="0"/>
              <a:t>Minimum 9-feet deep, 400-feet wide</a:t>
            </a:r>
          </a:p>
          <a:p>
            <a:r>
              <a:rPr lang="en-US" dirty="0"/>
              <a:t>Deposition in slow-flow areas, also downstream from larger tributaries</a:t>
            </a:r>
          </a:p>
          <a:p>
            <a:r>
              <a:rPr lang="en-US" dirty="0"/>
              <a:t>What to do with the dredged sediments?</a:t>
            </a:r>
          </a:p>
        </p:txBody>
      </p:sp>
    </p:spTree>
    <p:extLst>
      <p:ext uri="{BB962C8B-B14F-4D97-AF65-F5344CB8AC3E}">
        <p14:creationId xmlns:p14="http://schemas.microsoft.com/office/powerpoint/2010/main" val="9636198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E36A4-065E-88EE-655E-59323F196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Dredging Required to Maintain Channel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D2C523F-2481-2E8A-3B51-7EF76450C70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28750" y="2648744"/>
            <a:ext cx="4000500" cy="27051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BD29D3-9E3C-EFE5-DFB3-D1DBAEAEEE3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Dredged materials previously used to fill wetlands, backwaters</a:t>
            </a:r>
          </a:p>
          <a:p>
            <a:r>
              <a:rPr lang="en-US" dirty="0"/>
              <a:t>Became illegal in 1970s</a:t>
            </a:r>
          </a:p>
          <a:p>
            <a:r>
              <a:rPr lang="en-US" dirty="0"/>
              <a:t>Some dredged materials used to “restore” some river habitats</a:t>
            </a:r>
          </a:p>
          <a:p>
            <a:pPr lvl="1"/>
            <a:r>
              <a:rPr lang="en-US" dirty="0"/>
              <a:t>Create new island habitats, reduce erosion due to wind fetch</a:t>
            </a:r>
          </a:p>
          <a:p>
            <a:r>
              <a:rPr lang="en-US" dirty="0"/>
              <a:t>Most now removed from river for use in construction, winter road sanding</a:t>
            </a:r>
          </a:p>
        </p:txBody>
      </p:sp>
    </p:spTree>
    <p:extLst>
      <p:ext uri="{BB962C8B-B14F-4D97-AF65-F5344CB8AC3E}">
        <p14:creationId xmlns:p14="http://schemas.microsoft.com/office/powerpoint/2010/main" val="2463975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6424A-920E-2F00-94A1-4BF8B79F2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Major 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8EA0742-F85A-B37D-CC91-6E063BCE203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47076" y="2267712"/>
            <a:ext cx="5418724" cy="3048032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C4DC52-E229-B9EA-40E4-FAB77DF0D56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Rivers draining wetter regions (high precipitation, high surface water runoff) have lower ionic concentrations than rivers in arid climates (dilution, less evaporation)</a:t>
            </a:r>
          </a:p>
          <a:p>
            <a:r>
              <a:rPr lang="en-US" dirty="0"/>
              <a:t>Precipitation less important than geology in affecting river chemistry, except in basins where rocks are resistant to dissolving</a:t>
            </a:r>
          </a:p>
        </p:txBody>
      </p:sp>
    </p:spTree>
    <p:extLst>
      <p:ext uri="{BB962C8B-B14F-4D97-AF65-F5344CB8AC3E}">
        <p14:creationId xmlns:p14="http://schemas.microsoft.com/office/powerpoint/2010/main" val="40536510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70A015-782D-8A2A-BA54-CBC89CFBF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0469" y="254000"/>
            <a:ext cx="4902200" cy="635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05C494-3D6F-13EC-5D86-F1F4B36F2559}"/>
              </a:ext>
            </a:extLst>
          </p:cNvPr>
          <p:cNvSpPr txBox="1"/>
          <p:nvPr/>
        </p:nvSpPr>
        <p:spPr>
          <a:xfrm>
            <a:off x="1342663" y="2025570"/>
            <a:ext cx="397011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$11.9 million project to improve fish and wildlife habit on Pool 9 of the Mississippi River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282782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AAC05-D383-CFD5-0EE0-E22848413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Seasonal Changes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AAC81A-6586-AFA1-74B2-7A978EA219D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765956" y="336844"/>
            <a:ext cx="3587844" cy="6184311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5A4430-DA26-0729-B9C1-FB9EA652E1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74393"/>
            <a:ext cx="5181600" cy="4351338"/>
          </a:xfrm>
        </p:spPr>
        <p:txBody>
          <a:bodyPr/>
          <a:lstStyle/>
          <a:p>
            <a:r>
              <a:rPr lang="en-US" dirty="0"/>
              <a:t>River chemistry can change seasonally due to:</a:t>
            </a:r>
          </a:p>
          <a:p>
            <a:pPr lvl="1"/>
            <a:r>
              <a:rPr lang="en-US" dirty="0"/>
              <a:t>Discharge regime</a:t>
            </a:r>
          </a:p>
          <a:p>
            <a:pPr lvl="1"/>
            <a:r>
              <a:rPr lang="en-US" dirty="0"/>
              <a:t>Precipitation inputs</a:t>
            </a:r>
          </a:p>
          <a:p>
            <a:pPr lvl="1"/>
            <a:r>
              <a:rPr lang="en-US" dirty="0"/>
              <a:t>Biological activity</a:t>
            </a:r>
          </a:p>
          <a:p>
            <a:r>
              <a:rPr lang="en-US" dirty="0"/>
              <a:t>Some ions unchanged by discharge variation, others decline with increased flows (likely dilution; e.g. Ca, Mg, </a:t>
            </a:r>
            <a:r>
              <a:rPr lang="en-US"/>
              <a:t>total conductivity)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414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565EA-1BD3-5DBF-B0F5-72BC92D22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Chemical Classification of Rivers - Gibbs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C8F0332-6DA9-4313-5A67-D6168755EFE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2062" r="8527"/>
          <a:stretch/>
        </p:blipFill>
        <p:spPr>
          <a:xfrm>
            <a:off x="637302" y="1482852"/>
            <a:ext cx="5179806" cy="489204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2E73CE-1686-9202-FF46-843C2D7F9E3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Three major mechanisms control river water chemistry</a:t>
            </a:r>
          </a:p>
          <a:p>
            <a:r>
              <a:rPr lang="en-US" dirty="0">
                <a:solidFill>
                  <a:srgbClr val="FF0000"/>
                </a:solidFill>
              </a:rPr>
              <a:t>Rock</a:t>
            </a:r>
            <a:r>
              <a:rPr lang="en-US" dirty="0"/>
              <a:t> dominance: rocks and soils are major source of dissolved materials (intermediate ion concentrations)</a:t>
            </a:r>
          </a:p>
          <a:p>
            <a:r>
              <a:rPr lang="en-US" dirty="0">
                <a:solidFill>
                  <a:srgbClr val="FF0000"/>
                </a:solidFill>
              </a:rPr>
              <a:t>Precipitation</a:t>
            </a:r>
            <a:r>
              <a:rPr lang="en-US" dirty="0"/>
              <a:t> dominance: tropical rivers with precipitation as major ion source (low ion concentrations)</a:t>
            </a:r>
          </a:p>
          <a:p>
            <a:r>
              <a:rPr lang="en-US" dirty="0">
                <a:solidFill>
                  <a:srgbClr val="FF0000"/>
                </a:solidFill>
              </a:rPr>
              <a:t>Evaporation</a:t>
            </a:r>
            <a:r>
              <a:rPr lang="en-US" dirty="0"/>
              <a:t> dominance: arid region rivers (high ion concentrations)</a:t>
            </a:r>
          </a:p>
          <a:p>
            <a:r>
              <a:rPr lang="en-US" dirty="0"/>
              <a:t>Most world rivers are in middle; low in Na</a:t>
            </a:r>
            <a:r>
              <a:rPr lang="en-US" baseline="30000" dirty="0"/>
              <a:t>+</a:t>
            </a:r>
            <a:r>
              <a:rPr lang="en-US" dirty="0"/>
              <a:t>, dominated by Ca</a:t>
            </a:r>
            <a:r>
              <a:rPr lang="en-US" baseline="30000" dirty="0"/>
              <a:t>2+</a:t>
            </a:r>
            <a:r>
              <a:rPr lang="en-US" dirty="0"/>
              <a:t>, HCO</a:t>
            </a:r>
            <a:r>
              <a:rPr lang="en-US" baseline="-25000" dirty="0"/>
              <a:t>3</a:t>
            </a:r>
            <a:r>
              <a:rPr lang="en-US" baseline="30000" dirty="0"/>
              <a:t>-</a:t>
            </a:r>
            <a:r>
              <a:rPr lang="en-US" dirty="0"/>
              <a:t> ions (weathering of sedimentary rocks)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A5AF585-7BB4-C530-01B1-D25345E01A7C}"/>
              </a:ext>
            </a:extLst>
          </p:cNvPr>
          <p:cNvSpPr/>
          <p:nvPr/>
        </p:nvSpPr>
        <p:spPr>
          <a:xfrm>
            <a:off x="4742688" y="2367343"/>
            <a:ext cx="719328" cy="90011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78CDD60-C984-C802-8F88-918DFE177A3D}"/>
              </a:ext>
            </a:extLst>
          </p:cNvPr>
          <p:cNvSpPr/>
          <p:nvPr/>
        </p:nvSpPr>
        <p:spPr>
          <a:xfrm>
            <a:off x="3535680" y="3590545"/>
            <a:ext cx="1493520" cy="67665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D691924-F412-58BC-7598-3AB2223D1E41}"/>
              </a:ext>
            </a:extLst>
          </p:cNvPr>
          <p:cNvSpPr/>
          <p:nvPr/>
        </p:nvSpPr>
        <p:spPr>
          <a:xfrm>
            <a:off x="4828032" y="4424256"/>
            <a:ext cx="719328" cy="74506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0433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3E0C6-9427-D97B-B844-A9B8A21BF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Bicarbonate Buffer System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E9EF7BF-D221-FCE2-9CD4-7DF321A0A2D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019801" y="2168803"/>
            <a:ext cx="5181600" cy="3884437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E4F40D-58DB-F9A6-93D3-E9E48D8F25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4400" y="2045081"/>
            <a:ext cx="5181600" cy="4351338"/>
          </a:xfrm>
        </p:spPr>
        <p:txBody>
          <a:bodyPr/>
          <a:lstStyle/>
          <a:p>
            <a:r>
              <a:rPr lang="en-US" dirty="0"/>
              <a:t>Inorganic carbon takes multiple forms in rivers</a:t>
            </a:r>
          </a:p>
          <a:p>
            <a:r>
              <a:rPr lang="en-US" dirty="0"/>
              <a:t>Different forms exist with each other in chemical equilibrium</a:t>
            </a:r>
          </a:p>
          <a:p>
            <a:r>
              <a:rPr lang="en-US" dirty="0"/>
              <a:t>Dominant form present is pH-dependent</a:t>
            </a:r>
          </a:p>
          <a:p>
            <a:r>
              <a:rPr lang="en-US" dirty="0"/>
              <a:t>High concentrations of inorganic carbon serve as a buffer against rapid and large pH changes</a:t>
            </a:r>
          </a:p>
        </p:txBody>
      </p:sp>
    </p:spTree>
    <p:extLst>
      <p:ext uri="{BB962C8B-B14F-4D97-AF65-F5344CB8AC3E}">
        <p14:creationId xmlns:p14="http://schemas.microsoft.com/office/powerpoint/2010/main" val="2823976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44470-CEEA-AB6F-1A4B-C5A59E743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Buffer Mechanism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1FB8CE-0CAD-7486-F185-10110FA748B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7940" y="2926080"/>
            <a:ext cx="5981860" cy="1896687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EC12FA-4BEF-34C3-66DC-706D7CE07C9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Weathering of carbonate-rich sedimentary rock contributes bicarbonate ions</a:t>
            </a:r>
          </a:p>
          <a:p>
            <a:r>
              <a:rPr lang="en-US" dirty="0"/>
              <a:t>Additions of these ordinarily would shift pH toward higher values</a:t>
            </a:r>
          </a:p>
          <a:p>
            <a:r>
              <a:rPr lang="en-US" dirty="0"/>
              <a:t>Presence of buffer system counteracts carbonate additions by increasing concentration of carbonic acid</a:t>
            </a:r>
          </a:p>
          <a:p>
            <a:r>
              <a:rPr lang="en-US" dirty="0"/>
              <a:t>Same buffer can counter biological changes in concentrations of inorganic carbon (photosynthesis, respiration)</a:t>
            </a:r>
          </a:p>
        </p:txBody>
      </p:sp>
    </p:spTree>
    <p:extLst>
      <p:ext uri="{BB962C8B-B14F-4D97-AF65-F5344CB8AC3E}">
        <p14:creationId xmlns:p14="http://schemas.microsoft.com/office/powerpoint/2010/main" val="23092573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2533</TotalTime>
  <Words>2106</Words>
  <Application>Microsoft Macintosh PowerPoint</Application>
  <PresentationFormat>Widescreen</PresentationFormat>
  <Paragraphs>259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5" baseType="lpstr">
      <vt:lpstr>Arial</vt:lpstr>
      <vt:lpstr>Calibri</vt:lpstr>
      <vt:lpstr>Calibri Light</vt:lpstr>
      <vt:lpstr>Open Sans</vt:lpstr>
      <vt:lpstr>Office Theme</vt:lpstr>
      <vt:lpstr>Ecology of Large Rivers</vt:lpstr>
      <vt:lpstr>River and Streamwater Chemistry</vt:lpstr>
      <vt:lpstr>Dissolved Gases</vt:lpstr>
      <vt:lpstr>Major Ions</vt:lpstr>
      <vt:lpstr>Major Ions</vt:lpstr>
      <vt:lpstr>Seasonal Changes</vt:lpstr>
      <vt:lpstr>Chemical Classification of Rivers - Gibbs</vt:lpstr>
      <vt:lpstr>Bicarbonate Buffer System</vt:lpstr>
      <vt:lpstr>Buffer Mechanism</vt:lpstr>
      <vt:lpstr>Alkalinity</vt:lpstr>
      <vt:lpstr>Hardness</vt:lpstr>
      <vt:lpstr>Salinity</vt:lpstr>
      <vt:lpstr>Changing Chemistry – Human Influence</vt:lpstr>
      <vt:lpstr>Freshwater Salinization Syndrome</vt:lpstr>
      <vt:lpstr>Chloride</vt:lpstr>
      <vt:lpstr>Acid Rain and Rivers?</vt:lpstr>
      <vt:lpstr>Emerging Contaminants (CECs)</vt:lpstr>
      <vt:lpstr>Emerging Contaminants</vt:lpstr>
      <vt:lpstr>River Physical Environment</vt:lpstr>
      <vt:lpstr>Current/Flow Characteristics</vt:lpstr>
      <vt:lpstr>Turbulence</vt:lpstr>
      <vt:lpstr>Hydraulic Flow Models</vt:lpstr>
      <vt:lpstr>Flow Effects on Organisms</vt:lpstr>
      <vt:lpstr>Reynolds Roughness and Invert Abundance</vt:lpstr>
      <vt:lpstr>Living on the Riverbed</vt:lpstr>
      <vt:lpstr>Living in the Water Column</vt:lpstr>
      <vt:lpstr>What about floods?</vt:lpstr>
      <vt:lpstr>Responses to Modest Floods</vt:lpstr>
      <vt:lpstr>Extreme Floods</vt:lpstr>
      <vt:lpstr>Aftermath of Extreme Flooding</vt:lpstr>
      <vt:lpstr>Applying Flow Environment Knowledge</vt:lpstr>
      <vt:lpstr>Applying Flow Environment Knowledge</vt:lpstr>
      <vt:lpstr>Applying Flow Environment Knowledge</vt:lpstr>
      <vt:lpstr>Applying Flow Environment Knowledge</vt:lpstr>
      <vt:lpstr>Applying Flow Environment Knowledge</vt:lpstr>
      <vt:lpstr>Physical Habitat in Rivers and Streams</vt:lpstr>
      <vt:lpstr>Inorganic Substrates</vt:lpstr>
      <vt:lpstr>Organic Substrates</vt:lpstr>
      <vt:lpstr>Fine Sediments</vt:lpstr>
      <vt:lpstr>Macrophytes</vt:lpstr>
      <vt:lpstr>Wood</vt:lpstr>
      <vt:lpstr>River Restoration</vt:lpstr>
      <vt:lpstr>Water Temperatures</vt:lpstr>
      <vt:lpstr>Upper Mississippi River Modifications</vt:lpstr>
      <vt:lpstr>Upper Mississippi River Modifications</vt:lpstr>
      <vt:lpstr>The 9-foot Channel</vt:lpstr>
      <vt:lpstr>Lock and Dams</vt:lpstr>
      <vt:lpstr>Dredging Required to Maintain Channel</vt:lpstr>
      <vt:lpstr>Dredging Required to Maintain Channel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Mundahl, Neal</dc:creator>
  <cp:lastModifiedBy>Mundahl, Neal</cp:lastModifiedBy>
  <cp:revision>110</cp:revision>
  <dcterms:created xsi:type="dcterms:W3CDTF">2022-03-25T23:03:01Z</dcterms:created>
  <dcterms:modified xsi:type="dcterms:W3CDTF">2022-09-11T15:13:58Z</dcterms:modified>
</cp:coreProperties>
</file>