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71" r:id="rId2"/>
    <p:sldId id="344" r:id="rId3"/>
    <p:sldId id="345" r:id="rId4"/>
    <p:sldId id="305" r:id="rId5"/>
    <p:sldId id="359" r:id="rId6"/>
    <p:sldId id="306" r:id="rId7"/>
    <p:sldId id="307" r:id="rId8"/>
    <p:sldId id="346" r:id="rId9"/>
    <p:sldId id="347" r:id="rId10"/>
    <p:sldId id="348" r:id="rId11"/>
    <p:sldId id="349" r:id="rId12"/>
    <p:sldId id="350" r:id="rId13"/>
    <p:sldId id="351" r:id="rId14"/>
    <p:sldId id="353" r:id="rId15"/>
    <p:sldId id="354" r:id="rId16"/>
    <p:sldId id="355" r:id="rId17"/>
    <p:sldId id="356" r:id="rId18"/>
    <p:sldId id="357" r:id="rId19"/>
    <p:sldId id="358" r:id="rId20"/>
    <p:sldId id="308" r:id="rId21"/>
    <p:sldId id="309" r:id="rId22"/>
    <p:sldId id="310" r:id="rId23"/>
    <p:sldId id="311" r:id="rId24"/>
    <p:sldId id="312" r:id="rId25"/>
    <p:sldId id="313" r:id="rId26"/>
    <p:sldId id="267" r:id="rId27"/>
    <p:sldId id="261" r:id="rId28"/>
    <p:sldId id="265" r:id="rId29"/>
    <p:sldId id="527" r:id="rId30"/>
    <p:sldId id="294" r:id="rId31"/>
    <p:sldId id="529" r:id="rId32"/>
    <p:sldId id="266" r:id="rId33"/>
    <p:sldId id="530" r:id="rId34"/>
    <p:sldId id="531" r:id="rId35"/>
    <p:sldId id="532" r:id="rId36"/>
    <p:sldId id="295" r:id="rId37"/>
    <p:sldId id="268" r:id="rId38"/>
    <p:sldId id="281" r:id="rId39"/>
    <p:sldId id="296" r:id="rId40"/>
    <p:sldId id="297" r:id="rId41"/>
    <p:sldId id="298" r:id="rId42"/>
    <p:sldId id="543" r:id="rId43"/>
    <p:sldId id="299" r:id="rId44"/>
    <p:sldId id="269" r:id="rId45"/>
    <p:sldId id="300" r:id="rId46"/>
    <p:sldId id="301" r:id="rId47"/>
    <p:sldId id="542" r:id="rId48"/>
    <p:sldId id="270" r:id="rId49"/>
    <p:sldId id="275" r:id="rId50"/>
    <p:sldId id="276" r:id="rId51"/>
    <p:sldId id="277" r:id="rId52"/>
    <p:sldId id="272" r:id="rId53"/>
    <p:sldId id="273" r:id="rId54"/>
    <p:sldId id="278" r:id="rId55"/>
    <p:sldId id="274" r:id="rId56"/>
    <p:sldId id="279" r:id="rId57"/>
    <p:sldId id="280" r:id="rId58"/>
    <p:sldId id="379" r:id="rId59"/>
    <p:sldId id="381" r:id="rId60"/>
    <p:sldId id="382" r:id="rId61"/>
    <p:sldId id="426" r:id="rId62"/>
    <p:sldId id="377" r:id="rId63"/>
    <p:sldId id="461" r:id="rId64"/>
    <p:sldId id="478" r:id="rId65"/>
    <p:sldId id="479" r:id="rId66"/>
    <p:sldId id="480" r:id="rId67"/>
    <p:sldId id="481" r:id="rId68"/>
    <p:sldId id="517" r:id="rId69"/>
    <p:sldId id="526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466" r:id="rId80"/>
    <p:sldId id="469" r:id="rId81"/>
    <p:sldId id="470" r:id="rId82"/>
    <p:sldId id="471" r:id="rId83"/>
    <p:sldId id="468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94"/>
  </p:normalViewPr>
  <p:slideViewPr>
    <p:cSldViewPr snapToGrid="0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.xlsm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056603773584911E-2"/>
          <c:y val="6.1855670103092786E-2"/>
          <c:w val="0.88443396226415094"/>
          <c:h val="0.79725085910652926"/>
        </c:manualLayout>
      </c:layout>
      <c:scatterChart>
        <c:scatterStyle val="lineMarker"/>
        <c:varyColors val="0"/>
        <c:ser>
          <c:idx val="1"/>
          <c:order val="0"/>
          <c:tx>
            <c:v>Upper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trendline>
            <c:name>Upper Basin Expectations</c:name>
            <c:spPr>
              <a:ln w="63500" cap="rnd" cmpd="sng" algn="ctr">
                <a:solidFill>
                  <a:schemeClr val="accent1">
                    <a:alpha val="25000"/>
                  </a:schemeClr>
                </a:solidFill>
                <a:round/>
              </a:ln>
              <a:effectLst/>
            </c:spPr>
            <c:trendlineType val="linear"/>
            <c:dispRSqr val="0"/>
            <c:dispEq val="0"/>
          </c:trendline>
          <c:xVal>
            <c:numRef>
              <c:f>CHEAT!$I$38:$I$59</c:f>
              <c:numCache>
                <c:formatCode>General</c:formatCode>
                <c:ptCount val="22"/>
                <c:pt idx="0">
                  <c:v>13.592816664638278</c:v>
                </c:pt>
                <c:pt idx="1">
                  <c:v>16.416367812171831</c:v>
                </c:pt>
                <c:pt idx="2">
                  <c:v>9.1776493795230607</c:v>
                </c:pt>
                <c:pt idx="3">
                  <c:v>3.5658697290062631</c:v>
                </c:pt>
                <c:pt idx="4">
                  <c:v>7.808636550562718</c:v>
                </c:pt>
                <c:pt idx="5">
                  <c:v>9.5866768429656126</c:v>
                </c:pt>
                <c:pt idx="6">
                  <c:v>18.069654781040505</c:v>
                </c:pt>
                <c:pt idx="7">
                  <c:v>13.655541788922374</c:v>
                </c:pt>
                <c:pt idx="8">
                  <c:v>17.027323893892419</c:v>
                </c:pt>
                <c:pt idx="9">
                  <c:v>17.813470686559345</c:v>
                </c:pt>
                <c:pt idx="10">
                  <c:v>6.8006880052365091</c:v>
                </c:pt>
                <c:pt idx="11">
                  <c:v>15.786159490003181</c:v>
                </c:pt>
                <c:pt idx="12">
                  <c:v>5.1239328100939137</c:v>
                </c:pt>
                <c:pt idx="13">
                  <c:v>13.107355702202765</c:v>
                </c:pt>
                <c:pt idx="14">
                  <c:v>8.9880315188776105</c:v>
                </c:pt>
                <c:pt idx="15">
                  <c:v>7.5854607503547209</c:v>
                </c:pt>
                <c:pt idx="16">
                  <c:v>18.576136645194165</c:v>
                </c:pt>
                <c:pt idx="17">
                  <c:v>11.59786492733479</c:v>
                </c:pt>
                <c:pt idx="18">
                  <c:v>13.456823743129583</c:v>
                </c:pt>
                <c:pt idx="19">
                  <c:v>10.350930432245384</c:v>
                </c:pt>
                <c:pt idx="20">
                  <c:v>8.9961005035267956</c:v>
                </c:pt>
                <c:pt idx="21">
                  <c:v>10.198086671562574</c:v>
                </c:pt>
              </c:numCache>
            </c:numRef>
          </c:xVal>
          <c:yVal>
            <c:numRef>
              <c:f>CHEAT!$E$38:$E$59</c:f>
              <c:numCache>
                <c:formatCode>General</c:formatCode>
                <c:ptCount val="22"/>
                <c:pt idx="0">
                  <c:v>16</c:v>
                </c:pt>
                <c:pt idx="1">
                  <c:v>19</c:v>
                </c:pt>
                <c:pt idx="2">
                  <c:v>11</c:v>
                </c:pt>
                <c:pt idx="3">
                  <c:v>4</c:v>
                </c:pt>
                <c:pt idx="4">
                  <c:v>9</c:v>
                </c:pt>
                <c:pt idx="5">
                  <c:v>7</c:v>
                </c:pt>
                <c:pt idx="6">
                  <c:v>16</c:v>
                </c:pt>
                <c:pt idx="7">
                  <c:v>14</c:v>
                </c:pt>
                <c:pt idx="8">
                  <c:v>17</c:v>
                </c:pt>
                <c:pt idx="9">
                  <c:v>20</c:v>
                </c:pt>
                <c:pt idx="10">
                  <c:v>10</c:v>
                </c:pt>
                <c:pt idx="11">
                  <c:v>15</c:v>
                </c:pt>
                <c:pt idx="12">
                  <c:v>5</c:v>
                </c:pt>
                <c:pt idx="13">
                  <c:v>17</c:v>
                </c:pt>
                <c:pt idx="14">
                  <c:v>8</c:v>
                </c:pt>
                <c:pt idx="15">
                  <c:v>9</c:v>
                </c:pt>
                <c:pt idx="16">
                  <c:v>19</c:v>
                </c:pt>
                <c:pt idx="17">
                  <c:v>15</c:v>
                </c:pt>
                <c:pt idx="18">
                  <c:v>13</c:v>
                </c:pt>
                <c:pt idx="19">
                  <c:v>4</c:v>
                </c:pt>
                <c:pt idx="20">
                  <c:v>9</c:v>
                </c:pt>
                <c:pt idx="2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152-0E4C-8D23-8D7FE3082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3384960"/>
        <c:axId val="1"/>
      </c:scatterChart>
      <c:valAx>
        <c:axId val="923384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Expected Richness</a:t>
                </a:r>
              </a:p>
            </c:rich>
          </c:tx>
          <c:layout>
            <c:manualLayout>
              <c:xMode val="edge"/>
              <c:yMode val="edge"/>
              <c:x val="0.40330188679245282"/>
              <c:y val="0.92439862542955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Richness</a:t>
                </a:r>
              </a:p>
            </c:rich>
          </c:tx>
          <c:layout>
            <c:manualLayout>
              <c:xMode val="edge"/>
              <c:yMode val="edge"/>
              <c:x val="0"/>
              <c:y val="0.257731958762886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33849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331BF-8C62-5442-978C-105217810618}" type="datetimeFigureOut">
              <a:rPr lang="en-US" smtClean="0"/>
              <a:t>10/9/22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9FF03-4C68-404F-BF41-9525C33D7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13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68736EB0-7626-744E-B315-B54A84032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38CBFEE6-2247-0E40-9440-174F58538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8011DF3B-AEE2-6D4E-B933-06419E452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4E8A9DFF-DA74-904A-A163-692303F5C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137C170-4509-614F-AAC1-2989DAB32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7F7EDA8A-B85A-E84B-92C1-F7E0FEE2A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25C2CC90-6E16-E84A-8AFB-F6F4BC384D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547D605B-A85A-834E-9FBE-650B41BE8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FA9F1E34-4CC8-AF43-A179-98700FDB56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02FB9861-5FC8-3745-A55C-71AA64D1F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63E07FA2-2616-5448-85AB-4D5A42325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FF789B4A-0386-C042-8588-F9D51387F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D602E35B-5A0C-B041-8559-CD91F13D7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6EA68A9B-A1D7-4548-8BA9-253921D18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8F6BA749-4B14-2042-A18D-FAE32F1475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45995AD3-EF48-314D-82AC-50FA34557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1865573A-8683-7D4F-ADF2-0DDFBB66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FE9221E3-0514-DF43-829C-3744755C4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DBA169BA-6818-AF46-8293-616A71402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14C555EF-AA8A-2842-9AC2-1E4C07496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362E1A53-224E-AD46-BFF7-012A5F8580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99658B4B-8379-4F43-9251-5EBE0E93E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7230F07E-F450-1944-87B6-D4D7145E9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FF57DD1C-A425-3442-830A-45E72E7DD6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9C6CBD8D-05B5-744C-A8FA-56B6FEDD0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1087B0CD-4DD8-4A49-BB2F-9E4E2263B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E4B8607D-42DE-BA45-B687-9FD5500B8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DA2BE489-8EE5-5B45-9AF7-1CD672D94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7F2975D5-C3C3-5D4F-9E05-E0E54EE28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9B009460-D3DD-1F4B-8E74-EAB451E09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E86DC446-BD50-CC40-AC6D-4C446E327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AD26F8EC-B754-B94C-8378-E40AEF0D0E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6915B6BE-CCFC-BF41-9B1C-D1E91A9882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7E17FED9-389C-5443-B18A-32FA4884A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3440C-152A-4F49-98DC-E219354CC871}" type="slidenum">
              <a:rPr lang="en-US"/>
              <a:pPr/>
              <a:t>63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F619F-9725-374E-992D-5EFAB52F0054}" type="slidenum">
              <a:rPr lang="en-US"/>
              <a:pPr/>
              <a:t>64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59D765-FED7-4040-8A85-25D36F473859}" type="slidenum">
              <a:rPr lang="en-US"/>
              <a:pPr/>
              <a:t>65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E15035-6E9A-AC40-AA2B-CAD54584746A}" type="slidenum">
              <a:rPr lang="en-US"/>
              <a:pPr/>
              <a:t>66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3709C-8647-5047-93C2-DD2E2605492A}" type="slidenum">
              <a:rPr lang="en-US"/>
              <a:pPr/>
              <a:t>67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3E6CC4EC-065C-834E-817E-5D6FD4C7F2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3EF4485D-2053-934F-ADBD-F4B7D6727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578A2-8238-7349-BEC5-713D8874D6AA}" type="slidenum">
              <a:rPr lang="en-US"/>
              <a:pPr/>
              <a:t>68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3709C-8647-5047-93C2-DD2E2605492A}" type="slidenum">
              <a:rPr lang="en-US"/>
              <a:pPr/>
              <a:t>69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9E5C9-1534-AB4B-BC25-9C84FE196EB3}" type="slidenum">
              <a:rPr lang="en-US"/>
              <a:pPr/>
              <a:t>79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7058B-3AF5-104C-A73D-DDE920EDA3E7}" type="slidenum">
              <a:rPr lang="en-US"/>
              <a:pPr/>
              <a:t>80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E0CD4-B674-7046-BC8F-8027D8FB56A3}" type="slidenum">
              <a:rPr lang="en-US"/>
              <a:pPr/>
              <a:t>81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FC6D89-71EF-2044-A6A5-3DEC00C2509B}" type="slidenum">
              <a:rPr lang="en-US"/>
              <a:pPr/>
              <a:t>82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E6FFE-2FDF-654A-88BF-E7A1FD8E5C1F}" type="slidenum">
              <a:rPr lang="en-US"/>
              <a:pPr/>
              <a:t>83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2" tIns="45711" rIns="91422" bIns="4571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6D1BA818-F56C-314D-B8C4-27293A885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36F8CED5-A3B1-4E44-A3D7-EE8B0844C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A8344E0A-7F19-9640-A7A6-E6896C30BF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A7850979-017B-0444-AE94-4885C42ED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6899D5DC-80AD-E14B-905D-8ACD04213E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C38125F4-BAD7-E34D-ACF7-798F54A21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34BD6B69-D5EE-6745-904A-F49662C2A4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06A70894-DF06-E445-8F1A-D93C6E3532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00BB1E4E-CBBF-4A42-B5AA-18735A8F3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51C14EE7-024D-1641-AEC0-07ED06CD8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F6F558F-9AC5-4C42-926A-488D14580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BCA1B8DD-D41A-9B45-A5A5-A05BDEB77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C07EF-0106-9D39-788C-B3FD49E1D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162C0-CD46-E7A0-D45F-F9A55DEF0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FC6BC-BBDF-C7DC-A26C-4A63C312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C48A0-9BEE-93A2-7022-2DCB2E0D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CAC9-B03B-8173-447F-FD2C040D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5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1725B-566E-058D-0353-7F502F5D1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0F70C-A6F1-1EA3-C543-59C220416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66F70-BB0D-C248-952D-CE09A68C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B9362-8994-3788-E32E-0C483B71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AD708-807F-331F-5C5E-C60BAF8F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4F4D7-6635-AE18-0FF2-177E290841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A4D5E-095E-1A04-8DC3-908EB0436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9E7A0-6B34-D360-EBB4-F0CBED7B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833FC-3937-3F01-4826-5B7567F8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A91AE-28A9-4B7C-B653-011AA0BED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0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D8C7A01-E152-AD04-86B6-6E507E23F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0B6D007-2361-72F4-2AA6-FDF0F7EB39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EF2F0E6C-A4D7-CC79-081C-803A35CBB5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6DF8C-D608-244A-824B-F3C50AB16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864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16BE7D7-C584-A374-4EF9-9D7636C87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77637C0-E7CE-93B9-7058-D9002EB288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A89E7CE-2D7D-645B-706C-BF4C32F10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93CF2-80A5-9941-B37B-D8729AD205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664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DFC5-6CB6-A847-B0C8-770E25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47814-CBED-324F-8144-9C5AF8C90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3FEB9-146B-2C4E-B182-82A7B9AC2FF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959BE-9D3F-3442-A049-F8854CB7003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9570CC-05DA-4345-BCAA-2C179D0A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66398AE-36CF-3B4D-92E4-18601C205972}" type="datetime1">
              <a:rPr lang="en-US" altLang="en-US"/>
              <a:pPr/>
              <a:t>10/9/22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B583F0D-4241-E84F-8D0D-6285FFB8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CA3548-963F-EA45-B6A1-938903D3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8D671AE-E73A-3940-B776-B733B92B9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34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E35D4-F9AB-284C-852D-A0D613396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34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25889"/>
            <a:ext cx="109728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fld id="{7EAABA9E-CC76-204B-A1AD-FC056CBB88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25889"/>
            <a:ext cx="53848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0"/>
            <a:ext cx="53848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fld id="{4D5BBA00-BB78-0041-B505-7A95AC33E3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2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AE54-2B4D-B432-9783-A6069517D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2E0C9-E9BD-85EA-4D58-57F69677C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DC62B-11E8-D8C5-A8C4-4576EC21B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C90C7-F544-6CBE-1F51-EB0AC5555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90E30-29AF-CCE9-4850-6DD1E478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6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445B-22B3-1E86-D53B-8608286F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88B33-11B4-AB3A-8FCB-F410CFBFF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1B8C8-4A0C-6A79-B949-B7564707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B0582-FFFD-CDEB-6A16-6270247B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5F301-8847-97F6-15A4-168D18F8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0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EB51-053F-7EE9-678F-32B3ADC38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0CC1-B2D7-52C3-22FB-64755585C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3E254-A51D-10E0-E52F-7AB86D170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A5E97-52D7-2EE2-16C9-945CF4F5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BADD7-1BAA-5222-941C-5DB7DDBE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98446-E18C-73BC-7B5A-CB9545D1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1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5A8F-6A64-26B5-D243-86DCD73A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07B7D-3D22-3700-F146-38629C263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878E0-A556-E0FA-722B-7799DF848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7F4D1-8002-E7FE-D506-78A780215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1F7DAD-97FC-B17A-B429-D23F2DADF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A1A94C-5A4F-121A-E96B-89B80C0C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0E1634-6472-967A-5BFA-2E1B3092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880E1-1B86-A542-C633-93B37B80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6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73F5-CEDD-EB70-BCF6-11B486A5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AE54B-08FD-5852-6E91-9A4D1A709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297D3-2D85-A934-7282-35364694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389D5-E25F-D5B5-1314-7B249035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7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99D9A-96D5-BA2F-91A0-3984DECE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95E475-DF24-A581-E2C4-5835A5A8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CA828-3805-4DB9-7310-BF0892ECB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1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A878-6A8D-994F-E5FA-3760823E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D2E59-4B03-03D8-B1EF-450568B8B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78279-4635-2044-51AF-AEA27797D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87565-1CAA-D5EB-8022-2FC26C2E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9A8A5-6B3E-85B9-5F0C-E1B8B1CB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E86DF-AC43-DC1B-4636-219E590F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8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3C94-8033-AD10-3A73-EA13C5A1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72EB07-E4AE-A277-12E1-C2D52151C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6953C-AB30-097F-4091-6A5413FEF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7AF37-1D6D-CD01-1902-B40E0F1A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171AE-12C1-5361-6156-3F33A2F8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33BAB-2ED2-6025-9571-F271CE0E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7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A183EC-66CD-08A9-6C57-EA36496F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C9047-8A4A-5E50-FAD7-FCFEA353C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F903-B1D9-A700-5CA6-7F21C8983A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F06AC-2DEE-9B4D-8310-C8239F9EB526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D885D-167F-2AC6-A19F-1FEFA4772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1D150-ABE7-7F8E-EB0E-1DBF8C5FB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2132-94CD-5347-874F-45BCCBB8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67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03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99.jpeg"/><Relationship Id="rId9" Type="http://schemas.openxmlformats.org/officeDocument/2006/relationships/image" Target="../media/image13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1.jpeg"/><Relationship Id="rId4" Type="http://schemas.openxmlformats.org/officeDocument/2006/relationships/image" Target="../media/image13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9541-ED61-BB0D-E85B-53026B08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402" y="745992"/>
            <a:ext cx="4607937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dirty="0"/>
              <a:t>Ecology of Large Rivers</a:t>
            </a:r>
          </a:p>
        </p:txBody>
      </p:sp>
      <p:pic>
        <p:nvPicPr>
          <p:cNvPr id="12" name="Picture 4" descr="Trees and a river">
            <a:extLst>
              <a:ext uri="{FF2B5EF4-FFF2-40B4-BE49-F238E27FC236}">
                <a16:creationId xmlns:a16="http://schemas.microsoft.com/office/drawing/2014/main" id="{10A70261-23AB-4995-3469-4B33E85E0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4" r="17545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D037E0-168D-72C4-3BFA-04762639F105}"/>
              </a:ext>
            </a:extLst>
          </p:cNvPr>
          <p:cNvSpPr txBox="1"/>
          <p:nvPr/>
        </p:nvSpPr>
        <p:spPr>
          <a:xfrm>
            <a:off x="7584526" y="4742688"/>
            <a:ext cx="3347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Lotic Communities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1469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2A6DE1B8-5EFF-CB47-8749-9C5FAC54A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Regional—Historic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317B8DBD-7304-2843-B5EF-5DE21D236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Glaciation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Mississippi Drainage oriented N – S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Fish disperse south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Atlantic Drainage oriented E – W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Teays R was the major N-W flowing river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Ice sheets dams caused it to flow S through the small Mississippi R.  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Melt water cut through central highlands making Mississippi R the major river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Ancient Teays River Valley near present-day New and Kanawha Rivers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>
            <a:extLst>
              <a:ext uri="{FF2B5EF4-FFF2-40B4-BE49-F238E27FC236}">
                <a16:creationId xmlns:a16="http://schemas.microsoft.com/office/drawing/2014/main" id="{0AAF8373-0709-954C-9ED5-558AE268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Text Box 3">
            <a:extLst>
              <a:ext uri="{FF2B5EF4-FFF2-40B4-BE49-F238E27FC236}">
                <a16:creationId xmlns:a16="http://schemas.microsoft.com/office/drawing/2014/main" id="{A807B5AF-91A5-B844-808F-9C1813FD6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5257800" cy="8239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Pre-Pleistocene</a:t>
            </a: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>
            <a:extLst>
              <a:ext uri="{FF2B5EF4-FFF2-40B4-BE49-F238E27FC236}">
                <a16:creationId xmlns:a16="http://schemas.microsoft.com/office/drawing/2014/main" id="{E7C309D1-309B-D04F-9603-752C22528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79" name="Text Box 3">
            <a:extLst>
              <a:ext uri="{FF2B5EF4-FFF2-40B4-BE49-F238E27FC236}">
                <a16:creationId xmlns:a16="http://schemas.microsoft.com/office/drawing/2014/main" id="{56FC2241-55B2-014D-9EE7-E1C8EF090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5257800" cy="8239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Pleistocene</a:t>
            </a: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>
            <a:extLst>
              <a:ext uri="{FF2B5EF4-FFF2-40B4-BE49-F238E27FC236}">
                <a16:creationId xmlns:a16="http://schemas.microsoft.com/office/drawing/2014/main" id="{F532BFE1-A2B4-484B-ABBB-88D33F70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489"/>
            <a:ext cx="914400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D188093D-0FB3-0B4D-94CE-5725F544A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Regional - Local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DA8C5D9D-3842-D445-A2F5-86E2F06C4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Geology (regional characteristic that influences local conditions)</a:t>
            </a:r>
          </a:p>
          <a:p>
            <a:pPr lvl="1"/>
            <a:r>
              <a:rPr lang="en-US" altLang="en-US"/>
              <a:t>Habitat</a:t>
            </a:r>
          </a:p>
          <a:p>
            <a:pPr lvl="1"/>
            <a:r>
              <a:rPr lang="en-US" altLang="en-US"/>
              <a:t>Water Flow</a:t>
            </a:r>
          </a:p>
          <a:p>
            <a:pPr lvl="1"/>
            <a:r>
              <a:rPr lang="en-US" altLang="en-US"/>
              <a:t>Chemistry</a:t>
            </a:r>
          </a:p>
          <a:p>
            <a:pPr lvl="2"/>
            <a:r>
              <a:rPr lang="en-US" altLang="en-US"/>
              <a:t>Alkalinity - Hardness</a:t>
            </a:r>
          </a:p>
          <a:p>
            <a:pPr lvl="2"/>
            <a:r>
              <a:rPr lang="en-US" altLang="en-US"/>
              <a:t>Productivity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88FC2BDD-46E5-6446-B269-EF48CC1C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/>
              <a:t>Regional - Local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419475AE-3384-8B4E-9FA9-ED93A203A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914400"/>
            <a:ext cx="8229600" cy="2057400"/>
          </a:xfrm>
        </p:spPr>
        <p:txBody>
          <a:bodyPr/>
          <a:lstStyle/>
          <a:p>
            <a:r>
              <a:rPr lang="en-US" altLang="en-US"/>
              <a:t>Spatial Position</a:t>
            </a:r>
          </a:p>
          <a:p>
            <a:pPr lvl="1"/>
            <a:r>
              <a:rPr lang="en-US" altLang="en-US"/>
              <a:t>The position of a stream segment in a stream network influences species found there (distance from a species pool).</a:t>
            </a:r>
          </a:p>
        </p:txBody>
      </p:sp>
      <p:sp>
        <p:nvSpPr>
          <p:cNvPr id="182276" name="Freeform 4">
            <a:extLst>
              <a:ext uri="{FF2B5EF4-FFF2-40B4-BE49-F238E27FC236}">
                <a16:creationId xmlns:a16="http://schemas.microsoft.com/office/drawing/2014/main" id="{4EDDAE0D-9F98-CA41-807D-ED654DA39596}"/>
              </a:ext>
            </a:extLst>
          </p:cNvPr>
          <p:cNvSpPr>
            <a:spLocks/>
          </p:cNvSpPr>
          <p:nvPr/>
        </p:nvSpPr>
        <p:spPr bwMode="auto">
          <a:xfrm>
            <a:off x="2527300" y="3365500"/>
            <a:ext cx="6337300" cy="2654300"/>
          </a:xfrm>
          <a:custGeom>
            <a:avLst/>
            <a:gdLst>
              <a:gd name="T0" fmla="*/ 0 w 3992"/>
              <a:gd name="T1" fmla="*/ 0 h 1672"/>
              <a:gd name="T2" fmla="*/ 384 w 3992"/>
              <a:gd name="T3" fmla="*/ 24 h 1672"/>
              <a:gd name="T4" fmla="*/ 528 w 3992"/>
              <a:gd name="T5" fmla="*/ 64 h 1672"/>
              <a:gd name="T6" fmla="*/ 608 w 3992"/>
              <a:gd name="T7" fmla="*/ 88 h 1672"/>
              <a:gd name="T8" fmla="*/ 656 w 3992"/>
              <a:gd name="T9" fmla="*/ 120 h 1672"/>
              <a:gd name="T10" fmla="*/ 680 w 3992"/>
              <a:gd name="T11" fmla="*/ 136 h 1672"/>
              <a:gd name="T12" fmla="*/ 776 w 3992"/>
              <a:gd name="T13" fmla="*/ 344 h 1672"/>
              <a:gd name="T14" fmla="*/ 856 w 3992"/>
              <a:gd name="T15" fmla="*/ 496 h 1672"/>
              <a:gd name="T16" fmla="*/ 944 w 3992"/>
              <a:gd name="T17" fmla="*/ 584 h 1672"/>
              <a:gd name="T18" fmla="*/ 1016 w 3992"/>
              <a:gd name="T19" fmla="*/ 640 h 1672"/>
              <a:gd name="T20" fmla="*/ 1112 w 3992"/>
              <a:gd name="T21" fmla="*/ 704 h 1672"/>
              <a:gd name="T22" fmla="*/ 1160 w 3992"/>
              <a:gd name="T23" fmla="*/ 744 h 1672"/>
              <a:gd name="T24" fmla="*/ 1352 w 3992"/>
              <a:gd name="T25" fmla="*/ 808 h 1672"/>
              <a:gd name="T26" fmla="*/ 1456 w 3992"/>
              <a:gd name="T27" fmla="*/ 824 h 1672"/>
              <a:gd name="T28" fmla="*/ 1680 w 3992"/>
              <a:gd name="T29" fmla="*/ 744 h 1672"/>
              <a:gd name="T30" fmla="*/ 1752 w 3992"/>
              <a:gd name="T31" fmla="*/ 704 h 1672"/>
              <a:gd name="T32" fmla="*/ 2032 w 3992"/>
              <a:gd name="T33" fmla="*/ 624 h 1672"/>
              <a:gd name="T34" fmla="*/ 2248 w 3992"/>
              <a:gd name="T35" fmla="*/ 624 h 1672"/>
              <a:gd name="T36" fmla="*/ 2312 w 3992"/>
              <a:gd name="T37" fmla="*/ 640 h 1672"/>
              <a:gd name="T38" fmla="*/ 2440 w 3992"/>
              <a:gd name="T39" fmla="*/ 696 h 1672"/>
              <a:gd name="T40" fmla="*/ 2512 w 3992"/>
              <a:gd name="T41" fmla="*/ 744 h 1672"/>
              <a:gd name="T42" fmla="*/ 2536 w 3992"/>
              <a:gd name="T43" fmla="*/ 760 h 1672"/>
              <a:gd name="T44" fmla="*/ 2632 w 3992"/>
              <a:gd name="T45" fmla="*/ 768 h 1672"/>
              <a:gd name="T46" fmla="*/ 2832 w 3992"/>
              <a:gd name="T47" fmla="*/ 904 h 1672"/>
              <a:gd name="T48" fmla="*/ 2880 w 3992"/>
              <a:gd name="T49" fmla="*/ 952 h 1672"/>
              <a:gd name="T50" fmla="*/ 2944 w 3992"/>
              <a:gd name="T51" fmla="*/ 1056 h 1672"/>
              <a:gd name="T52" fmla="*/ 2960 w 3992"/>
              <a:gd name="T53" fmla="*/ 1104 h 1672"/>
              <a:gd name="T54" fmla="*/ 3016 w 3992"/>
              <a:gd name="T55" fmla="*/ 1200 h 1672"/>
              <a:gd name="T56" fmla="*/ 3088 w 3992"/>
              <a:gd name="T57" fmla="*/ 1256 h 1672"/>
              <a:gd name="T58" fmla="*/ 3208 w 3992"/>
              <a:gd name="T59" fmla="*/ 1336 h 1672"/>
              <a:gd name="T60" fmla="*/ 3384 w 3992"/>
              <a:gd name="T61" fmla="*/ 1400 h 1672"/>
              <a:gd name="T62" fmla="*/ 3504 w 3992"/>
              <a:gd name="T63" fmla="*/ 1432 h 1672"/>
              <a:gd name="T64" fmla="*/ 3592 w 3992"/>
              <a:gd name="T65" fmla="*/ 1472 h 1672"/>
              <a:gd name="T66" fmla="*/ 3736 w 3992"/>
              <a:gd name="T67" fmla="*/ 1544 h 1672"/>
              <a:gd name="T68" fmla="*/ 3784 w 3992"/>
              <a:gd name="T69" fmla="*/ 1568 h 1672"/>
              <a:gd name="T70" fmla="*/ 3800 w 3992"/>
              <a:gd name="T71" fmla="*/ 1592 h 1672"/>
              <a:gd name="T72" fmla="*/ 3880 w 3992"/>
              <a:gd name="T73" fmla="*/ 1632 h 1672"/>
              <a:gd name="T74" fmla="*/ 3992 w 3992"/>
              <a:gd name="T75" fmla="*/ 1672 h 1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92" h="1672">
                <a:moveTo>
                  <a:pt x="0" y="0"/>
                </a:moveTo>
                <a:cubicBezTo>
                  <a:pt x="132" y="5"/>
                  <a:pt x="254" y="10"/>
                  <a:pt x="384" y="24"/>
                </a:cubicBezTo>
                <a:cubicBezTo>
                  <a:pt x="432" y="40"/>
                  <a:pt x="480" y="50"/>
                  <a:pt x="528" y="64"/>
                </a:cubicBezTo>
                <a:cubicBezTo>
                  <a:pt x="548" y="70"/>
                  <a:pt x="594" y="78"/>
                  <a:pt x="608" y="88"/>
                </a:cubicBezTo>
                <a:cubicBezTo>
                  <a:pt x="624" y="99"/>
                  <a:pt x="640" y="109"/>
                  <a:pt x="656" y="120"/>
                </a:cubicBezTo>
                <a:cubicBezTo>
                  <a:pt x="664" y="125"/>
                  <a:pt x="680" y="136"/>
                  <a:pt x="680" y="136"/>
                </a:cubicBezTo>
                <a:cubicBezTo>
                  <a:pt x="728" y="207"/>
                  <a:pt x="749" y="262"/>
                  <a:pt x="776" y="344"/>
                </a:cubicBezTo>
                <a:cubicBezTo>
                  <a:pt x="797" y="406"/>
                  <a:pt x="798" y="457"/>
                  <a:pt x="856" y="496"/>
                </a:cubicBezTo>
                <a:cubicBezTo>
                  <a:pt x="881" y="533"/>
                  <a:pt x="915" y="555"/>
                  <a:pt x="944" y="584"/>
                </a:cubicBezTo>
                <a:cubicBezTo>
                  <a:pt x="973" y="613"/>
                  <a:pt x="977" y="627"/>
                  <a:pt x="1016" y="640"/>
                </a:cubicBezTo>
                <a:cubicBezTo>
                  <a:pt x="1040" y="676"/>
                  <a:pt x="1078" y="679"/>
                  <a:pt x="1112" y="704"/>
                </a:cubicBezTo>
                <a:cubicBezTo>
                  <a:pt x="1153" y="733"/>
                  <a:pt x="1118" y="723"/>
                  <a:pt x="1160" y="744"/>
                </a:cubicBezTo>
                <a:cubicBezTo>
                  <a:pt x="1221" y="775"/>
                  <a:pt x="1284" y="799"/>
                  <a:pt x="1352" y="808"/>
                </a:cubicBezTo>
                <a:cubicBezTo>
                  <a:pt x="1393" y="822"/>
                  <a:pt x="1394" y="824"/>
                  <a:pt x="1456" y="824"/>
                </a:cubicBezTo>
                <a:cubicBezTo>
                  <a:pt x="1539" y="824"/>
                  <a:pt x="1610" y="783"/>
                  <a:pt x="1680" y="744"/>
                </a:cubicBezTo>
                <a:cubicBezTo>
                  <a:pt x="1695" y="735"/>
                  <a:pt x="1733" y="710"/>
                  <a:pt x="1752" y="704"/>
                </a:cubicBezTo>
                <a:cubicBezTo>
                  <a:pt x="1848" y="672"/>
                  <a:pt x="1930" y="635"/>
                  <a:pt x="2032" y="624"/>
                </a:cubicBezTo>
                <a:cubicBezTo>
                  <a:pt x="2107" y="605"/>
                  <a:pt x="2173" y="610"/>
                  <a:pt x="2248" y="624"/>
                </a:cubicBezTo>
                <a:cubicBezTo>
                  <a:pt x="2270" y="628"/>
                  <a:pt x="2312" y="640"/>
                  <a:pt x="2312" y="640"/>
                </a:cubicBezTo>
                <a:cubicBezTo>
                  <a:pt x="2351" y="666"/>
                  <a:pt x="2399" y="673"/>
                  <a:pt x="2440" y="696"/>
                </a:cubicBezTo>
                <a:cubicBezTo>
                  <a:pt x="2465" y="710"/>
                  <a:pt x="2488" y="728"/>
                  <a:pt x="2512" y="744"/>
                </a:cubicBezTo>
                <a:cubicBezTo>
                  <a:pt x="2520" y="749"/>
                  <a:pt x="2526" y="759"/>
                  <a:pt x="2536" y="760"/>
                </a:cubicBezTo>
                <a:cubicBezTo>
                  <a:pt x="2568" y="763"/>
                  <a:pt x="2600" y="765"/>
                  <a:pt x="2632" y="768"/>
                </a:cubicBezTo>
                <a:cubicBezTo>
                  <a:pt x="2699" y="790"/>
                  <a:pt x="2783" y="855"/>
                  <a:pt x="2832" y="904"/>
                </a:cubicBezTo>
                <a:cubicBezTo>
                  <a:pt x="2848" y="920"/>
                  <a:pt x="2870" y="932"/>
                  <a:pt x="2880" y="952"/>
                </a:cubicBezTo>
                <a:cubicBezTo>
                  <a:pt x="2898" y="989"/>
                  <a:pt x="2921" y="1022"/>
                  <a:pt x="2944" y="1056"/>
                </a:cubicBezTo>
                <a:cubicBezTo>
                  <a:pt x="2953" y="1070"/>
                  <a:pt x="2951" y="1090"/>
                  <a:pt x="2960" y="1104"/>
                </a:cubicBezTo>
                <a:cubicBezTo>
                  <a:pt x="2966" y="1112"/>
                  <a:pt x="3007" y="1191"/>
                  <a:pt x="3016" y="1200"/>
                </a:cubicBezTo>
                <a:cubicBezTo>
                  <a:pt x="3036" y="1220"/>
                  <a:pt x="3064" y="1240"/>
                  <a:pt x="3088" y="1256"/>
                </a:cubicBezTo>
                <a:cubicBezTo>
                  <a:pt x="3113" y="1293"/>
                  <a:pt x="3166" y="1318"/>
                  <a:pt x="3208" y="1336"/>
                </a:cubicBezTo>
                <a:cubicBezTo>
                  <a:pt x="3266" y="1361"/>
                  <a:pt x="3322" y="1385"/>
                  <a:pt x="3384" y="1400"/>
                </a:cubicBezTo>
                <a:cubicBezTo>
                  <a:pt x="3424" y="1410"/>
                  <a:pt x="3467" y="1413"/>
                  <a:pt x="3504" y="1432"/>
                </a:cubicBezTo>
                <a:cubicBezTo>
                  <a:pt x="3533" y="1446"/>
                  <a:pt x="3564" y="1456"/>
                  <a:pt x="3592" y="1472"/>
                </a:cubicBezTo>
                <a:cubicBezTo>
                  <a:pt x="3640" y="1500"/>
                  <a:pt x="3682" y="1530"/>
                  <a:pt x="3736" y="1544"/>
                </a:cubicBezTo>
                <a:cubicBezTo>
                  <a:pt x="3751" y="1554"/>
                  <a:pt x="3770" y="1557"/>
                  <a:pt x="3784" y="1568"/>
                </a:cubicBezTo>
                <a:cubicBezTo>
                  <a:pt x="3792" y="1574"/>
                  <a:pt x="3792" y="1586"/>
                  <a:pt x="3800" y="1592"/>
                </a:cubicBezTo>
                <a:cubicBezTo>
                  <a:pt x="3804" y="1595"/>
                  <a:pt x="3871" y="1628"/>
                  <a:pt x="3880" y="1632"/>
                </a:cubicBezTo>
                <a:cubicBezTo>
                  <a:pt x="3911" y="1646"/>
                  <a:pt x="3968" y="1648"/>
                  <a:pt x="3992" y="167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7" name="Freeform 5">
            <a:extLst>
              <a:ext uri="{FF2B5EF4-FFF2-40B4-BE49-F238E27FC236}">
                <a16:creationId xmlns:a16="http://schemas.microsoft.com/office/drawing/2014/main" id="{D4D75119-25D7-D143-84AC-B67581FBF583}"/>
              </a:ext>
            </a:extLst>
          </p:cNvPr>
          <p:cNvSpPr>
            <a:spLocks/>
          </p:cNvSpPr>
          <p:nvPr/>
        </p:nvSpPr>
        <p:spPr bwMode="auto">
          <a:xfrm>
            <a:off x="7429500" y="3632200"/>
            <a:ext cx="203200" cy="1778000"/>
          </a:xfrm>
          <a:custGeom>
            <a:avLst/>
            <a:gdLst>
              <a:gd name="T0" fmla="*/ 40 w 128"/>
              <a:gd name="T1" fmla="*/ 1120 h 1120"/>
              <a:gd name="T2" fmla="*/ 112 w 128"/>
              <a:gd name="T3" fmla="*/ 920 h 1120"/>
              <a:gd name="T4" fmla="*/ 128 w 128"/>
              <a:gd name="T5" fmla="*/ 864 h 1120"/>
              <a:gd name="T6" fmla="*/ 88 w 128"/>
              <a:gd name="T7" fmla="*/ 672 h 1120"/>
              <a:gd name="T8" fmla="*/ 72 w 128"/>
              <a:gd name="T9" fmla="*/ 624 h 1120"/>
              <a:gd name="T10" fmla="*/ 0 w 128"/>
              <a:gd name="T11" fmla="*/ 504 h 1120"/>
              <a:gd name="T12" fmla="*/ 8 w 128"/>
              <a:gd name="T13" fmla="*/ 432 h 1120"/>
              <a:gd name="T14" fmla="*/ 96 w 128"/>
              <a:gd name="T15" fmla="*/ 288 h 1120"/>
              <a:gd name="T16" fmla="*/ 56 w 128"/>
              <a:gd name="T17" fmla="*/ 96 h 1120"/>
              <a:gd name="T18" fmla="*/ 32 w 128"/>
              <a:gd name="T19" fmla="*/ 24 h 1120"/>
              <a:gd name="T20" fmla="*/ 16 w 128"/>
              <a:gd name="T21" fmla="*/ 0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8" h="1120">
                <a:moveTo>
                  <a:pt x="40" y="1120"/>
                </a:moveTo>
                <a:cubicBezTo>
                  <a:pt x="62" y="1054"/>
                  <a:pt x="73" y="979"/>
                  <a:pt x="112" y="920"/>
                </a:cubicBezTo>
                <a:cubicBezTo>
                  <a:pt x="117" y="901"/>
                  <a:pt x="128" y="883"/>
                  <a:pt x="128" y="864"/>
                </a:cubicBezTo>
                <a:cubicBezTo>
                  <a:pt x="128" y="795"/>
                  <a:pt x="109" y="736"/>
                  <a:pt x="88" y="672"/>
                </a:cubicBezTo>
                <a:cubicBezTo>
                  <a:pt x="83" y="656"/>
                  <a:pt x="81" y="638"/>
                  <a:pt x="72" y="624"/>
                </a:cubicBezTo>
                <a:cubicBezTo>
                  <a:pt x="46" y="585"/>
                  <a:pt x="15" y="548"/>
                  <a:pt x="0" y="504"/>
                </a:cubicBezTo>
                <a:cubicBezTo>
                  <a:pt x="3" y="480"/>
                  <a:pt x="0" y="455"/>
                  <a:pt x="8" y="432"/>
                </a:cubicBezTo>
                <a:cubicBezTo>
                  <a:pt x="26" y="379"/>
                  <a:pt x="78" y="342"/>
                  <a:pt x="96" y="288"/>
                </a:cubicBezTo>
                <a:cubicBezTo>
                  <a:pt x="89" y="208"/>
                  <a:pt x="80" y="167"/>
                  <a:pt x="56" y="96"/>
                </a:cubicBezTo>
                <a:cubicBezTo>
                  <a:pt x="49" y="75"/>
                  <a:pt x="44" y="42"/>
                  <a:pt x="32" y="24"/>
                </a:cubicBezTo>
                <a:cubicBezTo>
                  <a:pt x="27" y="16"/>
                  <a:pt x="16" y="0"/>
                  <a:pt x="16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8" name="Freeform 6">
            <a:extLst>
              <a:ext uri="{FF2B5EF4-FFF2-40B4-BE49-F238E27FC236}">
                <a16:creationId xmlns:a16="http://schemas.microsoft.com/office/drawing/2014/main" id="{3BB1AEE3-8F9B-ED4A-99DD-2BF341297C68}"/>
              </a:ext>
            </a:extLst>
          </p:cNvPr>
          <p:cNvSpPr>
            <a:spLocks/>
          </p:cNvSpPr>
          <p:nvPr/>
        </p:nvSpPr>
        <p:spPr bwMode="auto">
          <a:xfrm rot="15237539">
            <a:off x="5182394" y="4037807"/>
            <a:ext cx="458788" cy="422275"/>
          </a:xfrm>
          <a:custGeom>
            <a:avLst/>
            <a:gdLst>
              <a:gd name="T0" fmla="*/ 9 w 403"/>
              <a:gd name="T1" fmla="*/ 384 h 402"/>
              <a:gd name="T2" fmla="*/ 33 w 403"/>
              <a:gd name="T3" fmla="*/ 336 h 402"/>
              <a:gd name="T4" fmla="*/ 137 w 403"/>
              <a:gd name="T5" fmla="*/ 224 h 402"/>
              <a:gd name="T6" fmla="*/ 225 w 403"/>
              <a:gd name="T7" fmla="*/ 104 h 402"/>
              <a:gd name="T8" fmla="*/ 257 w 403"/>
              <a:gd name="T9" fmla="*/ 56 h 402"/>
              <a:gd name="T10" fmla="*/ 377 w 403"/>
              <a:gd name="T11" fmla="*/ 24 h 402"/>
              <a:gd name="T12" fmla="*/ 401 w 403"/>
              <a:gd name="T13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3" h="402">
                <a:moveTo>
                  <a:pt x="9" y="384"/>
                </a:moveTo>
                <a:cubicBezTo>
                  <a:pt x="55" y="315"/>
                  <a:pt x="0" y="402"/>
                  <a:pt x="33" y="336"/>
                </a:cubicBezTo>
                <a:cubicBezTo>
                  <a:pt x="48" y="306"/>
                  <a:pt x="106" y="245"/>
                  <a:pt x="137" y="224"/>
                </a:cubicBezTo>
                <a:cubicBezTo>
                  <a:pt x="164" y="183"/>
                  <a:pt x="197" y="146"/>
                  <a:pt x="225" y="104"/>
                </a:cubicBezTo>
                <a:cubicBezTo>
                  <a:pt x="236" y="88"/>
                  <a:pt x="241" y="67"/>
                  <a:pt x="257" y="56"/>
                </a:cubicBezTo>
                <a:cubicBezTo>
                  <a:pt x="291" y="33"/>
                  <a:pt x="377" y="24"/>
                  <a:pt x="377" y="24"/>
                </a:cubicBezTo>
                <a:cubicBezTo>
                  <a:pt x="403" y="7"/>
                  <a:pt x="401" y="18"/>
                  <a:pt x="401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9" name="Freeform 7">
            <a:extLst>
              <a:ext uri="{FF2B5EF4-FFF2-40B4-BE49-F238E27FC236}">
                <a16:creationId xmlns:a16="http://schemas.microsoft.com/office/drawing/2014/main" id="{90BD4DFC-B61B-5446-852C-23856FDD1392}"/>
              </a:ext>
            </a:extLst>
          </p:cNvPr>
          <p:cNvSpPr>
            <a:spLocks/>
          </p:cNvSpPr>
          <p:nvPr/>
        </p:nvSpPr>
        <p:spPr bwMode="auto">
          <a:xfrm rot="-4286986">
            <a:off x="7391400" y="3048000"/>
            <a:ext cx="1104900" cy="495300"/>
          </a:xfrm>
          <a:custGeom>
            <a:avLst/>
            <a:gdLst>
              <a:gd name="T0" fmla="*/ 696 w 696"/>
              <a:gd name="T1" fmla="*/ 312 h 312"/>
              <a:gd name="T2" fmla="*/ 576 w 696"/>
              <a:gd name="T3" fmla="*/ 216 h 312"/>
              <a:gd name="T4" fmla="*/ 488 w 696"/>
              <a:gd name="T5" fmla="*/ 112 h 312"/>
              <a:gd name="T6" fmla="*/ 352 w 696"/>
              <a:gd name="T7" fmla="*/ 48 h 312"/>
              <a:gd name="T8" fmla="*/ 304 w 696"/>
              <a:gd name="T9" fmla="*/ 32 h 312"/>
              <a:gd name="T10" fmla="*/ 144 w 696"/>
              <a:gd name="T11" fmla="*/ 40 h 312"/>
              <a:gd name="T12" fmla="*/ 96 w 696"/>
              <a:gd name="T13" fmla="*/ 56 h 312"/>
              <a:gd name="T14" fmla="*/ 72 w 696"/>
              <a:gd name="T15" fmla="*/ 64 h 312"/>
              <a:gd name="T16" fmla="*/ 0 w 696"/>
              <a:gd name="T17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6" h="312">
                <a:moveTo>
                  <a:pt x="696" y="312"/>
                </a:moveTo>
                <a:cubicBezTo>
                  <a:pt x="645" y="278"/>
                  <a:pt x="620" y="260"/>
                  <a:pt x="576" y="216"/>
                </a:cubicBezTo>
                <a:cubicBezTo>
                  <a:pt x="540" y="180"/>
                  <a:pt x="537" y="128"/>
                  <a:pt x="488" y="112"/>
                </a:cubicBezTo>
                <a:cubicBezTo>
                  <a:pt x="450" y="74"/>
                  <a:pt x="405" y="61"/>
                  <a:pt x="352" y="48"/>
                </a:cubicBezTo>
                <a:cubicBezTo>
                  <a:pt x="336" y="44"/>
                  <a:pt x="304" y="32"/>
                  <a:pt x="304" y="32"/>
                </a:cubicBezTo>
                <a:cubicBezTo>
                  <a:pt x="251" y="35"/>
                  <a:pt x="197" y="34"/>
                  <a:pt x="144" y="40"/>
                </a:cubicBezTo>
                <a:cubicBezTo>
                  <a:pt x="127" y="42"/>
                  <a:pt x="112" y="51"/>
                  <a:pt x="96" y="56"/>
                </a:cubicBezTo>
                <a:cubicBezTo>
                  <a:pt x="88" y="59"/>
                  <a:pt x="72" y="64"/>
                  <a:pt x="72" y="64"/>
                </a:cubicBezTo>
                <a:cubicBezTo>
                  <a:pt x="34" y="51"/>
                  <a:pt x="18" y="35"/>
                  <a:pt x="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0" name="Freeform 8">
            <a:extLst>
              <a:ext uri="{FF2B5EF4-FFF2-40B4-BE49-F238E27FC236}">
                <a16:creationId xmlns:a16="http://schemas.microsoft.com/office/drawing/2014/main" id="{C790F421-3666-614F-A8C7-D56075653B2C}"/>
              </a:ext>
            </a:extLst>
          </p:cNvPr>
          <p:cNvSpPr>
            <a:spLocks/>
          </p:cNvSpPr>
          <p:nvPr/>
        </p:nvSpPr>
        <p:spPr bwMode="auto">
          <a:xfrm>
            <a:off x="2921000" y="4684713"/>
            <a:ext cx="1854200" cy="1090612"/>
          </a:xfrm>
          <a:custGeom>
            <a:avLst/>
            <a:gdLst>
              <a:gd name="T0" fmla="*/ 1168 w 1168"/>
              <a:gd name="T1" fmla="*/ 17 h 687"/>
              <a:gd name="T2" fmla="*/ 920 w 1168"/>
              <a:gd name="T3" fmla="*/ 17 h 687"/>
              <a:gd name="T4" fmla="*/ 824 w 1168"/>
              <a:gd name="T5" fmla="*/ 65 h 687"/>
              <a:gd name="T6" fmla="*/ 808 w 1168"/>
              <a:gd name="T7" fmla="*/ 89 h 687"/>
              <a:gd name="T8" fmla="*/ 784 w 1168"/>
              <a:gd name="T9" fmla="*/ 97 h 687"/>
              <a:gd name="T10" fmla="*/ 776 w 1168"/>
              <a:gd name="T11" fmla="*/ 121 h 687"/>
              <a:gd name="T12" fmla="*/ 752 w 1168"/>
              <a:gd name="T13" fmla="*/ 137 h 687"/>
              <a:gd name="T14" fmla="*/ 696 w 1168"/>
              <a:gd name="T15" fmla="*/ 201 h 687"/>
              <a:gd name="T16" fmla="*/ 640 w 1168"/>
              <a:gd name="T17" fmla="*/ 265 h 687"/>
              <a:gd name="T18" fmla="*/ 624 w 1168"/>
              <a:gd name="T19" fmla="*/ 289 h 687"/>
              <a:gd name="T20" fmla="*/ 600 w 1168"/>
              <a:gd name="T21" fmla="*/ 297 h 687"/>
              <a:gd name="T22" fmla="*/ 544 w 1168"/>
              <a:gd name="T23" fmla="*/ 353 h 687"/>
              <a:gd name="T24" fmla="*/ 456 w 1168"/>
              <a:gd name="T25" fmla="*/ 497 h 687"/>
              <a:gd name="T26" fmla="*/ 424 w 1168"/>
              <a:gd name="T27" fmla="*/ 545 h 687"/>
              <a:gd name="T28" fmla="*/ 368 w 1168"/>
              <a:gd name="T29" fmla="*/ 609 h 687"/>
              <a:gd name="T30" fmla="*/ 304 w 1168"/>
              <a:gd name="T31" fmla="*/ 657 h 687"/>
              <a:gd name="T32" fmla="*/ 256 w 1168"/>
              <a:gd name="T33" fmla="*/ 673 h 687"/>
              <a:gd name="T34" fmla="*/ 232 w 1168"/>
              <a:gd name="T35" fmla="*/ 681 h 687"/>
              <a:gd name="T36" fmla="*/ 0 w 1168"/>
              <a:gd name="T37" fmla="*/ 641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68" h="687">
                <a:moveTo>
                  <a:pt x="1168" y="17"/>
                </a:moveTo>
                <a:cubicBezTo>
                  <a:pt x="1083" y="0"/>
                  <a:pt x="1007" y="5"/>
                  <a:pt x="920" y="17"/>
                </a:cubicBezTo>
                <a:cubicBezTo>
                  <a:pt x="885" y="29"/>
                  <a:pt x="859" y="53"/>
                  <a:pt x="824" y="65"/>
                </a:cubicBezTo>
                <a:cubicBezTo>
                  <a:pt x="819" y="73"/>
                  <a:pt x="816" y="83"/>
                  <a:pt x="808" y="89"/>
                </a:cubicBezTo>
                <a:cubicBezTo>
                  <a:pt x="801" y="94"/>
                  <a:pt x="790" y="91"/>
                  <a:pt x="784" y="97"/>
                </a:cubicBezTo>
                <a:cubicBezTo>
                  <a:pt x="778" y="103"/>
                  <a:pt x="781" y="114"/>
                  <a:pt x="776" y="121"/>
                </a:cubicBezTo>
                <a:cubicBezTo>
                  <a:pt x="770" y="129"/>
                  <a:pt x="760" y="132"/>
                  <a:pt x="752" y="137"/>
                </a:cubicBezTo>
                <a:cubicBezTo>
                  <a:pt x="741" y="169"/>
                  <a:pt x="724" y="182"/>
                  <a:pt x="696" y="201"/>
                </a:cubicBezTo>
                <a:cubicBezTo>
                  <a:pt x="659" y="257"/>
                  <a:pt x="680" y="238"/>
                  <a:pt x="640" y="265"/>
                </a:cubicBezTo>
                <a:cubicBezTo>
                  <a:pt x="635" y="273"/>
                  <a:pt x="632" y="283"/>
                  <a:pt x="624" y="289"/>
                </a:cubicBezTo>
                <a:cubicBezTo>
                  <a:pt x="617" y="294"/>
                  <a:pt x="606" y="291"/>
                  <a:pt x="600" y="297"/>
                </a:cubicBezTo>
                <a:cubicBezTo>
                  <a:pt x="536" y="361"/>
                  <a:pt x="598" y="335"/>
                  <a:pt x="544" y="353"/>
                </a:cubicBezTo>
                <a:cubicBezTo>
                  <a:pt x="532" y="388"/>
                  <a:pt x="485" y="468"/>
                  <a:pt x="456" y="497"/>
                </a:cubicBezTo>
                <a:cubicBezTo>
                  <a:pt x="441" y="543"/>
                  <a:pt x="459" y="500"/>
                  <a:pt x="424" y="545"/>
                </a:cubicBezTo>
                <a:cubicBezTo>
                  <a:pt x="374" y="610"/>
                  <a:pt x="414" y="578"/>
                  <a:pt x="368" y="609"/>
                </a:cubicBezTo>
                <a:cubicBezTo>
                  <a:pt x="352" y="634"/>
                  <a:pt x="331" y="645"/>
                  <a:pt x="304" y="657"/>
                </a:cubicBezTo>
                <a:cubicBezTo>
                  <a:pt x="289" y="664"/>
                  <a:pt x="272" y="668"/>
                  <a:pt x="256" y="673"/>
                </a:cubicBezTo>
                <a:cubicBezTo>
                  <a:pt x="248" y="676"/>
                  <a:pt x="232" y="681"/>
                  <a:pt x="232" y="681"/>
                </a:cubicBezTo>
                <a:cubicBezTo>
                  <a:pt x="194" y="679"/>
                  <a:pt x="46" y="687"/>
                  <a:pt x="0" y="641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1" name="Freeform 9">
            <a:extLst>
              <a:ext uri="{FF2B5EF4-FFF2-40B4-BE49-F238E27FC236}">
                <a16:creationId xmlns:a16="http://schemas.microsoft.com/office/drawing/2014/main" id="{B4B15066-135A-8848-84E8-6A774AD58F63}"/>
              </a:ext>
            </a:extLst>
          </p:cNvPr>
          <p:cNvSpPr>
            <a:spLocks/>
          </p:cNvSpPr>
          <p:nvPr/>
        </p:nvSpPr>
        <p:spPr bwMode="auto">
          <a:xfrm>
            <a:off x="2133600" y="5740400"/>
            <a:ext cx="787400" cy="584200"/>
          </a:xfrm>
          <a:custGeom>
            <a:avLst/>
            <a:gdLst>
              <a:gd name="T0" fmla="*/ 496 w 496"/>
              <a:gd name="T1" fmla="*/ 0 h 368"/>
              <a:gd name="T2" fmla="*/ 424 w 496"/>
              <a:gd name="T3" fmla="*/ 32 h 368"/>
              <a:gd name="T4" fmla="*/ 392 w 496"/>
              <a:gd name="T5" fmla="*/ 80 h 368"/>
              <a:gd name="T6" fmla="*/ 328 w 496"/>
              <a:gd name="T7" fmla="*/ 248 h 368"/>
              <a:gd name="T8" fmla="*/ 56 w 496"/>
              <a:gd name="T9" fmla="*/ 336 h 368"/>
              <a:gd name="T10" fmla="*/ 0 w 496"/>
              <a:gd name="T11" fmla="*/ 368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6" h="368">
                <a:moveTo>
                  <a:pt x="496" y="0"/>
                </a:moveTo>
                <a:cubicBezTo>
                  <a:pt x="439" y="19"/>
                  <a:pt x="462" y="7"/>
                  <a:pt x="424" y="32"/>
                </a:cubicBezTo>
                <a:cubicBezTo>
                  <a:pt x="413" y="48"/>
                  <a:pt x="403" y="64"/>
                  <a:pt x="392" y="80"/>
                </a:cubicBezTo>
                <a:cubicBezTo>
                  <a:pt x="359" y="129"/>
                  <a:pt x="367" y="201"/>
                  <a:pt x="328" y="248"/>
                </a:cubicBezTo>
                <a:cubicBezTo>
                  <a:pt x="271" y="316"/>
                  <a:pt x="138" y="326"/>
                  <a:pt x="56" y="336"/>
                </a:cubicBezTo>
                <a:cubicBezTo>
                  <a:pt x="34" y="343"/>
                  <a:pt x="17" y="351"/>
                  <a:pt x="0" y="368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2" name="Freeform 10">
            <a:extLst>
              <a:ext uri="{FF2B5EF4-FFF2-40B4-BE49-F238E27FC236}">
                <a16:creationId xmlns:a16="http://schemas.microsoft.com/office/drawing/2014/main" id="{4B29187B-CD90-3949-8F36-A11EC3AE702F}"/>
              </a:ext>
            </a:extLst>
          </p:cNvPr>
          <p:cNvSpPr>
            <a:spLocks/>
          </p:cNvSpPr>
          <p:nvPr/>
        </p:nvSpPr>
        <p:spPr bwMode="auto">
          <a:xfrm>
            <a:off x="6553200" y="2743200"/>
            <a:ext cx="927100" cy="901700"/>
          </a:xfrm>
          <a:custGeom>
            <a:avLst/>
            <a:gdLst>
              <a:gd name="T0" fmla="*/ 584 w 584"/>
              <a:gd name="T1" fmla="*/ 568 h 568"/>
              <a:gd name="T2" fmla="*/ 376 w 584"/>
              <a:gd name="T3" fmla="*/ 392 h 568"/>
              <a:gd name="T4" fmla="*/ 264 w 584"/>
              <a:gd name="T5" fmla="*/ 288 h 568"/>
              <a:gd name="T6" fmla="*/ 112 w 584"/>
              <a:gd name="T7" fmla="*/ 224 h 568"/>
              <a:gd name="T8" fmla="*/ 56 w 584"/>
              <a:gd name="T9" fmla="*/ 152 h 568"/>
              <a:gd name="T10" fmla="*/ 0 w 584"/>
              <a:gd name="T11" fmla="*/ 0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4" h="568">
                <a:moveTo>
                  <a:pt x="584" y="568"/>
                </a:moveTo>
                <a:cubicBezTo>
                  <a:pt x="539" y="500"/>
                  <a:pt x="443" y="437"/>
                  <a:pt x="376" y="392"/>
                </a:cubicBezTo>
                <a:cubicBezTo>
                  <a:pt x="336" y="365"/>
                  <a:pt x="304" y="316"/>
                  <a:pt x="264" y="288"/>
                </a:cubicBezTo>
                <a:cubicBezTo>
                  <a:pt x="219" y="256"/>
                  <a:pt x="159" y="255"/>
                  <a:pt x="112" y="224"/>
                </a:cubicBezTo>
                <a:cubicBezTo>
                  <a:pt x="93" y="195"/>
                  <a:pt x="85" y="172"/>
                  <a:pt x="56" y="152"/>
                </a:cubicBezTo>
                <a:cubicBezTo>
                  <a:pt x="37" y="95"/>
                  <a:pt x="45" y="45"/>
                  <a:pt x="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3" name="Freeform 11">
            <a:extLst>
              <a:ext uri="{FF2B5EF4-FFF2-40B4-BE49-F238E27FC236}">
                <a16:creationId xmlns:a16="http://schemas.microsoft.com/office/drawing/2014/main" id="{8A92C383-161C-8649-9262-F3B21DAF52FD}"/>
              </a:ext>
            </a:extLst>
          </p:cNvPr>
          <p:cNvSpPr>
            <a:spLocks/>
          </p:cNvSpPr>
          <p:nvPr/>
        </p:nvSpPr>
        <p:spPr bwMode="auto">
          <a:xfrm>
            <a:off x="2133600" y="6337301"/>
            <a:ext cx="127000" cy="447675"/>
          </a:xfrm>
          <a:custGeom>
            <a:avLst/>
            <a:gdLst>
              <a:gd name="T0" fmla="*/ 0 w 80"/>
              <a:gd name="T1" fmla="*/ 0 h 282"/>
              <a:gd name="T2" fmla="*/ 48 w 80"/>
              <a:gd name="T3" fmla="*/ 216 h 282"/>
              <a:gd name="T4" fmla="*/ 80 w 80"/>
              <a:gd name="T5" fmla="*/ 28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0" h="282">
                <a:moveTo>
                  <a:pt x="0" y="0"/>
                </a:moveTo>
                <a:cubicBezTo>
                  <a:pt x="7" y="110"/>
                  <a:pt x="11" y="132"/>
                  <a:pt x="48" y="216"/>
                </a:cubicBezTo>
                <a:cubicBezTo>
                  <a:pt x="77" y="282"/>
                  <a:pt x="47" y="247"/>
                  <a:pt x="80" y="28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4" name="Freeform 12">
            <a:extLst>
              <a:ext uri="{FF2B5EF4-FFF2-40B4-BE49-F238E27FC236}">
                <a16:creationId xmlns:a16="http://schemas.microsoft.com/office/drawing/2014/main" id="{097A6F52-6105-044A-ABE9-B7525B94730D}"/>
              </a:ext>
            </a:extLst>
          </p:cNvPr>
          <p:cNvSpPr>
            <a:spLocks/>
          </p:cNvSpPr>
          <p:nvPr/>
        </p:nvSpPr>
        <p:spPr bwMode="auto">
          <a:xfrm>
            <a:off x="1625600" y="5892800"/>
            <a:ext cx="508000" cy="393700"/>
          </a:xfrm>
          <a:custGeom>
            <a:avLst/>
            <a:gdLst>
              <a:gd name="T0" fmla="*/ 320 w 320"/>
              <a:gd name="T1" fmla="*/ 248 h 248"/>
              <a:gd name="T2" fmla="*/ 248 w 320"/>
              <a:gd name="T3" fmla="*/ 184 h 248"/>
              <a:gd name="T4" fmla="*/ 232 w 320"/>
              <a:gd name="T5" fmla="*/ 160 h 248"/>
              <a:gd name="T6" fmla="*/ 184 w 320"/>
              <a:gd name="T7" fmla="*/ 128 h 248"/>
              <a:gd name="T8" fmla="*/ 152 w 320"/>
              <a:gd name="T9" fmla="*/ 96 h 248"/>
              <a:gd name="T10" fmla="*/ 144 w 320"/>
              <a:gd name="T11" fmla="*/ 72 h 248"/>
              <a:gd name="T12" fmla="*/ 96 w 320"/>
              <a:gd name="T13" fmla="*/ 48 h 248"/>
              <a:gd name="T14" fmla="*/ 64 w 320"/>
              <a:gd name="T15" fmla="*/ 40 h 248"/>
              <a:gd name="T16" fmla="*/ 16 w 320"/>
              <a:gd name="T17" fmla="*/ 24 h 248"/>
              <a:gd name="T18" fmla="*/ 0 w 320"/>
              <a:gd name="T19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0" h="248">
                <a:moveTo>
                  <a:pt x="320" y="248"/>
                </a:moveTo>
                <a:cubicBezTo>
                  <a:pt x="301" y="219"/>
                  <a:pt x="277" y="203"/>
                  <a:pt x="248" y="184"/>
                </a:cubicBezTo>
                <a:cubicBezTo>
                  <a:pt x="243" y="176"/>
                  <a:pt x="239" y="166"/>
                  <a:pt x="232" y="160"/>
                </a:cubicBezTo>
                <a:cubicBezTo>
                  <a:pt x="218" y="147"/>
                  <a:pt x="184" y="128"/>
                  <a:pt x="184" y="128"/>
                </a:cubicBezTo>
                <a:cubicBezTo>
                  <a:pt x="163" y="64"/>
                  <a:pt x="195" y="139"/>
                  <a:pt x="152" y="96"/>
                </a:cubicBezTo>
                <a:cubicBezTo>
                  <a:pt x="146" y="90"/>
                  <a:pt x="149" y="79"/>
                  <a:pt x="144" y="72"/>
                </a:cubicBezTo>
                <a:cubicBezTo>
                  <a:pt x="134" y="59"/>
                  <a:pt x="111" y="52"/>
                  <a:pt x="96" y="48"/>
                </a:cubicBezTo>
                <a:cubicBezTo>
                  <a:pt x="85" y="45"/>
                  <a:pt x="75" y="43"/>
                  <a:pt x="64" y="40"/>
                </a:cubicBezTo>
                <a:cubicBezTo>
                  <a:pt x="48" y="35"/>
                  <a:pt x="16" y="24"/>
                  <a:pt x="16" y="24"/>
                </a:cubicBezTo>
                <a:cubicBezTo>
                  <a:pt x="11" y="16"/>
                  <a:pt x="0" y="0"/>
                  <a:pt x="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5" name="Freeform 13">
            <a:extLst>
              <a:ext uri="{FF2B5EF4-FFF2-40B4-BE49-F238E27FC236}">
                <a16:creationId xmlns:a16="http://schemas.microsoft.com/office/drawing/2014/main" id="{09BB47BD-A9A6-3A45-A634-F3FDC91EC12C}"/>
              </a:ext>
            </a:extLst>
          </p:cNvPr>
          <p:cNvSpPr>
            <a:spLocks/>
          </p:cNvSpPr>
          <p:nvPr/>
        </p:nvSpPr>
        <p:spPr bwMode="auto">
          <a:xfrm>
            <a:off x="7467600" y="5791200"/>
            <a:ext cx="901700" cy="584200"/>
          </a:xfrm>
          <a:custGeom>
            <a:avLst/>
            <a:gdLst>
              <a:gd name="T0" fmla="*/ 568 w 568"/>
              <a:gd name="T1" fmla="*/ 0 h 368"/>
              <a:gd name="T2" fmla="*/ 424 w 568"/>
              <a:gd name="T3" fmla="*/ 16 h 368"/>
              <a:gd name="T4" fmla="*/ 352 w 568"/>
              <a:gd name="T5" fmla="*/ 80 h 368"/>
              <a:gd name="T6" fmla="*/ 328 w 568"/>
              <a:gd name="T7" fmla="*/ 128 h 368"/>
              <a:gd name="T8" fmla="*/ 256 w 568"/>
              <a:gd name="T9" fmla="*/ 240 h 368"/>
              <a:gd name="T10" fmla="*/ 104 w 568"/>
              <a:gd name="T11" fmla="*/ 336 h 368"/>
              <a:gd name="T12" fmla="*/ 24 w 568"/>
              <a:gd name="T13" fmla="*/ 360 h 368"/>
              <a:gd name="T14" fmla="*/ 0 w 568"/>
              <a:gd name="T15" fmla="*/ 368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8" h="368">
                <a:moveTo>
                  <a:pt x="568" y="0"/>
                </a:moveTo>
                <a:cubicBezTo>
                  <a:pt x="561" y="0"/>
                  <a:pt x="458" y="1"/>
                  <a:pt x="424" y="16"/>
                </a:cubicBezTo>
                <a:cubicBezTo>
                  <a:pt x="394" y="29"/>
                  <a:pt x="352" y="80"/>
                  <a:pt x="352" y="80"/>
                </a:cubicBezTo>
                <a:cubicBezTo>
                  <a:pt x="323" y="168"/>
                  <a:pt x="369" y="35"/>
                  <a:pt x="328" y="128"/>
                </a:cubicBezTo>
                <a:cubicBezTo>
                  <a:pt x="298" y="195"/>
                  <a:pt x="319" y="198"/>
                  <a:pt x="256" y="240"/>
                </a:cubicBezTo>
                <a:cubicBezTo>
                  <a:pt x="216" y="301"/>
                  <a:pt x="172" y="319"/>
                  <a:pt x="104" y="336"/>
                </a:cubicBezTo>
                <a:cubicBezTo>
                  <a:pt x="56" y="348"/>
                  <a:pt x="82" y="341"/>
                  <a:pt x="24" y="360"/>
                </a:cubicBezTo>
                <a:cubicBezTo>
                  <a:pt x="16" y="363"/>
                  <a:pt x="0" y="368"/>
                  <a:pt x="0" y="36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6" name="Oval 14">
            <a:extLst>
              <a:ext uri="{FF2B5EF4-FFF2-40B4-BE49-F238E27FC236}">
                <a16:creationId xmlns:a16="http://schemas.microsoft.com/office/drawing/2014/main" id="{4F178D09-EB28-9D41-9BE6-29E7337CD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743200"/>
            <a:ext cx="10668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7" name="Oval 15">
            <a:extLst>
              <a:ext uri="{FF2B5EF4-FFF2-40B4-BE49-F238E27FC236}">
                <a16:creationId xmlns:a16="http://schemas.microsoft.com/office/drawing/2014/main" id="{C2576E60-6996-E74D-80AA-28D631950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638800"/>
            <a:ext cx="1447800" cy="1219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8" name="Oval 16">
            <a:extLst>
              <a:ext uri="{FF2B5EF4-FFF2-40B4-BE49-F238E27FC236}">
                <a16:creationId xmlns:a16="http://schemas.microsoft.com/office/drawing/2014/main" id="{4014FDD9-0BDA-894C-8D24-C5B219040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886200"/>
            <a:ext cx="838200" cy="6096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89" name="Freeform 17">
            <a:extLst>
              <a:ext uri="{FF2B5EF4-FFF2-40B4-BE49-F238E27FC236}">
                <a16:creationId xmlns:a16="http://schemas.microsoft.com/office/drawing/2014/main" id="{04B67563-B2C9-684C-A66B-DF005E0F1D72}"/>
              </a:ext>
            </a:extLst>
          </p:cNvPr>
          <p:cNvSpPr>
            <a:spLocks/>
          </p:cNvSpPr>
          <p:nvPr/>
        </p:nvSpPr>
        <p:spPr bwMode="auto">
          <a:xfrm>
            <a:off x="2057400" y="4800600"/>
            <a:ext cx="927100" cy="901700"/>
          </a:xfrm>
          <a:custGeom>
            <a:avLst/>
            <a:gdLst>
              <a:gd name="T0" fmla="*/ 584 w 584"/>
              <a:gd name="T1" fmla="*/ 568 h 568"/>
              <a:gd name="T2" fmla="*/ 376 w 584"/>
              <a:gd name="T3" fmla="*/ 392 h 568"/>
              <a:gd name="T4" fmla="*/ 264 w 584"/>
              <a:gd name="T5" fmla="*/ 288 h 568"/>
              <a:gd name="T6" fmla="*/ 112 w 584"/>
              <a:gd name="T7" fmla="*/ 224 h 568"/>
              <a:gd name="T8" fmla="*/ 56 w 584"/>
              <a:gd name="T9" fmla="*/ 152 h 568"/>
              <a:gd name="T10" fmla="*/ 0 w 584"/>
              <a:gd name="T11" fmla="*/ 0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4" h="568">
                <a:moveTo>
                  <a:pt x="584" y="568"/>
                </a:moveTo>
                <a:cubicBezTo>
                  <a:pt x="539" y="500"/>
                  <a:pt x="443" y="437"/>
                  <a:pt x="376" y="392"/>
                </a:cubicBezTo>
                <a:cubicBezTo>
                  <a:pt x="336" y="365"/>
                  <a:pt x="304" y="316"/>
                  <a:pt x="264" y="288"/>
                </a:cubicBezTo>
                <a:cubicBezTo>
                  <a:pt x="219" y="256"/>
                  <a:pt x="159" y="255"/>
                  <a:pt x="112" y="224"/>
                </a:cubicBezTo>
                <a:cubicBezTo>
                  <a:pt x="93" y="195"/>
                  <a:pt x="85" y="172"/>
                  <a:pt x="56" y="152"/>
                </a:cubicBezTo>
                <a:cubicBezTo>
                  <a:pt x="37" y="95"/>
                  <a:pt x="45" y="45"/>
                  <a:pt x="0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0" name="Oval 18">
            <a:extLst>
              <a:ext uri="{FF2B5EF4-FFF2-40B4-BE49-F238E27FC236}">
                <a16:creationId xmlns:a16="http://schemas.microsoft.com/office/drawing/2014/main" id="{2D6E9E90-37B9-604A-B122-BD4FE7149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791200"/>
            <a:ext cx="762000" cy="6096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633DC64-7F58-CE47-9892-6184C1352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384300"/>
          </a:xfrm>
        </p:spPr>
        <p:txBody>
          <a:bodyPr/>
          <a:lstStyle/>
          <a:p>
            <a:r>
              <a:rPr lang="en-US" altLang="en-US" sz="4800"/>
              <a:t>Influence of Barriers</a:t>
            </a:r>
          </a:p>
        </p:txBody>
      </p:sp>
      <p:pic>
        <p:nvPicPr>
          <p:cNvPr id="183299" name="Picture 3">
            <a:extLst>
              <a:ext uri="{FF2B5EF4-FFF2-40B4-BE49-F238E27FC236}">
                <a16:creationId xmlns:a16="http://schemas.microsoft.com/office/drawing/2014/main" id="{591918B5-1C68-7D49-A876-1C7EFB0BAF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133601"/>
            <a:ext cx="4953000" cy="32734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>
            <a:extLst>
              <a:ext uri="{FF2B5EF4-FFF2-40B4-BE49-F238E27FC236}">
                <a16:creationId xmlns:a16="http://schemas.microsoft.com/office/drawing/2014/main" id="{6E849689-9517-D145-83F0-020DA30E428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1447800"/>
            <a:ext cx="3424238" cy="51816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BC0C5832-9F40-F04C-8983-4E629B8FE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3843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Influence of Stochastic Events</a:t>
            </a:r>
          </a:p>
        </p:txBody>
      </p:sp>
      <p:pic>
        <p:nvPicPr>
          <p:cNvPr id="184323" name="Picture 3">
            <a:extLst>
              <a:ext uri="{FF2B5EF4-FFF2-40B4-BE49-F238E27FC236}">
                <a16:creationId xmlns:a16="http://schemas.microsoft.com/office/drawing/2014/main" id="{0D7A324B-45A0-CB48-969F-00D017ED1A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535364"/>
            <a:ext cx="5029200" cy="3322637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4">
            <a:extLst>
              <a:ext uri="{FF2B5EF4-FFF2-40B4-BE49-F238E27FC236}">
                <a16:creationId xmlns:a16="http://schemas.microsoft.com/office/drawing/2014/main" id="{00B8064E-41A7-4143-8FD6-432C0568D5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990600"/>
            <a:ext cx="4953000" cy="327183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36477885-72F9-D641-80BA-9B5350E66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Local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2B6305C2-1063-044E-939B-E23F9EE27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793876"/>
            <a:ext cx="8229600" cy="4530725"/>
          </a:xfrm>
        </p:spPr>
        <p:txBody>
          <a:bodyPr/>
          <a:lstStyle/>
          <a:p>
            <a:r>
              <a:rPr lang="en-US" altLang="en-US"/>
              <a:t>Competition / Predation</a:t>
            </a:r>
          </a:p>
          <a:p>
            <a:r>
              <a:rPr lang="en-US" altLang="en-US"/>
              <a:t>Water Chemistry</a:t>
            </a:r>
          </a:p>
          <a:p>
            <a:r>
              <a:rPr lang="en-US" altLang="en-US"/>
              <a:t>Water Flow</a:t>
            </a:r>
          </a:p>
          <a:p>
            <a:r>
              <a:rPr lang="en-US" altLang="en-US"/>
              <a:t>Productivity</a:t>
            </a:r>
          </a:p>
          <a:p>
            <a:r>
              <a:rPr lang="en-US" altLang="en-US"/>
              <a:t>Habitat</a:t>
            </a:r>
          </a:p>
          <a:p>
            <a:r>
              <a:rPr lang="en-US" altLang="en-US"/>
              <a:t>Gradient</a:t>
            </a:r>
          </a:p>
          <a:p>
            <a:r>
              <a:rPr lang="en-US" altLang="en-US"/>
              <a:t>Stream Size</a:t>
            </a:r>
          </a:p>
        </p:txBody>
      </p:sp>
      <p:sp>
        <p:nvSpPr>
          <p:cNvPr id="185348" name="Rectangle 4">
            <a:extLst>
              <a:ext uri="{FF2B5EF4-FFF2-40B4-BE49-F238E27FC236}">
                <a16:creationId xmlns:a16="http://schemas.microsoft.com/office/drawing/2014/main" id="{B0E018A4-616A-9344-A17F-BD9539B51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47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1F1CE7E3-2550-0E4E-BD4B-BB23B1E2C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185791"/>
              </p:ext>
            </p:extLst>
          </p:nvPr>
        </p:nvGraphicFramePr>
        <p:xfrm>
          <a:off x="5503069" y="2632076"/>
          <a:ext cx="5376862" cy="369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5350" name="Text Box 6">
            <a:extLst>
              <a:ext uri="{FF2B5EF4-FFF2-40B4-BE49-F238E27FC236}">
                <a16:creationId xmlns:a16="http://schemas.microsoft.com/office/drawing/2014/main" id="{27EA54F1-BF24-674B-8EB4-120B663CF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818" y="2787569"/>
            <a:ext cx="44958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Species Richness = -5.16 + 4.6 x (Basin Area) + 0.39 x (Link Order Diff) </a:t>
            </a:r>
          </a:p>
          <a:p>
            <a:r>
              <a:rPr lang="en-US" alt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altLang="en-US" sz="1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 = 0.79</a:t>
            </a:r>
          </a:p>
          <a:p>
            <a:r>
              <a:rPr lang="en-US" altLang="en-US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df</a:t>
            </a:r>
            <a:r>
              <a:rPr lang="en-US" alt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 = 17</a:t>
            </a:r>
          </a:p>
          <a:p>
            <a:r>
              <a:rPr lang="en-US" alt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p &lt; 0.0001</a:t>
            </a:r>
            <a:endParaRPr lang="en-US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>
            <a:extLst>
              <a:ext uri="{FF2B5EF4-FFF2-40B4-BE49-F238E27FC236}">
                <a16:creationId xmlns:a16="http://schemas.microsoft.com/office/drawing/2014/main" id="{5AAD47FD-367A-024A-88FD-3DE3213C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02E0A1F8-3888-DB46-A762-5B6426333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Zoogeography of Fishes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CC34E2FA-2686-D641-960B-63DE08809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5344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Patterns and processes in the distribution of fishes (i.e., what causes certain fish species to be where they are?)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chemeClr val="hlink"/>
                </a:solidFill>
              </a:rPr>
              <a:t>Global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chemeClr val="hlink"/>
                </a:solidFill>
              </a:rPr>
              <a:t>Regional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chemeClr val="hlink"/>
                </a:solidFill>
              </a:rPr>
              <a:t>Local</a:t>
            </a:r>
            <a:endParaRPr lang="en-US" altLang="en-US" dirty="0"/>
          </a:p>
          <a:p>
            <a:pPr lvl="1"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Successively smaller “sieves” or filters that determine fish distribution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Predictability of fish assemblages</a:t>
            </a:r>
          </a:p>
        </p:txBody>
      </p:sp>
      <p:pic>
        <p:nvPicPr>
          <p:cNvPr id="172036" name="Picture 4">
            <a:extLst>
              <a:ext uri="{FF2B5EF4-FFF2-40B4-BE49-F238E27FC236}">
                <a16:creationId xmlns:a16="http://schemas.microsoft.com/office/drawing/2014/main" id="{3ED1EC13-71B9-FA45-B0C0-CB378089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08" y="4644342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CFBD9D4-D8CF-B24A-83BE-14DA5D6B54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>
                <a:solidFill>
                  <a:schemeClr val="hlink"/>
                </a:solidFill>
              </a:rPr>
              <a:t>Mississippi Basin Fauna</a:t>
            </a:r>
            <a:r>
              <a:rPr kumimoji="1" lang="en-US" altLang="en-US"/>
              <a:t> illustrate these patterns well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F938DD8-5715-1445-8FCB-CCBD435479C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kumimoji="1" lang="en-US" altLang="en-US"/>
              <a:t>Contains ~ 330 species, 13 families</a:t>
            </a:r>
          </a:p>
          <a:p>
            <a:r>
              <a:rPr kumimoji="1" lang="en-US" altLang="en-US"/>
              <a:t>Basin is ancient - present arrangement since Rocky Mtns. formed in Tertiary (~65 mybp)</a:t>
            </a:r>
          </a:p>
          <a:p>
            <a:r>
              <a:rPr kumimoji="1" lang="en-US" altLang="en-US">
                <a:solidFill>
                  <a:schemeClr val="hlink"/>
                </a:solidFill>
              </a:rPr>
              <a:t>Ancient relics are extant today</a:t>
            </a:r>
            <a:r>
              <a:rPr kumimoji="1" lang="en-US" altLang="en-US"/>
              <a:t> - have benefited from persistence of the basin:</a:t>
            </a:r>
          </a:p>
          <a:p>
            <a:pPr lvl="1"/>
            <a:r>
              <a:rPr kumimoji="1" lang="en-US" altLang="en-US">
                <a:solidFill>
                  <a:schemeClr val="hlink"/>
                </a:solidFill>
              </a:rPr>
              <a:t>Chondrosteans</a:t>
            </a:r>
            <a:r>
              <a:rPr kumimoji="1" lang="en-US" altLang="en-US"/>
              <a:t> - sturgeons, paddlefish</a:t>
            </a:r>
          </a:p>
          <a:p>
            <a:pPr lvl="1"/>
            <a:r>
              <a:rPr kumimoji="1" lang="en-US" altLang="en-US">
                <a:solidFill>
                  <a:schemeClr val="hlink"/>
                </a:solidFill>
              </a:rPr>
              <a:t>gars, bowfins</a:t>
            </a:r>
            <a:endParaRPr kumimoji="1" lang="en-US" altLang="en-US"/>
          </a:p>
          <a:p>
            <a:pPr lvl="1"/>
            <a:r>
              <a:rPr kumimoji="1" lang="en-US" altLang="en-US">
                <a:solidFill>
                  <a:schemeClr val="hlink"/>
                </a:solidFill>
              </a:rPr>
              <a:t>mooneyes, pirate perch, cavefishes</a:t>
            </a:r>
            <a:r>
              <a:rPr kumimoji="1" lang="en-US" altLang="en-US"/>
              <a:t> - only found here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4653DC9-56DF-BE4D-B0FD-A0580619AE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>
                <a:solidFill>
                  <a:schemeClr val="hlink"/>
                </a:solidFill>
              </a:rPr>
              <a:t>Mississippi Basin Fauna</a:t>
            </a:r>
            <a:r>
              <a:rPr kumimoji="1" lang="en-US" altLang="en-US"/>
              <a:t> illustrate these patterns well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F76AE37-4D02-1645-983E-94FABCCFF45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kumimoji="1" lang="en-US" altLang="en-US">
                <a:solidFill>
                  <a:schemeClr val="hlink"/>
                </a:solidFill>
              </a:rPr>
              <a:t>New taxa</a:t>
            </a:r>
            <a:r>
              <a:rPr kumimoji="1" lang="en-US" altLang="en-US"/>
              <a:t> originated and/or flourished here:</a:t>
            </a:r>
          </a:p>
          <a:p>
            <a:pPr lvl="1"/>
            <a:r>
              <a:rPr kumimoji="1" lang="en-US" altLang="en-US" i="1"/>
              <a:t>Notropis/Cyprinella</a:t>
            </a:r>
            <a:r>
              <a:rPr kumimoji="1" lang="en-US" altLang="en-US"/>
              <a:t> minnows (shiners)</a:t>
            </a:r>
          </a:p>
          <a:p>
            <a:pPr lvl="1"/>
            <a:r>
              <a:rPr kumimoji="1" lang="en-US" altLang="en-US" i="1"/>
              <a:t>Etheostoma/Percina </a:t>
            </a:r>
            <a:r>
              <a:rPr kumimoji="1" lang="en-US" altLang="en-US"/>
              <a:t>percids (darters)</a:t>
            </a:r>
          </a:p>
          <a:p>
            <a:pPr lvl="1"/>
            <a:r>
              <a:rPr kumimoji="1" lang="en-US" altLang="en-US"/>
              <a:t>ictalurids (catfishes), especially </a:t>
            </a:r>
            <a:r>
              <a:rPr kumimoji="1" lang="en-US" altLang="en-US" i="1"/>
              <a:t>Noturus</a:t>
            </a:r>
            <a:r>
              <a:rPr kumimoji="1" lang="en-US" altLang="en-US"/>
              <a:t> - madtoms</a:t>
            </a:r>
          </a:p>
          <a:p>
            <a:pPr lvl="1"/>
            <a:r>
              <a:rPr kumimoji="1" lang="en-US" altLang="en-US"/>
              <a:t>centrarchids, especially </a:t>
            </a:r>
            <a:r>
              <a:rPr kumimoji="1" lang="en-US" altLang="en-US" i="1"/>
              <a:t>Lepomis</a:t>
            </a:r>
            <a:r>
              <a:rPr kumimoji="1" lang="en-US" altLang="en-US"/>
              <a:t> (sunfishes)</a:t>
            </a:r>
          </a:p>
          <a:p>
            <a:pPr lvl="1"/>
            <a:r>
              <a:rPr kumimoji="1" lang="en-US" altLang="en-US"/>
              <a:t>catostomids, especially </a:t>
            </a:r>
            <a:r>
              <a:rPr kumimoji="1" lang="en-US" altLang="en-US" i="1"/>
              <a:t>Moxostoma </a:t>
            </a:r>
            <a:r>
              <a:rPr kumimoji="1" lang="en-US" altLang="en-US"/>
              <a:t>(redhorses)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1C61F160-6D50-AC48-9331-639DC3A7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3080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491C72AE-6D2D-554C-80AC-ADAF05F8D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3080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136D1A90-C19B-3A41-8650-AEAC5EA4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3080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5A4CB4B-4AE4-8C48-8E48-070F448164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Why is the Mississippi fauna so diverse?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CCFD112-91A5-3648-BA7F-C894333C08C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0" y="2133600"/>
            <a:ext cx="3810000" cy="3810000"/>
          </a:xfrm>
        </p:spPr>
        <p:txBody>
          <a:bodyPr/>
          <a:lstStyle/>
          <a:p>
            <a:r>
              <a:rPr kumimoji="1" lang="en-US" altLang="en-US"/>
              <a:t>Provided a refuge from glaciers, due to north-south axis</a:t>
            </a:r>
          </a:p>
          <a:p>
            <a:r>
              <a:rPr kumimoji="1" lang="en-US" altLang="en-US"/>
              <a:t>Taxa could retreat south as glaciers moved south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B142C0C9-D5F8-7C47-B6B4-D83D875C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133600"/>
            <a:ext cx="3586163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132B04C-87BC-9D45-9BC1-90E8481AB5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Why is the Mississippi fauna so diverse?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571BEAD-086D-EC49-B687-8F5A944784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45603" y="1953228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en-US" altLang="en-US" dirty="0"/>
              <a:t>Provides a </a:t>
            </a:r>
            <a:r>
              <a:rPr kumimoji="1" lang="en-US" altLang="en-US" dirty="0">
                <a:solidFill>
                  <a:schemeClr val="hlink"/>
                </a:solidFill>
              </a:rPr>
              <a:t>diversity of habitats</a:t>
            </a:r>
            <a:r>
              <a:rPr kumimoji="1" lang="en-US" alt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kumimoji="1" lang="en-US" altLang="en-US" dirty="0">
                <a:solidFill>
                  <a:schemeClr val="hlink"/>
                </a:solidFill>
              </a:rPr>
              <a:t>Different stream types</a:t>
            </a:r>
            <a:r>
              <a:rPr kumimoji="1" lang="en-US" altLang="en-US" dirty="0"/>
              <a:t>:</a:t>
            </a:r>
          </a:p>
          <a:p>
            <a:pPr lvl="2">
              <a:lnSpc>
                <a:spcPct val="90000"/>
              </a:lnSpc>
            </a:pPr>
            <a:r>
              <a:rPr kumimoji="1" lang="en-US" altLang="en-US" dirty="0"/>
              <a:t>Coastal plain (Gulf of Mexico margin)</a:t>
            </a:r>
          </a:p>
          <a:p>
            <a:pPr lvl="2">
              <a:lnSpc>
                <a:spcPct val="90000"/>
              </a:lnSpc>
            </a:pPr>
            <a:r>
              <a:rPr kumimoji="1" lang="en-US" altLang="en-US" dirty="0"/>
              <a:t>Interior highlands</a:t>
            </a:r>
          </a:p>
          <a:p>
            <a:pPr lvl="3">
              <a:lnSpc>
                <a:spcPct val="90000"/>
              </a:lnSpc>
            </a:pPr>
            <a:r>
              <a:rPr kumimoji="1" lang="en-US" altLang="en-US" dirty="0"/>
              <a:t>Ozarks</a:t>
            </a:r>
          </a:p>
          <a:p>
            <a:pPr lvl="3">
              <a:lnSpc>
                <a:spcPct val="90000"/>
              </a:lnSpc>
            </a:pPr>
            <a:r>
              <a:rPr kumimoji="1" lang="en-US" altLang="en-US" dirty="0"/>
              <a:t>Tennessee/Kentucky plateau</a:t>
            </a:r>
          </a:p>
          <a:p>
            <a:pPr lvl="2">
              <a:lnSpc>
                <a:spcPct val="90000"/>
              </a:lnSpc>
            </a:pPr>
            <a:r>
              <a:rPr kumimoji="1" lang="en-US" altLang="en-US" dirty="0"/>
              <a:t>Interior lowlands</a:t>
            </a:r>
          </a:p>
          <a:p>
            <a:pPr lvl="3">
              <a:lnSpc>
                <a:spcPct val="90000"/>
              </a:lnSpc>
            </a:pPr>
            <a:r>
              <a:rPr kumimoji="1" lang="en-US" altLang="en-US" dirty="0"/>
              <a:t>Western (Missouri River basin)</a:t>
            </a:r>
          </a:p>
          <a:p>
            <a:pPr lvl="3">
              <a:lnSpc>
                <a:spcPct val="90000"/>
              </a:lnSpc>
            </a:pPr>
            <a:r>
              <a:rPr kumimoji="1" lang="en-US" altLang="en-US" dirty="0"/>
              <a:t>Central (Upper Mississippi River basin)</a:t>
            </a:r>
          </a:p>
          <a:p>
            <a:pPr lvl="3">
              <a:lnSpc>
                <a:spcPct val="90000"/>
              </a:lnSpc>
            </a:pPr>
            <a:r>
              <a:rPr kumimoji="1" lang="en-US" altLang="en-US" dirty="0"/>
              <a:t>Eastern (Ohio River basin)</a:t>
            </a:r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66184A27-26D6-EE4A-9235-5DCEA09C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8" y="1906570"/>
            <a:ext cx="4911065" cy="37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CB843BC-29D6-1842-B30E-502095560B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Why is the Mississippi fauna so diverse?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10AF6B95-EAFA-C249-9C0A-3729359A09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3557" y="1772856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en-US" altLang="en-US" dirty="0"/>
              <a:t>Provides a </a:t>
            </a:r>
            <a:r>
              <a:rPr kumimoji="1" lang="en-US" altLang="en-US" dirty="0">
                <a:solidFill>
                  <a:schemeClr val="hlink"/>
                </a:solidFill>
              </a:rPr>
              <a:t>diversity of habitats</a:t>
            </a:r>
            <a:r>
              <a:rPr kumimoji="1" lang="en-US" alt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kumimoji="1" lang="en-US" altLang="en-US" dirty="0">
                <a:solidFill>
                  <a:schemeClr val="hlink"/>
                </a:solidFill>
              </a:rPr>
              <a:t>Speciation requires isolation</a:t>
            </a:r>
            <a:r>
              <a:rPr kumimoji="1" lang="en-US" altLang="en-US" dirty="0"/>
              <a:t> - offered by these diverse </a:t>
            </a:r>
            <a:r>
              <a:rPr kumimoji="1" lang="en-US" altLang="en-US" dirty="0">
                <a:solidFill>
                  <a:schemeClr val="hlink"/>
                </a:solidFill>
              </a:rPr>
              <a:t>AND</a:t>
            </a:r>
            <a:r>
              <a:rPr kumimoji="1" lang="en-US" altLang="en-US" dirty="0"/>
              <a:t> separated habitat types</a:t>
            </a:r>
          </a:p>
          <a:p>
            <a:pPr lvl="2">
              <a:lnSpc>
                <a:spcPct val="90000"/>
              </a:lnSpc>
            </a:pPr>
            <a:endParaRPr kumimoji="1" lang="en-US" altLang="en-US" dirty="0"/>
          </a:p>
          <a:p>
            <a:pPr lvl="2">
              <a:lnSpc>
                <a:spcPct val="90000"/>
              </a:lnSpc>
            </a:pPr>
            <a:endParaRPr kumimoji="1" lang="en-US" altLang="en-US" dirty="0"/>
          </a:p>
          <a:p>
            <a:pPr lvl="2">
              <a:lnSpc>
                <a:spcPct val="90000"/>
              </a:lnSpc>
            </a:pPr>
            <a:endParaRPr kumimoji="1" lang="en-US" altLang="en-US" dirty="0"/>
          </a:p>
          <a:p>
            <a:pPr lvl="2">
              <a:lnSpc>
                <a:spcPct val="90000"/>
              </a:lnSpc>
            </a:pPr>
            <a:endParaRPr kumimoji="1" lang="en-US" altLang="en-US" dirty="0"/>
          </a:p>
          <a:p>
            <a:pPr lvl="2">
              <a:lnSpc>
                <a:spcPct val="90000"/>
              </a:lnSpc>
            </a:pPr>
            <a:r>
              <a:rPr kumimoji="1" lang="en-US" altLang="en-US" dirty="0"/>
              <a:t>e.g., Ozark fauna is unique from the Tennessee/Kentucky fauna, even though the habitats are similar - the Mississippi River valley separates them - no passage possible between for small taxa like darters, minnows, madtoms</a:t>
            </a:r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92250297-38EC-C442-AEB4-643EA9DA3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56" y="2048719"/>
            <a:ext cx="3306045" cy="25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4543606-4A90-0443-86F2-5A7BAC9DE4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Why is the Mississippi fauna so diverse?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A1011EBF-2265-9044-9E92-107E6E3AB5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kumimoji="1" lang="en-US" altLang="en-US"/>
              <a:t>Provides a diversity of habitats:</a:t>
            </a:r>
          </a:p>
          <a:p>
            <a:pPr lvl="1"/>
            <a:r>
              <a:rPr kumimoji="1" lang="en-US" altLang="en-US"/>
              <a:t>Species dependent on </a:t>
            </a:r>
            <a:r>
              <a:rPr kumimoji="1" lang="en-US" altLang="en-US">
                <a:solidFill>
                  <a:schemeClr val="hlink"/>
                </a:solidFill>
              </a:rPr>
              <a:t>small, headwater streams</a:t>
            </a:r>
            <a:r>
              <a:rPr kumimoji="1" lang="en-US" altLang="en-US"/>
              <a:t> are more easily isolated, and therefore are the most diverse groups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shiners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darters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madtoms</a:t>
            </a:r>
            <a:r>
              <a:rPr kumimoji="1" lang="en-US" altLang="en-US"/>
              <a:t> </a:t>
            </a:r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FCEEE750-8D96-EF4F-90CD-D01077EC7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038600"/>
            <a:ext cx="3586163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925C731-1202-F7DA-2080-99B1DBC016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The Fishery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6A77837-59E7-447A-22C3-6BA2600EC0DD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</a:rPr>
              <a:t>Cold</a:t>
            </a:r>
            <a:r>
              <a:rPr lang="en-US" altLang="en-US" dirty="0"/>
              <a:t> large rivers</a:t>
            </a:r>
          </a:p>
          <a:p>
            <a:pPr eaLnBrk="1" hangingPunct="1">
              <a:defRPr/>
            </a:pPr>
            <a:endParaRPr lang="en-US" altLang="en-US" dirty="0"/>
          </a:p>
          <a:p>
            <a:r>
              <a:rPr lang="en-US" dirty="0"/>
              <a:t>Game fish - predominantly salmonids</a:t>
            </a:r>
          </a:p>
          <a:p>
            <a:r>
              <a:rPr lang="en-US" dirty="0"/>
              <a:t>Salmon, trout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6E14EF4B-B136-03EC-B3A8-A758B3CA9D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59025"/>
            <a:ext cx="4038600" cy="29797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Coldwater Rivers &amp; Streams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780823" y="1600201"/>
            <a:ext cx="4038600" cy="4498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Anadromous </a:t>
            </a:r>
            <a:r>
              <a:rPr lang="en-US" dirty="0"/>
              <a:t>– born in freshwater, migrate to sea, return to freshwater to spawn</a:t>
            </a:r>
          </a:p>
          <a:p>
            <a:pPr>
              <a:lnSpc>
                <a:spcPct val="90000"/>
              </a:lnSpc>
            </a:pPr>
            <a:r>
              <a:rPr lang="en-US" dirty="0"/>
              <a:t>Pacific, Atlantic salmon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Residents</a:t>
            </a:r>
            <a:r>
              <a:rPr lang="en-US" dirty="0"/>
              <a:t> - spend entire life in stream</a:t>
            </a:r>
          </a:p>
          <a:p>
            <a:pPr>
              <a:lnSpc>
                <a:spcPct val="90000"/>
              </a:lnSpc>
            </a:pPr>
            <a:r>
              <a:rPr lang="en-US" dirty="0"/>
              <a:t>Brook, brown, rainbow</a:t>
            </a:r>
          </a:p>
          <a:p>
            <a:endParaRPr lang="en-US" dirty="0"/>
          </a:p>
        </p:txBody>
      </p:sp>
      <p:pic>
        <p:nvPicPr>
          <p:cNvPr id="5129" name="Picture 9" descr="MVC-001S.JPG                                                   00060A27Macintosh HD 1.2Ghz            BCFC5C76: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168444" y="2826454"/>
            <a:ext cx="2873024" cy="2154768"/>
          </a:xfrm>
        </p:spPr>
      </p:pic>
      <p:pic>
        <p:nvPicPr>
          <p:cNvPr id="5" name="Picture 8" descr="brooktrout.jpg                                                 0008C2C3Macintosh HD 1.2Ghz            BCFC5C76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68444" y="992716"/>
            <a:ext cx="2874326" cy="1833738"/>
          </a:xfrm>
          <a:prstGeom prst="rect">
            <a:avLst/>
          </a:prstGeom>
        </p:spPr>
      </p:pic>
      <p:pic>
        <p:nvPicPr>
          <p:cNvPr id="6" name="Picture 5" descr="rainbow_trou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444" y="4981223"/>
            <a:ext cx="2873024" cy="17467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Coldwater Systems - sustain spawning and rearing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Physical conditions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Water temperature &lt;22°C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Dissolved oxygen &gt;8 </a:t>
            </a:r>
            <a:r>
              <a:rPr lang="en-US" dirty="0" err="1"/>
              <a:t>ppm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Stream size - greatest abundance, diversity of trout, salmon in 4th-5th order streams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Stream gradient - best 0.6-6.0%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Hydrograph -variable</a:t>
            </a:r>
          </a:p>
        </p:txBody>
      </p:sp>
      <p:pic>
        <p:nvPicPr>
          <p:cNvPr id="9226" name="Picture 10" descr="HPIM0258.JPG                                                   00092ED7Macintosh HD 1.2Ghz            BCFC5C76: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72200" y="2338388"/>
            <a:ext cx="4038600" cy="30226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Coldwater Fish Species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Cottids</a:t>
            </a:r>
            <a:r>
              <a:rPr lang="en-US" dirty="0"/>
              <a:t> - </a:t>
            </a:r>
            <a:r>
              <a:rPr lang="en-US" dirty="0" err="1"/>
              <a:t>sculpins</a:t>
            </a:r>
            <a:r>
              <a:rPr lang="en-US" dirty="0"/>
              <a:t> – </a:t>
            </a:r>
            <a:r>
              <a:rPr lang="en-US" i="1" dirty="0" err="1"/>
              <a:t>Cottus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Slimy </a:t>
            </a:r>
            <a:r>
              <a:rPr lang="en-US" dirty="0" err="1"/>
              <a:t>sculpin</a:t>
            </a:r>
            <a:endParaRPr lang="en-US" dirty="0"/>
          </a:p>
          <a:p>
            <a:endParaRPr lang="en-US" dirty="0"/>
          </a:p>
          <a:p>
            <a:r>
              <a:rPr lang="en-US" dirty="0"/>
              <a:t>Mottled </a:t>
            </a:r>
            <a:r>
              <a:rPr lang="en-US" dirty="0" err="1"/>
              <a:t>sculpin</a:t>
            </a:r>
            <a:endParaRPr lang="en-US" dirty="0"/>
          </a:p>
        </p:txBody>
      </p:sp>
      <p:pic>
        <p:nvPicPr>
          <p:cNvPr id="7" name="Picture 6" descr="C_baird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351342"/>
            <a:ext cx="4166780" cy="121973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HPIM07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140844"/>
            <a:ext cx="4038600" cy="3022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87372529-CA20-2F45-A2D7-A8C8DBD8B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Global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6C03E3E5-7360-454F-8359-E19C75F0D28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1" y="1981200"/>
            <a:ext cx="3814763" cy="4114800"/>
          </a:xfrm>
        </p:spPr>
        <p:txBody>
          <a:bodyPr/>
          <a:lstStyle/>
          <a:p>
            <a:r>
              <a:rPr lang="en-US" altLang="en-US" dirty="0"/>
              <a:t>Plate tectonics</a:t>
            </a:r>
          </a:p>
          <a:p>
            <a:r>
              <a:rPr lang="en-US" altLang="en-US" dirty="0"/>
              <a:t>Rearrangement of land masses</a:t>
            </a:r>
          </a:p>
        </p:txBody>
      </p:sp>
      <p:pic>
        <p:nvPicPr>
          <p:cNvPr id="173060" name="Picture 4">
            <a:extLst>
              <a:ext uri="{FF2B5EF4-FFF2-40B4-BE49-F238E27FC236}">
                <a16:creationId xmlns:a16="http://schemas.microsoft.com/office/drawing/2014/main" id="{5CBED72B-C213-8046-886E-121D955F814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3838" y="1752600"/>
            <a:ext cx="4094162" cy="5105400"/>
          </a:xfrm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2700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Coldwater Fish Species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Gasterosteids</a:t>
            </a:r>
            <a:r>
              <a:rPr lang="en-US" dirty="0"/>
              <a:t> – Sticklebacks - </a:t>
            </a:r>
            <a:r>
              <a:rPr lang="en-US" i="1" dirty="0" err="1"/>
              <a:t>Culaea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Brook stickleback</a:t>
            </a:r>
          </a:p>
        </p:txBody>
      </p:sp>
      <p:pic>
        <p:nvPicPr>
          <p:cNvPr id="9" name="Content Placeholder 8" descr="Brook Stickleback from an unnamed tributary to the Mad River 28Mar09 by BZ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3484" b="-33484"/>
          <a:stretch>
            <a:fillRect/>
          </a:stretch>
        </p:blipFill>
        <p:spPr/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Fish Species</a:t>
            </a:r>
            <a:br>
              <a:rPr lang="en-US" dirty="0"/>
            </a:br>
            <a:r>
              <a:rPr lang="en-US" dirty="0"/>
              <a:t>Coldwater-</a:t>
            </a:r>
            <a:r>
              <a:rPr lang="en-US" dirty="0" err="1"/>
              <a:t>Coolwater</a:t>
            </a:r>
            <a:r>
              <a:rPr lang="en-US" dirty="0"/>
              <a:t> Transition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Catostomids</a:t>
            </a:r>
            <a:r>
              <a:rPr lang="en-US" dirty="0"/>
              <a:t> - suckers – </a:t>
            </a:r>
            <a:r>
              <a:rPr lang="en-US" i="1" dirty="0" err="1"/>
              <a:t>Catostomus</a:t>
            </a:r>
            <a:r>
              <a:rPr lang="en-US" i="1" dirty="0"/>
              <a:t>, </a:t>
            </a:r>
            <a:r>
              <a:rPr lang="en-US" i="1" dirty="0" err="1"/>
              <a:t>Hypentilium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White sucker</a:t>
            </a:r>
          </a:p>
          <a:p>
            <a:r>
              <a:rPr lang="en-US" dirty="0"/>
              <a:t>Northern </a:t>
            </a:r>
            <a:r>
              <a:rPr lang="en-US" dirty="0" err="1"/>
              <a:t>hogsucker</a:t>
            </a:r>
            <a:endParaRPr lang="en-US" dirty="0"/>
          </a:p>
        </p:txBody>
      </p:sp>
      <p:pic>
        <p:nvPicPr>
          <p:cNvPr id="15366" name="Picture 6" descr="MVC-026S.JPG                                                   0006083FMacintosh HD 1.2Ghz            BCFC5C76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78756" y="1600201"/>
            <a:ext cx="3663244" cy="2747433"/>
          </a:xfrm>
        </p:spPr>
      </p:pic>
      <p:pic>
        <p:nvPicPr>
          <p:cNvPr id="5" name="Picture 4" descr="DSCN11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756" y="4110568"/>
            <a:ext cx="3663244" cy="274743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Fish Species</a:t>
            </a:r>
            <a:br>
              <a:rPr lang="en-US" dirty="0"/>
            </a:br>
            <a:r>
              <a:rPr lang="en-US" dirty="0"/>
              <a:t>Coldwater-</a:t>
            </a:r>
            <a:r>
              <a:rPr lang="en-US" dirty="0" err="1"/>
              <a:t>Coolwater</a:t>
            </a:r>
            <a:r>
              <a:rPr lang="en-US" dirty="0"/>
              <a:t> Transition</a:t>
            </a:r>
          </a:p>
        </p:txBody>
      </p:sp>
      <p:sp>
        <p:nvSpPr>
          <p:cNvPr id="11268" name="Rectangle 4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r>
              <a:rPr lang="en-US" dirty="0"/>
              <a:t>Cyprinids – minnows and shiners - </a:t>
            </a:r>
            <a:r>
              <a:rPr lang="en-US" i="1" dirty="0" err="1"/>
              <a:t>Notropis</a:t>
            </a:r>
            <a:endParaRPr lang="en-US" dirty="0"/>
          </a:p>
        </p:txBody>
      </p:sp>
      <p:pic>
        <p:nvPicPr>
          <p:cNvPr id="11269" name="Picture 5" descr="Notropis.jpg                                                   0008C2C3Macintosh HD 1.2Ghz            BCFC5C76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36900" y="1600200"/>
            <a:ext cx="5918200" cy="217328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Fish Species</a:t>
            </a:r>
            <a:br>
              <a:rPr lang="en-US" dirty="0"/>
            </a:br>
            <a:r>
              <a:rPr lang="en-US" dirty="0"/>
              <a:t>Coldwater-</a:t>
            </a:r>
            <a:r>
              <a:rPr lang="en-US" dirty="0" err="1"/>
              <a:t>Coolwater</a:t>
            </a:r>
            <a:r>
              <a:rPr lang="en-US" dirty="0"/>
              <a:t> Transition</a:t>
            </a:r>
          </a:p>
        </p:txBody>
      </p:sp>
      <p:sp>
        <p:nvSpPr>
          <p:cNvPr id="12293" name="Rectangle 5"/>
          <p:cNvSpPr>
            <a:spLocks noGrp="1" noRot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Cyprinids - dace</a:t>
            </a:r>
          </a:p>
          <a:p>
            <a:r>
              <a:rPr lang="en-US" i="1" dirty="0" err="1"/>
              <a:t>Rhinichthys</a:t>
            </a:r>
            <a:r>
              <a:rPr lang="en-US" i="1" dirty="0"/>
              <a:t>, </a:t>
            </a:r>
            <a:r>
              <a:rPr lang="en-US" i="1" dirty="0" err="1"/>
              <a:t>Phoxinus</a:t>
            </a:r>
            <a:endParaRPr lang="en-US" i="1" dirty="0"/>
          </a:p>
          <a:p>
            <a:endParaRPr lang="en-US" i="1" dirty="0"/>
          </a:p>
          <a:p>
            <a:r>
              <a:rPr lang="en-US" dirty="0" err="1"/>
              <a:t>Longnose</a:t>
            </a:r>
            <a:r>
              <a:rPr lang="en-US" dirty="0"/>
              <a:t> dace</a:t>
            </a:r>
          </a:p>
          <a:p>
            <a:r>
              <a:rPr lang="en-US" dirty="0" err="1"/>
              <a:t>Blacknose</a:t>
            </a:r>
            <a:r>
              <a:rPr lang="en-US" dirty="0"/>
              <a:t> dace</a:t>
            </a:r>
          </a:p>
          <a:p>
            <a:r>
              <a:rPr lang="en-US" dirty="0" err="1"/>
              <a:t>Redbelly</a:t>
            </a:r>
            <a:r>
              <a:rPr lang="en-US" dirty="0"/>
              <a:t> dace</a:t>
            </a:r>
          </a:p>
        </p:txBody>
      </p:sp>
      <p:pic>
        <p:nvPicPr>
          <p:cNvPr id="12294" name="Picture 6" descr="LONGNOSEDACE2.jpg                                              0008C2C3Macintosh HD 1.2Ghz            BCFC5C76: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1600200"/>
            <a:ext cx="4038600" cy="1579562"/>
          </a:xfrm>
        </p:spPr>
      </p:pic>
      <p:pic>
        <p:nvPicPr>
          <p:cNvPr id="12295" name="Picture 7" descr="redbelly_dace.jpg                                              0008C2C3Macintosh HD 1.2Ghz            BCFC5C76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981200" y="4941888"/>
            <a:ext cx="4038600" cy="1916113"/>
          </a:xfrm>
        </p:spPr>
      </p:pic>
      <p:pic>
        <p:nvPicPr>
          <p:cNvPr id="6" name="Picture 5" descr="blk_nosedace_ha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34" y="3101483"/>
            <a:ext cx="2760607" cy="184040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Fish Species</a:t>
            </a:r>
            <a:br>
              <a:rPr lang="en-US" dirty="0"/>
            </a:br>
            <a:r>
              <a:rPr lang="en-US" dirty="0"/>
              <a:t>Coldwater-</a:t>
            </a:r>
            <a:r>
              <a:rPr lang="en-US" dirty="0" err="1"/>
              <a:t>Coolwater</a:t>
            </a:r>
            <a:r>
              <a:rPr lang="en-US" dirty="0"/>
              <a:t> Transition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Cyprinids - chubs – </a:t>
            </a:r>
            <a:r>
              <a:rPr lang="en-US" i="1" dirty="0" err="1"/>
              <a:t>Semotilus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Creek chub</a:t>
            </a:r>
          </a:p>
        </p:txBody>
      </p:sp>
      <p:pic>
        <p:nvPicPr>
          <p:cNvPr id="13320" name="Picture 8" descr="creekchub4.jpg                                                 0008C2C3Macintosh HD 1.2Ghz            BCFC5C76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2928938"/>
            <a:ext cx="4038600" cy="183991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Fish Species</a:t>
            </a:r>
            <a:br>
              <a:rPr lang="en-US" dirty="0"/>
            </a:br>
            <a:r>
              <a:rPr lang="en-US" dirty="0"/>
              <a:t>Coldwater-</a:t>
            </a:r>
            <a:r>
              <a:rPr lang="en-US" dirty="0" err="1"/>
              <a:t>Coolwater</a:t>
            </a:r>
            <a:r>
              <a:rPr lang="en-US" dirty="0"/>
              <a:t> Transition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Percids</a:t>
            </a:r>
            <a:r>
              <a:rPr lang="en-US" dirty="0"/>
              <a:t> - Darters – </a:t>
            </a:r>
            <a:r>
              <a:rPr lang="en-US" i="1" dirty="0" err="1"/>
              <a:t>Etheostoma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Fantail darter</a:t>
            </a:r>
          </a:p>
          <a:p>
            <a:r>
              <a:rPr lang="en-US" dirty="0"/>
              <a:t>Johnny darter</a:t>
            </a:r>
          </a:p>
        </p:txBody>
      </p:sp>
      <p:pic>
        <p:nvPicPr>
          <p:cNvPr id="17414" name="Picture 6" descr="fantaildarter.jpg                                              0008C2C3Macintosh HD 1.2Ghz            BCFC5C76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3600" y="1519359"/>
            <a:ext cx="3886200" cy="2593855"/>
          </a:xfrm>
        </p:spPr>
      </p:pic>
      <p:pic>
        <p:nvPicPr>
          <p:cNvPr id="5" name="Picture 4" descr="johnny_dar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120719"/>
            <a:ext cx="3886200" cy="23941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Fish Species</a:t>
            </a:r>
            <a:br>
              <a:rPr lang="en-US" dirty="0"/>
            </a:br>
            <a:r>
              <a:rPr lang="en-US" dirty="0"/>
              <a:t>Coldwater-</a:t>
            </a:r>
            <a:r>
              <a:rPr lang="en-US" dirty="0" err="1"/>
              <a:t>Coolwater</a:t>
            </a:r>
            <a:r>
              <a:rPr lang="en-US" dirty="0"/>
              <a:t> Transition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Lampreys– </a:t>
            </a:r>
            <a:r>
              <a:rPr lang="en-US" i="1" dirty="0" err="1"/>
              <a:t>Lethenteron</a:t>
            </a:r>
            <a:r>
              <a:rPr lang="en-US" i="1" dirty="0"/>
              <a:t>, </a:t>
            </a:r>
            <a:r>
              <a:rPr lang="en-US" i="1" dirty="0" err="1"/>
              <a:t>Ichthyomyzon</a:t>
            </a:r>
            <a:r>
              <a:rPr lang="en-US" i="1" dirty="0"/>
              <a:t>, Petromyzon</a:t>
            </a:r>
          </a:p>
          <a:p>
            <a:endParaRPr lang="en-US" i="1" dirty="0"/>
          </a:p>
          <a:p>
            <a:r>
              <a:rPr lang="en-US" dirty="0"/>
              <a:t>American brook lamprey</a:t>
            </a:r>
          </a:p>
          <a:p>
            <a:r>
              <a:rPr lang="en-US" dirty="0"/>
              <a:t>Northern brook lamprey</a:t>
            </a:r>
          </a:p>
          <a:p>
            <a:r>
              <a:rPr lang="en-US" dirty="0"/>
              <a:t>Chestnut, silver lampreys</a:t>
            </a:r>
          </a:p>
          <a:p>
            <a:r>
              <a:rPr lang="en-US" dirty="0"/>
              <a:t>Pacific lamprey (west)</a:t>
            </a:r>
          </a:p>
          <a:p>
            <a:r>
              <a:rPr lang="en-US" dirty="0"/>
              <a:t>Sea lamprey (east)</a:t>
            </a:r>
          </a:p>
          <a:p>
            <a:endParaRPr lang="en-US" dirty="0"/>
          </a:p>
        </p:txBody>
      </p:sp>
      <p:pic>
        <p:nvPicPr>
          <p:cNvPr id="8" name="Content Placeholder 7" descr="01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1399" b="-61399"/>
          <a:stretch>
            <a:fillRect/>
          </a:stretch>
        </p:blipFill>
        <p:spPr>
          <a:xfrm>
            <a:off x="1981200" y="1825979"/>
            <a:ext cx="4038600" cy="4498975"/>
          </a:xfrm>
        </p:spPr>
      </p:pic>
      <p:pic>
        <p:nvPicPr>
          <p:cNvPr id="7" name="Picture 6" descr="5498963096_673fdb85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48" y="1600201"/>
            <a:ext cx="2765778" cy="1930513"/>
          </a:xfrm>
          <a:prstGeom prst="rect">
            <a:avLst/>
          </a:prstGeom>
        </p:spPr>
      </p:pic>
      <p:pic>
        <p:nvPicPr>
          <p:cNvPr id="9" name="Picture 8" descr="parasit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765836"/>
            <a:ext cx="4038600" cy="16815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055D1DA-812F-29E0-809D-A1CB2945A7E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The Fishery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EC046BF-6764-B8DE-5D80-84C96CA0FF77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</a:rPr>
              <a:t>Cool</a:t>
            </a:r>
            <a:r>
              <a:rPr lang="en-US" altLang="en-US" dirty="0"/>
              <a:t> large rivers</a:t>
            </a:r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Game fishes typically include Walleye, Smallmouth Bass, Northern Pike</a:t>
            </a:r>
          </a:p>
          <a:p>
            <a:pPr eaLnBrk="1" hangingPunct="1">
              <a:defRPr/>
            </a:pPr>
            <a:r>
              <a:rPr lang="en-US" altLang="en-US" dirty="0"/>
              <a:t>Maximum summer water temperatures between 22° and 25° C</a:t>
            </a:r>
          </a:p>
        </p:txBody>
      </p:sp>
      <p:pic>
        <p:nvPicPr>
          <p:cNvPr id="15363" name="Picture 6">
            <a:extLst>
              <a:ext uri="{FF2B5EF4-FFF2-40B4-BE49-F238E27FC236}">
                <a16:creationId xmlns:a16="http://schemas.microsoft.com/office/drawing/2014/main" id="{0156BD41-E850-9966-6D18-F5B98C62DC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1314" y="1600201"/>
            <a:ext cx="2998787" cy="44989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</a:t>
            </a:r>
            <a:r>
              <a:rPr lang="en-US" dirty="0" err="1"/>
              <a:t>Coolwater</a:t>
            </a:r>
            <a:r>
              <a:rPr lang="en-US" dirty="0"/>
              <a:t> River Species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Bass – </a:t>
            </a:r>
            <a:r>
              <a:rPr lang="en-US" dirty="0" err="1"/>
              <a:t>Centrarchidae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Smallmouth bass</a:t>
            </a:r>
          </a:p>
          <a:p>
            <a:pPr>
              <a:lnSpc>
                <a:spcPct val="90000"/>
              </a:lnSpc>
            </a:pPr>
            <a:r>
              <a:rPr lang="en-US" dirty="0"/>
              <a:t>Rock bass</a:t>
            </a:r>
          </a:p>
        </p:txBody>
      </p:sp>
      <p:pic>
        <p:nvPicPr>
          <p:cNvPr id="16390" name="Picture 6" descr="smallmouthpair.jpg                                             0008C2C3Macintosh HD 1.2Ghz            BCFC5C76: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56426" y="1134534"/>
            <a:ext cx="2871799" cy="3719689"/>
          </a:xfrm>
        </p:spPr>
      </p:pic>
      <p:pic>
        <p:nvPicPr>
          <p:cNvPr id="5" name="Picture 4" descr="Rock Bass by B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934" y="4621567"/>
            <a:ext cx="3251200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</a:t>
            </a:r>
            <a:r>
              <a:rPr lang="en-US" dirty="0" err="1"/>
              <a:t>Coolwater</a:t>
            </a:r>
            <a:r>
              <a:rPr lang="en-US" dirty="0"/>
              <a:t> River Species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Pike – </a:t>
            </a:r>
            <a:r>
              <a:rPr lang="en-US" dirty="0" err="1"/>
              <a:t>Esocidae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Northern pike</a:t>
            </a:r>
          </a:p>
        </p:txBody>
      </p:sp>
      <p:pic>
        <p:nvPicPr>
          <p:cNvPr id="6" name="Content Placeholder 5" descr="Northern_pike_pic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3244" b="-33244"/>
          <a:stretch>
            <a:fillRect/>
          </a:stretch>
        </p:blipFill>
        <p:spPr>
          <a:xfrm>
            <a:off x="5418668" y="1798638"/>
            <a:ext cx="4792133" cy="533840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BB90B47-2AD7-7740-B95C-8D21FEEAFE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Interpretation of distribution patterns requires: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B72E936-3AF8-F344-B8F7-E10A15F4F2B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981200"/>
            <a:ext cx="3810000" cy="4114800"/>
          </a:xfrm>
        </p:spPr>
        <p:txBody>
          <a:bodyPr/>
          <a:lstStyle/>
          <a:p>
            <a:r>
              <a:rPr kumimoji="1" lang="en-US" altLang="en-US">
                <a:solidFill>
                  <a:schemeClr val="hlink"/>
                </a:solidFill>
              </a:rPr>
              <a:t>Geological information</a:t>
            </a:r>
            <a:r>
              <a:rPr kumimoji="1" lang="en-US" altLang="en-US"/>
              <a:t> - continental drift</a:t>
            </a:r>
          </a:p>
          <a:p>
            <a:pPr lvl="1"/>
            <a:endParaRPr kumimoji="1" lang="en-US" altLang="en-US"/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E1FC1C9A-8614-704C-9B13-9B55157F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05001"/>
            <a:ext cx="3771900" cy="47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</a:t>
            </a:r>
            <a:r>
              <a:rPr lang="en-US" dirty="0" err="1"/>
              <a:t>Coolwater</a:t>
            </a:r>
            <a:r>
              <a:rPr lang="en-US" dirty="0"/>
              <a:t> River Species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Perch family– </a:t>
            </a:r>
            <a:r>
              <a:rPr lang="en-US" dirty="0" err="1"/>
              <a:t>Percidae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Sauger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Walleye</a:t>
            </a:r>
          </a:p>
        </p:txBody>
      </p:sp>
      <p:pic>
        <p:nvPicPr>
          <p:cNvPr id="7" name="Content Placeholder 6" descr="Sauger_ Duck Creek_ 11-4-11_ NT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85942" b="-85942"/>
          <a:stretch>
            <a:fillRect/>
          </a:stretch>
        </p:blipFill>
        <p:spPr>
          <a:xfrm>
            <a:off x="6172200" y="1"/>
            <a:ext cx="4038600" cy="4498975"/>
          </a:xfrm>
        </p:spPr>
      </p:pic>
      <p:pic>
        <p:nvPicPr>
          <p:cNvPr id="8" name="Picture 7" descr="walley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3063522"/>
            <a:ext cx="4067235" cy="270792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Coolwater</a:t>
            </a:r>
            <a:r>
              <a:rPr lang="en-US" dirty="0"/>
              <a:t> River Fish Species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172200" y="1417639"/>
            <a:ext cx="4038600" cy="449897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Catostomids</a:t>
            </a:r>
            <a:r>
              <a:rPr lang="en-US" dirty="0"/>
              <a:t> - suckers – </a:t>
            </a:r>
            <a:r>
              <a:rPr lang="en-US" i="1" dirty="0" err="1"/>
              <a:t>Catostomus</a:t>
            </a:r>
            <a:r>
              <a:rPr lang="en-US" i="1" dirty="0"/>
              <a:t>, </a:t>
            </a:r>
            <a:r>
              <a:rPr lang="en-US" i="1" dirty="0" err="1"/>
              <a:t>Hypentilium</a:t>
            </a:r>
            <a:r>
              <a:rPr lang="en-US" i="1" dirty="0"/>
              <a:t>, </a:t>
            </a:r>
            <a:r>
              <a:rPr lang="en-US" i="1" dirty="0" err="1"/>
              <a:t>Moxostoma</a:t>
            </a:r>
            <a:endParaRPr lang="en-US" i="1" dirty="0"/>
          </a:p>
          <a:p>
            <a:endParaRPr lang="en-US" dirty="0"/>
          </a:p>
          <a:p>
            <a:r>
              <a:rPr lang="en-US" dirty="0"/>
              <a:t>White sucker</a:t>
            </a:r>
          </a:p>
          <a:p>
            <a:r>
              <a:rPr lang="en-US" dirty="0"/>
              <a:t>Northern </a:t>
            </a:r>
            <a:r>
              <a:rPr lang="en-US" dirty="0" err="1"/>
              <a:t>hogsucker</a:t>
            </a:r>
            <a:endParaRPr lang="en-US" dirty="0"/>
          </a:p>
          <a:p>
            <a:r>
              <a:rPr lang="en-US" dirty="0"/>
              <a:t>Shorthead redhorse</a:t>
            </a:r>
          </a:p>
          <a:p>
            <a:r>
              <a:rPr lang="en-US" dirty="0"/>
              <a:t>Golden redhorse</a:t>
            </a:r>
          </a:p>
          <a:p>
            <a:r>
              <a:rPr lang="en-US" dirty="0"/>
              <a:t>River redhorse</a:t>
            </a:r>
          </a:p>
          <a:p>
            <a:r>
              <a:rPr lang="en-US" dirty="0"/>
              <a:t>Buffalo (bigmouth, smallmouth)</a:t>
            </a:r>
          </a:p>
        </p:txBody>
      </p:sp>
      <p:pic>
        <p:nvPicPr>
          <p:cNvPr id="15366" name="Picture 6" descr="MVC-026S.JPG                                                   0006083FMacintosh HD 1.2Ghz            BCFC5C76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78756" y="2010304"/>
            <a:ext cx="2167466" cy="1625600"/>
          </a:xfrm>
        </p:spPr>
      </p:pic>
      <p:pic>
        <p:nvPicPr>
          <p:cNvPr id="5" name="Picture 4" descr="DSCN11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756" y="3635904"/>
            <a:ext cx="2167466" cy="1625600"/>
          </a:xfrm>
          <a:prstGeom prst="rect">
            <a:avLst/>
          </a:prstGeom>
        </p:spPr>
      </p:pic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756" y="4869810"/>
            <a:ext cx="3466570" cy="154298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Coolwater</a:t>
            </a:r>
            <a:r>
              <a:rPr lang="en-US" dirty="0"/>
              <a:t> River Fish Species</a:t>
            </a: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172200" y="1417639"/>
            <a:ext cx="4038600" cy="4498975"/>
          </a:xfrm>
        </p:spPr>
        <p:txBody>
          <a:bodyPr>
            <a:normAutofit/>
          </a:bodyPr>
          <a:lstStyle/>
          <a:p>
            <a:r>
              <a:rPr lang="en-US" dirty="0"/>
              <a:t>Sturgeons – lake, shovelnose, white, green, Atlantic, pallid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639E91-98D3-6E9B-E72D-F62227EF02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30387"/>
            <a:ext cx="5384800" cy="4038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E165E-BED6-E10A-C797-C008C8ED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43" y="3667126"/>
            <a:ext cx="52959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89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Coolwater</a:t>
            </a:r>
            <a:r>
              <a:rPr lang="en-US" dirty="0"/>
              <a:t> River Fish Species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Cyprinids of many types</a:t>
            </a:r>
          </a:p>
          <a:p>
            <a:endParaRPr lang="en-US" dirty="0"/>
          </a:p>
          <a:p>
            <a:r>
              <a:rPr lang="en-US" dirty="0"/>
              <a:t>Minnows (native, nonnative)</a:t>
            </a:r>
          </a:p>
          <a:p>
            <a:r>
              <a:rPr lang="en-US" dirty="0"/>
              <a:t>Shiners (emerald, river, </a:t>
            </a:r>
            <a:r>
              <a:rPr lang="en-US" dirty="0" err="1"/>
              <a:t>spotfin</a:t>
            </a:r>
            <a:r>
              <a:rPr lang="en-US" dirty="0"/>
              <a:t>)</a:t>
            </a:r>
          </a:p>
          <a:p>
            <a:r>
              <a:rPr lang="en-US" dirty="0"/>
              <a:t>Smaller rivers/streams</a:t>
            </a:r>
          </a:p>
          <a:p>
            <a:pPr lvl="1"/>
            <a:r>
              <a:rPr lang="en-US" dirty="0"/>
              <a:t>Chubs</a:t>
            </a:r>
          </a:p>
          <a:p>
            <a:pPr lvl="1"/>
            <a:r>
              <a:rPr lang="en-US" dirty="0"/>
              <a:t>Dace</a:t>
            </a:r>
          </a:p>
          <a:p>
            <a:pPr lvl="1"/>
            <a:r>
              <a:rPr lang="en-US" dirty="0"/>
              <a:t>Stonerollers</a:t>
            </a:r>
          </a:p>
        </p:txBody>
      </p:sp>
      <p:pic>
        <p:nvPicPr>
          <p:cNvPr id="5" name="Picture 4" descr="HPIM16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7538" y="2061240"/>
            <a:ext cx="4092263" cy="3063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5D668D3-4E5B-6C12-6562-7AADEA6F35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The Fishery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4FC75E8-94E7-29CA-7B39-BDCC611D377D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</a:rPr>
              <a:t>Warm</a:t>
            </a:r>
            <a:r>
              <a:rPr lang="en-US" altLang="en-US" dirty="0"/>
              <a:t> large rivers</a:t>
            </a:r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Bluegill, crappie, largemouth bass, catfishes</a:t>
            </a:r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BD70CB3C-BCEE-375C-CFA6-4E1A5BDD74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3989" y="1600201"/>
            <a:ext cx="3375025" cy="44989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Warmwater River Species</a:t>
            </a:r>
          </a:p>
        </p:txBody>
      </p:sp>
      <p:pic>
        <p:nvPicPr>
          <p:cNvPr id="5" name="Content Placeholder 4" descr="lbassusda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7716" b="-37716"/>
          <a:stretch>
            <a:fillRect/>
          </a:stretch>
        </p:blipFill>
        <p:spPr>
          <a:xfrm>
            <a:off x="1981200" y="570090"/>
            <a:ext cx="4038600" cy="44989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Bass family – </a:t>
            </a:r>
            <a:r>
              <a:rPr lang="en-US" dirty="0" err="1"/>
              <a:t>Centrarchidae</a:t>
            </a:r>
            <a:endParaRPr lang="en-US" dirty="0"/>
          </a:p>
          <a:p>
            <a:endParaRPr lang="en-US" dirty="0"/>
          </a:p>
          <a:p>
            <a:r>
              <a:rPr lang="en-US" dirty="0"/>
              <a:t>Largemouth bass</a:t>
            </a:r>
          </a:p>
          <a:p>
            <a:r>
              <a:rPr lang="en-US" dirty="0"/>
              <a:t>Bluegill</a:t>
            </a:r>
          </a:p>
        </p:txBody>
      </p:sp>
      <p:pic>
        <p:nvPicPr>
          <p:cNvPr id="6" name="Picture 5" descr="bluegill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4052712"/>
            <a:ext cx="4038600" cy="270229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Warmwater River Species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Catfish family – </a:t>
            </a:r>
            <a:r>
              <a:rPr lang="en-US" dirty="0" err="1"/>
              <a:t>Ictaluridae</a:t>
            </a:r>
            <a:endParaRPr lang="en-US" dirty="0"/>
          </a:p>
          <a:p>
            <a:endParaRPr lang="en-US" dirty="0"/>
          </a:p>
          <a:p>
            <a:r>
              <a:rPr lang="en-US" dirty="0"/>
              <a:t>Channel, flathead catfish</a:t>
            </a:r>
          </a:p>
          <a:p>
            <a:r>
              <a:rPr lang="en-US" dirty="0"/>
              <a:t>Black bullhead</a:t>
            </a:r>
          </a:p>
          <a:p>
            <a:r>
              <a:rPr lang="en-US" dirty="0"/>
              <a:t>Brown bullhead</a:t>
            </a:r>
          </a:p>
        </p:txBody>
      </p:sp>
      <p:pic>
        <p:nvPicPr>
          <p:cNvPr id="8" name="Content Placeholder 7" descr="Channel Catfish 2_ TMP Borrow Pit_ 6-25-09_ NT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4163" b="-64163"/>
          <a:stretch>
            <a:fillRect/>
          </a:stretch>
        </p:blipFill>
        <p:spPr>
          <a:xfrm>
            <a:off x="1981200" y="317929"/>
            <a:ext cx="4038600" cy="4498975"/>
          </a:xfrm>
        </p:spPr>
      </p:pic>
      <p:pic>
        <p:nvPicPr>
          <p:cNvPr id="9" name="Picture 8" descr="ameiurus_black_bullhe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540655"/>
            <a:ext cx="4038600" cy="1548130"/>
          </a:xfrm>
          <a:prstGeom prst="rect">
            <a:avLst/>
          </a:prstGeom>
        </p:spPr>
      </p:pic>
      <p:pic>
        <p:nvPicPr>
          <p:cNvPr id="10" name="Picture 9" descr="Brown Bullhead_ Lake Erie_ 4-08_ 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028" y="5088786"/>
            <a:ext cx="4061772" cy="130738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Warmwater River Species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Suckers and </a:t>
            </a:r>
            <a:r>
              <a:rPr lang="en-US" dirty="0" err="1"/>
              <a:t>redhorses</a:t>
            </a:r>
            <a:endParaRPr lang="en-US" dirty="0"/>
          </a:p>
          <a:p>
            <a:r>
              <a:rPr lang="en-US" dirty="0"/>
              <a:t>Minnows and shiners</a:t>
            </a:r>
          </a:p>
          <a:p>
            <a:r>
              <a:rPr lang="en-US" dirty="0"/>
              <a:t>Darters</a:t>
            </a:r>
          </a:p>
          <a:p>
            <a:r>
              <a:rPr lang="en-US" dirty="0" err="1"/>
              <a:t>Mudminnows</a:t>
            </a:r>
            <a:endParaRPr lang="en-US" dirty="0"/>
          </a:p>
        </p:txBody>
      </p:sp>
      <p:pic>
        <p:nvPicPr>
          <p:cNvPr id="13" name="Content Placeholder 12" descr="Umbra limi Central Mudminnow male 200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76951" b="-76951"/>
          <a:stretch>
            <a:fillRect/>
          </a:stretch>
        </p:blipFill>
        <p:spPr>
          <a:xfrm>
            <a:off x="1981200" y="3286770"/>
            <a:ext cx="4038600" cy="4498975"/>
          </a:xfrm>
        </p:spPr>
      </p:pic>
      <p:pic>
        <p:nvPicPr>
          <p:cNvPr id="12" name="Picture 11" descr="HPIM16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7538" y="1600201"/>
            <a:ext cx="4092263" cy="3063231"/>
          </a:xfrm>
          <a:prstGeom prst="rect">
            <a:avLst/>
          </a:prstGeom>
          <a:noFill/>
        </p:spPr>
      </p:pic>
      <p:pic>
        <p:nvPicPr>
          <p:cNvPr id="14" name="Picture 13" descr="E_caeruleum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1" y="4910667"/>
            <a:ext cx="4252847" cy="151556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229CFDC-9411-471E-939C-74306D481A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The Large River Sport Fishery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530EA69-0727-2933-63FA-DF56C4B7BB3D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Best in unmodified reaches</a:t>
            </a:r>
          </a:p>
          <a:p>
            <a:pPr eaLnBrk="1" hangingPunct="1">
              <a:defRPr/>
            </a:pPr>
            <a:endParaRPr lang="en-US" altLang="en-US"/>
          </a:p>
          <a:p>
            <a:pPr eaLnBrk="1" hangingPunct="1">
              <a:defRPr/>
            </a:pPr>
            <a:r>
              <a:rPr lang="en-US" altLang="en-US"/>
              <a:t>e.g., Missouri River - 2 to 2.5 X more productive</a:t>
            </a: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A9736554-85E9-B21E-3C4C-B1684A5500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1260" y="744733"/>
            <a:ext cx="3721140" cy="559751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10E883B-5D19-A327-2D62-701BC68FAF4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7339" y="2332821"/>
            <a:ext cx="6176058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Unmodified vs. Modified</a:t>
            </a:r>
          </a:p>
        </p:txBody>
      </p:sp>
      <p:pic>
        <p:nvPicPr>
          <p:cNvPr id="18434" name="Picture 4">
            <a:extLst>
              <a:ext uri="{FF2B5EF4-FFF2-40B4-BE49-F238E27FC236}">
                <a16:creationId xmlns:a16="http://schemas.microsoft.com/office/drawing/2014/main" id="{031E8656-58F0-23C2-6701-B8B5C9F770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7279" y="365125"/>
            <a:ext cx="4431148" cy="61277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A444718D-9957-DF43-8110-B4C56BC11A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Interpretation of distribution patterns requires: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2D50D810-986D-5F46-B094-DF453CC3F7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kumimoji="1" lang="en-US" altLang="en-US">
                <a:solidFill>
                  <a:schemeClr val="hlink"/>
                </a:solidFill>
              </a:rPr>
              <a:t>Geological information</a:t>
            </a:r>
            <a:r>
              <a:rPr kumimoji="1" lang="en-US" altLang="en-US"/>
              <a:t> - continental drift</a:t>
            </a:r>
          </a:p>
          <a:p>
            <a:pPr lvl="1">
              <a:lnSpc>
                <a:spcPct val="90000"/>
              </a:lnSpc>
            </a:pPr>
            <a:r>
              <a:rPr kumimoji="1" lang="en-US" altLang="en-US"/>
              <a:t>a single continent (Pangaea) existed as recently as Triassic (200 mybp)</a:t>
            </a:r>
          </a:p>
          <a:p>
            <a:pPr lvl="1">
              <a:lnSpc>
                <a:spcPct val="90000"/>
              </a:lnSpc>
            </a:pPr>
            <a:r>
              <a:rPr kumimoji="1" lang="en-US" altLang="en-US"/>
              <a:t>Pangaea split into two continents at end of Triassic (180 mybp):</a:t>
            </a:r>
          </a:p>
          <a:p>
            <a:pPr lvl="2">
              <a:lnSpc>
                <a:spcPct val="90000"/>
              </a:lnSpc>
            </a:pPr>
            <a:r>
              <a:rPr kumimoji="1" lang="en-US" altLang="en-US"/>
              <a:t>Northern continent - Laurasia (modern Eurasia &amp; North America</a:t>
            </a:r>
          </a:p>
          <a:p>
            <a:pPr lvl="2">
              <a:lnSpc>
                <a:spcPct val="90000"/>
              </a:lnSpc>
            </a:pPr>
            <a:r>
              <a:rPr kumimoji="1" lang="en-US" altLang="en-US"/>
              <a:t>Southern continent - Gondwana (modern Africa, South America, Australia, Antarctica, India)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63430CD-E352-5A5A-F856-EED54B00E8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The Large River Sport Fishery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C8E09F5-EA84-B46A-C27C-DF7F9DB17A6E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Modified reaches</a:t>
            </a:r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Best in </a:t>
            </a:r>
            <a:r>
              <a:rPr lang="en-US" altLang="en-US" dirty="0">
                <a:solidFill>
                  <a:srgbClr val="FF0000"/>
                </a:solidFill>
              </a:rPr>
              <a:t>tailwaters</a:t>
            </a:r>
            <a:r>
              <a:rPr lang="en-US" altLang="en-US" dirty="0"/>
              <a:t> (walleye, sauger), </a:t>
            </a:r>
            <a:r>
              <a:rPr lang="en-US" altLang="en-US" dirty="0">
                <a:solidFill>
                  <a:srgbClr val="FF0000"/>
                </a:solidFill>
              </a:rPr>
              <a:t>main channel border </a:t>
            </a:r>
            <a:r>
              <a:rPr lang="en-US" altLang="en-US" dirty="0"/>
              <a:t>(sunfish, bass, pike)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4BBB5848-AFE8-D138-B1F4-472F92FAEE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600200"/>
            <a:ext cx="4038600" cy="441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A5BA8B0-9984-1F0A-BF90-B63A66F2B41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Modified Mississippi River</a:t>
            </a:r>
          </a:p>
        </p:txBody>
      </p:sp>
      <p:pic>
        <p:nvPicPr>
          <p:cNvPr id="20482" name="Picture 4">
            <a:extLst>
              <a:ext uri="{FF2B5EF4-FFF2-40B4-BE49-F238E27FC236}">
                <a16:creationId xmlns:a16="http://schemas.microsoft.com/office/drawing/2014/main" id="{FA0F426E-FC42-3AB6-421D-F549B9D4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89038"/>
            <a:ext cx="5692775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8F6D8E7-72E3-EF11-2CF5-0346BD8407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The Fishery - Commercial Fish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E97740A-8066-3F09-D6B8-3CA9EED5C262}"/>
              </a:ext>
            </a:extLst>
          </p:cNvPr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Often same as sport fish in many major river systems</a:t>
            </a:r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Conflict created between user groups as sport fishing pressure increases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802156C-4F87-CF26-2E18-3462C7D395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340" y="3113087"/>
            <a:ext cx="5528460" cy="201449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1A2B9AA-6EE6-173A-5E83-BB3AA14BCB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The Fishery - Commercial Fish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1BC7C09-9450-A65B-4023-EC12B94B8EB6}"/>
              </a:ext>
            </a:extLst>
          </p:cNvPr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Typical catch in Upper Mississippi River:</a:t>
            </a:r>
          </a:p>
          <a:p>
            <a:pPr eaLnBrk="1" hangingPunct="1">
              <a:defRPr/>
            </a:pPr>
            <a:endParaRPr lang="en-US" altLang="en-US" dirty="0"/>
          </a:p>
          <a:p>
            <a:pPr lvl="1" eaLnBrk="1" hangingPunct="1">
              <a:defRPr/>
            </a:pPr>
            <a:r>
              <a:rPr lang="en-US" altLang="en-US" sz="3200" dirty="0"/>
              <a:t>Common carp</a:t>
            </a:r>
          </a:p>
          <a:p>
            <a:pPr lvl="1" eaLnBrk="1" hangingPunct="1">
              <a:defRPr/>
            </a:pPr>
            <a:r>
              <a:rPr lang="en-US" altLang="en-US" sz="3200" dirty="0"/>
              <a:t>Catfishes</a:t>
            </a:r>
          </a:p>
          <a:p>
            <a:pPr lvl="1" eaLnBrk="1" hangingPunct="1">
              <a:defRPr/>
            </a:pPr>
            <a:r>
              <a:rPr lang="en-US" altLang="en-US" sz="3200" dirty="0"/>
              <a:t>Freshwater drum</a:t>
            </a:r>
          </a:p>
          <a:p>
            <a:pPr lvl="1" eaLnBrk="1" hangingPunct="1">
              <a:defRPr/>
            </a:pPr>
            <a:r>
              <a:rPr lang="en-US" altLang="en-US" sz="3200" dirty="0"/>
              <a:t>Buffaloes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D5D40AE2-69E8-5D25-FAD2-D896A75C64B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280" y="3113088"/>
            <a:ext cx="5655520" cy="2060796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98FF712-66CD-6A9A-A18A-E6BD5C9B5A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Mississippi River Catch</a:t>
            </a:r>
          </a:p>
        </p:txBody>
      </p:sp>
      <p:pic>
        <p:nvPicPr>
          <p:cNvPr id="23554" name="Picture 4">
            <a:extLst>
              <a:ext uri="{FF2B5EF4-FFF2-40B4-BE49-F238E27FC236}">
                <a16:creationId xmlns:a16="http://schemas.microsoft.com/office/drawing/2014/main" id="{D84CB12A-7B6E-87E8-456E-AE7EAF454A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327275"/>
            <a:ext cx="9144000" cy="3043238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A6FF628-C891-0117-85E1-B3982D624E1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The Fishery - Commercial Fish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D91F97D-9D30-59DD-A561-7043D023AAEB}"/>
              </a:ext>
            </a:extLst>
          </p:cNvPr>
          <p:cNvSpPr>
            <a:spLocks noGrp="1" noRot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FF0000"/>
                </a:solidFill>
              </a:rPr>
              <a:t>Problem</a:t>
            </a:r>
            <a:r>
              <a:rPr lang="en-US" altLang="en-US" dirty="0"/>
              <a:t> - </a:t>
            </a:r>
            <a:r>
              <a:rPr lang="en-US" altLang="en-US" dirty="0" err="1"/>
              <a:t>benthophagic</a:t>
            </a:r>
            <a:r>
              <a:rPr lang="en-US" altLang="en-US" dirty="0"/>
              <a:t> fish</a:t>
            </a:r>
          </a:p>
          <a:p>
            <a:pPr eaLnBrk="1" hangingPunct="1">
              <a:defRPr/>
            </a:pPr>
            <a:r>
              <a:rPr lang="en-US" altLang="en-US" dirty="0"/>
              <a:t>Uptake of contaminants from sediments</a:t>
            </a:r>
          </a:p>
          <a:p>
            <a:pPr eaLnBrk="1" hangingPunct="1">
              <a:defRPr/>
            </a:pPr>
            <a:r>
              <a:rPr lang="en-US" altLang="en-US" dirty="0"/>
              <a:t>PCBs, other river contaminants</a:t>
            </a:r>
          </a:p>
          <a:p>
            <a:pPr eaLnBrk="1" hangingPunct="1">
              <a:defRPr/>
            </a:pPr>
            <a:r>
              <a:rPr lang="en-US" altLang="en-US" dirty="0"/>
              <a:t>Management concern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E3C2FD2-7CE4-6D73-E10E-FEC6A13D9FF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340" y="3113087"/>
            <a:ext cx="5528460" cy="201449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9C8E301-FA71-1B3C-3560-4AE09062FE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PCBs in the Mississippi River – 1994 Consumption Advisories</a:t>
            </a:r>
          </a:p>
        </p:txBody>
      </p:sp>
      <p:pic>
        <p:nvPicPr>
          <p:cNvPr id="25602" name="Picture 4">
            <a:extLst>
              <a:ext uri="{FF2B5EF4-FFF2-40B4-BE49-F238E27FC236}">
                <a16:creationId xmlns:a16="http://schemas.microsoft.com/office/drawing/2014/main" id="{25538551-9A36-FB20-752F-4AE6A5B7D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397800">
            <a:off x="3359043" y="782429"/>
            <a:ext cx="4913817" cy="6450139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D2EE-7142-361A-8404-FF79CD71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PCBs, PFOS, Mercury in the Mississippi River – Present Day Consumption Advisories</a:t>
            </a:r>
            <a:endParaRPr lang="en-US" dirty="0"/>
          </a:p>
        </p:txBody>
      </p:sp>
      <p:pic>
        <p:nvPicPr>
          <p:cNvPr id="27650" name="Content Placeholder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A2B53438-3591-BB11-3B7A-4DE65EC941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139" y="1600201"/>
            <a:ext cx="7197725" cy="4498975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Freshwater Ecology</a:t>
            </a: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3200400" y="3124200"/>
            <a:ext cx="2895600" cy="27432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5867400" y="3048000"/>
            <a:ext cx="2895600" cy="2743200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4572000" y="1600200"/>
            <a:ext cx="2895600" cy="2743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334000" y="2209800"/>
            <a:ext cx="1562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Physical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581401" y="4267201"/>
            <a:ext cx="17794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Biological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705601" y="4267200"/>
            <a:ext cx="1743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Chemical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553201" y="1295400"/>
            <a:ext cx="59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391401" y="2133600"/>
            <a:ext cx="8736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current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8137526" y="11080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048001" y="2133600"/>
            <a:ext cx="1371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temperature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962401" y="1371600"/>
            <a:ext cx="1054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substrate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8442325" y="3089275"/>
            <a:ext cx="450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pH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9356725" y="4156075"/>
            <a:ext cx="4796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DO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9051926" y="5299075"/>
            <a:ext cx="1181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[nutrients]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7223125" y="6061075"/>
            <a:ext cx="102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alkalinity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1524001" y="3352800"/>
            <a:ext cx="16028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photosynthesis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761745" y="5639079"/>
            <a:ext cx="30348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CC00"/>
                </a:solidFill>
              </a:rPr>
              <a:t>macroinvertebrates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1524001" y="4419600"/>
            <a:ext cx="1399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macrophytes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4860925" y="5832475"/>
            <a:ext cx="519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CC00"/>
                </a:solidFill>
              </a:rPr>
              <a:t>fish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i="1" dirty="0">
                <a:latin typeface="Times New Roman" charset="0"/>
              </a:rPr>
              <a:t>The Importance of Macroinvertebrates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092200" y="1143000"/>
            <a:ext cx="4572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Tx/>
              <a:buChar char="•"/>
            </a:pPr>
            <a:r>
              <a:rPr lang="en-US" dirty="0"/>
              <a:t> </a:t>
            </a:r>
            <a:r>
              <a:rPr lang="en-US" sz="2400" dirty="0"/>
              <a:t>Macroinvertebrates are an essential component of freshwater ecosystems</a:t>
            </a:r>
          </a:p>
          <a:p>
            <a:pPr algn="ctr" defTabSz="457200"/>
            <a:endParaRPr lang="en-US" sz="2400" dirty="0"/>
          </a:p>
          <a:p>
            <a:pPr defTabSz="457200">
              <a:buFontTx/>
              <a:buChar char="•"/>
            </a:pPr>
            <a:r>
              <a:rPr lang="en-US" sz="2400" dirty="0"/>
              <a:t> They serve as food for </a:t>
            </a:r>
          </a:p>
          <a:p>
            <a:pPr defTabSz="457200"/>
            <a:r>
              <a:rPr lang="en-US" sz="2400" dirty="0"/>
              <a:t>other organisms (fish, amphibians and waterfowl)</a:t>
            </a:r>
          </a:p>
          <a:p>
            <a:pPr algn="ctr" defTabSz="457200"/>
            <a:endParaRPr lang="en-US" sz="2400" dirty="0"/>
          </a:p>
          <a:p>
            <a:pPr defTabSz="457200">
              <a:buFontTx/>
              <a:buChar char="•"/>
            </a:pPr>
            <a:r>
              <a:rPr lang="en-US" sz="2400" dirty="0"/>
              <a:t> Are essential to the breakdown and cycling of organic matter 	and nutrients</a:t>
            </a:r>
          </a:p>
          <a:p>
            <a:pPr algn="ctr" defTabSz="457200"/>
            <a:endParaRPr lang="en-US" sz="2400" dirty="0"/>
          </a:p>
          <a:p>
            <a:pPr defTabSz="457200">
              <a:buFontTx/>
              <a:buChar char="•"/>
            </a:pPr>
            <a:r>
              <a:rPr lang="en-US" sz="2400" dirty="0"/>
              <a:t> Macroinvertebrate diversity is vital to a properly functioning ecosystem</a:t>
            </a:r>
          </a:p>
        </p:txBody>
      </p:sp>
      <p:pic>
        <p:nvPicPr>
          <p:cNvPr id="26628" name="Picture 6" descr="riffle_beetl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848600" y="1143000"/>
            <a:ext cx="2540000" cy="2717800"/>
          </a:xfrm>
          <a:noFill/>
        </p:spPr>
      </p:pic>
      <p:pic>
        <p:nvPicPr>
          <p:cNvPr id="26629" name="Picture 10" descr="pouch-sna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2895600"/>
            <a:ext cx="1524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1" descr="simulid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371600"/>
            <a:ext cx="1803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2" descr="water_boatman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1" y="4800600"/>
            <a:ext cx="28622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2AFCC132-2C1A-C843-B8E0-2A87C6BE36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Interpretation of distribution patterns requires: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C997147-65ED-A048-B37F-03957AE64B8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kumimoji="1" lang="en-US" altLang="en-US" dirty="0">
                <a:solidFill>
                  <a:schemeClr val="hlink"/>
                </a:solidFill>
              </a:rPr>
              <a:t>Geological information</a:t>
            </a:r>
            <a:r>
              <a:rPr kumimoji="1" lang="en-US" altLang="en-US" dirty="0"/>
              <a:t> - continental drift</a:t>
            </a:r>
          </a:p>
          <a:p>
            <a:pPr lvl="1"/>
            <a:r>
              <a:rPr kumimoji="1" lang="en-US" altLang="en-US" dirty="0"/>
              <a:t>Gondwana split in Jurassic &amp; Cretaceous</a:t>
            </a:r>
          </a:p>
          <a:p>
            <a:pPr lvl="2"/>
            <a:r>
              <a:rPr kumimoji="1" lang="en-US" altLang="en-US" dirty="0"/>
              <a:t>Australia broke off first</a:t>
            </a:r>
          </a:p>
          <a:p>
            <a:pPr lvl="2"/>
            <a:r>
              <a:rPr kumimoji="1" lang="en-US" altLang="en-US" dirty="0"/>
              <a:t>South America broke off later</a:t>
            </a:r>
          </a:p>
          <a:p>
            <a:pPr lvl="2"/>
            <a:endParaRPr kumimoji="1" lang="en-US" altLang="en-US" dirty="0"/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8D7003C7-4C2A-474C-A1BC-279A8A54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4038600"/>
            <a:ext cx="2260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Why Study Macroinvertebrates?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324600" y="923926"/>
            <a:ext cx="4343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Tx/>
              <a:buChar char="•"/>
            </a:pPr>
            <a:r>
              <a:rPr lang="en-US" sz="2400"/>
              <a:t> Macroinvertebrates are used to assess the health of freshwater environments</a:t>
            </a:r>
          </a:p>
          <a:p>
            <a:pPr defTabSz="457200">
              <a:buFontTx/>
              <a:buChar char="•"/>
            </a:pPr>
            <a:endParaRPr lang="en-US" sz="2400"/>
          </a:p>
          <a:p>
            <a:pPr defTabSz="457200">
              <a:buFontTx/>
              <a:buChar char="•"/>
            </a:pPr>
            <a:r>
              <a:rPr lang="en-US" sz="2400"/>
              <a:t> Some macroinvertebrates are sensitive to stress produced by pollution, habitat modification, or severe natural events</a:t>
            </a:r>
          </a:p>
          <a:p>
            <a:pPr defTabSz="457200"/>
            <a:endParaRPr lang="en-US" sz="2400"/>
          </a:p>
          <a:p>
            <a:pPr defTabSz="457200">
              <a:buFontTx/>
              <a:buChar char="•"/>
            </a:pPr>
            <a:r>
              <a:rPr lang="en-US" sz="2400"/>
              <a:t> Sampling and identifying macroinvertebrates can reveal whether a body of water is healthy or unhealthy and may reveal the cause of the problem</a:t>
            </a:r>
          </a:p>
        </p:txBody>
      </p:sp>
      <p:pic>
        <p:nvPicPr>
          <p:cNvPr id="27652" name="Picture 6" descr="mapleleafsnai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57400" y="1066801"/>
            <a:ext cx="3505200" cy="2911475"/>
          </a:xfrm>
          <a:noFill/>
        </p:spPr>
      </p:pic>
      <p:pic>
        <p:nvPicPr>
          <p:cNvPr id="27653" name="Picture 10" descr="dobsonfl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2076" y="3352800"/>
            <a:ext cx="20161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1" descr="riffle_beetles_and_adul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7338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9144000" cy="1524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Why are macroinvertebrates biological indicators </a:t>
            </a:r>
            <a:br>
              <a:rPr lang="en-US">
                <a:ea typeface="+mj-ea"/>
                <a:cs typeface="+mj-cs"/>
              </a:rPr>
            </a:br>
            <a:r>
              <a:rPr lang="en-US">
                <a:ea typeface="+mj-ea"/>
                <a:cs typeface="+mj-cs"/>
              </a:rPr>
              <a:t>of stream health?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286000"/>
            <a:ext cx="4724400" cy="4343400"/>
          </a:xfrm>
        </p:spPr>
        <p:txBody>
          <a:bodyPr rtlCol="0">
            <a:normAutofit/>
          </a:bodyPr>
          <a:lstStyle/>
          <a:p>
            <a:pPr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cs typeface="Comic Sans MS"/>
              </a:rPr>
              <a:t>Spend up to one year (or more) in the stream</a:t>
            </a:r>
          </a:p>
          <a:p>
            <a:pPr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cs typeface="Comic Sans MS"/>
              </a:rPr>
              <a:t>Have little mobility</a:t>
            </a:r>
          </a:p>
          <a:p>
            <a:pPr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cs typeface="Comic Sans MS"/>
              </a:rPr>
              <a:t>Generally abundant</a:t>
            </a:r>
          </a:p>
          <a:p>
            <a:pPr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cs typeface="Comic Sans MS"/>
              </a:rPr>
              <a:t>Primary food source for many fish</a:t>
            </a:r>
          </a:p>
          <a:p>
            <a:pPr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cs typeface="Comic Sans MS"/>
              </a:rPr>
              <a:t>Good indicators of local conditions</a:t>
            </a:r>
          </a:p>
          <a:p>
            <a:pPr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cs typeface="Comic Sans MS"/>
              </a:rPr>
              <a:t>Diversity = healthy stream</a:t>
            </a:r>
          </a:p>
          <a:p>
            <a:pPr>
              <a:buFont typeface="Wingdings 2" pitchFamily="18" charset="2"/>
              <a:buChar char="Ü"/>
              <a:defRPr/>
            </a:pPr>
            <a:r>
              <a:rPr lang="en-US" sz="2400" dirty="0">
                <a:latin typeface="Comic Sans MS"/>
                <a:cs typeface="Comic Sans MS"/>
              </a:rPr>
              <a:t>Easy to sample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8676" name="Picture 4" descr="KoreanInsect-Caddisf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438401"/>
            <a:ext cx="3582988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001000" y="6491289"/>
            <a:ext cx="213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Adult Caddisfly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ug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101" y="1717675"/>
            <a:ext cx="6088063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790700" y="574675"/>
            <a:ext cx="86106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Stream Benthic Macroinvertebrates: </a:t>
            </a:r>
            <a:endParaRPr lang="en-US" sz="240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 Standard Habitat Samples from Iowa Streams</a:t>
            </a:r>
            <a:r>
              <a:rPr lang="en-US" sz="200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>
              <a:solidFill>
                <a:schemeClr val="accent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590800" y="381000"/>
            <a:ext cx="739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4000"/>
              <a:t>Common Macroinvertebrates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828800" y="1219201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/>
              <a:t>Mayflies (</a:t>
            </a:r>
            <a:r>
              <a:rPr lang="en-US" sz="3200" i="1"/>
              <a:t>Ephemeroptera)</a:t>
            </a:r>
            <a:endParaRPr lang="en-US" sz="3200"/>
          </a:p>
        </p:txBody>
      </p:sp>
      <p:pic>
        <p:nvPicPr>
          <p:cNvPr id="32772" name="Picture 6" descr="ephemerellid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981201"/>
            <a:ext cx="2438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heptageniid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057400"/>
            <a:ext cx="26670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baetida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5144" y="4461669"/>
            <a:ext cx="35814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0" descr="Mayfly-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53156" y="4283076"/>
            <a:ext cx="29337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 Box 11"/>
          <p:cNvSpPr txBox="1">
            <a:spLocks noChangeArrowheads="1"/>
          </p:cNvSpPr>
          <p:nvPr/>
        </p:nvSpPr>
        <p:spPr bwMode="auto">
          <a:xfrm>
            <a:off x="2209800" y="6248401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Baetidae</a:t>
            </a:r>
          </a:p>
        </p:txBody>
      </p:sp>
      <p:sp>
        <p:nvSpPr>
          <p:cNvPr id="32777" name="Text Box 12"/>
          <p:cNvSpPr txBox="1">
            <a:spLocks noChangeArrowheads="1"/>
          </p:cNvSpPr>
          <p:nvPr/>
        </p:nvSpPr>
        <p:spPr bwMode="auto">
          <a:xfrm>
            <a:off x="1524000" y="3581401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Ephemerellidae</a:t>
            </a:r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4800600" y="3581401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Heptageniidae</a:t>
            </a:r>
          </a:p>
        </p:txBody>
      </p:sp>
      <p:sp>
        <p:nvSpPr>
          <p:cNvPr id="32780" name="Text Box 15"/>
          <p:cNvSpPr txBox="1">
            <a:spLocks noChangeArrowheads="1"/>
          </p:cNvSpPr>
          <p:nvPr/>
        </p:nvSpPr>
        <p:spPr bwMode="auto">
          <a:xfrm>
            <a:off x="7823295" y="3582452"/>
            <a:ext cx="35171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 dirty="0"/>
              <a:t>Ephemeridae (</a:t>
            </a:r>
            <a:r>
              <a:rPr lang="en-US" sz="2400" i="1" dirty="0" err="1"/>
              <a:t>Hexagenia</a:t>
            </a:r>
            <a:r>
              <a:rPr lang="en-US" sz="2400" i="1" dirty="0"/>
              <a:t>)</a:t>
            </a:r>
          </a:p>
        </p:txBody>
      </p:sp>
      <p:sp>
        <p:nvSpPr>
          <p:cNvPr id="32781" name="Text Box 16"/>
          <p:cNvSpPr txBox="1">
            <a:spLocks noChangeArrowheads="1"/>
          </p:cNvSpPr>
          <p:nvPr/>
        </p:nvSpPr>
        <p:spPr bwMode="auto">
          <a:xfrm>
            <a:off x="7010400" y="6324601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(Adult)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6A0A18-9CEB-96C7-2F38-6F797BB4D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0" y="2042935"/>
            <a:ext cx="4193477" cy="141951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/>
              <a:t>Common Macroinvertebrates</a:t>
            </a:r>
          </a:p>
        </p:txBody>
      </p:sp>
      <p:pic>
        <p:nvPicPr>
          <p:cNvPr id="34819" name="Picture 4" descr="perlodid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4572000"/>
            <a:ext cx="426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1752600" y="1066801"/>
            <a:ext cx="525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/>
              <a:t>Stoneflies (</a:t>
            </a:r>
            <a:r>
              <a:rPr lang="en-US" sz="3200" i="1"/>
              <a:t>Plecoptera)</a:t>
            </a:r>
            <a:endParaRPr lang="en-US" sz="3200"/>
          </a:p>
        </p:txBody>
      </p:sp>
      <p:pic>
        <p:nvPicPr>
          <p:cNvPr id="34823" name="Picture 8" descr="stonefly_adult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162800" y="4495801"/>
            <a:ext cx="3124200" cy="1647825"/>
          </a:xfrm>
          <a:noFill/>
          <a:ln>
            <a:solidFill>
              <a:schemeClr val="tx1"/>
            </a:solidFill>
          </a:ln>
        </p:spPr>
      </p:pic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1752600" y="3886201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Perlidae</a:t>
            </a:r>
          </a:p>
        </p:txBody>
      </p:sp>
      <p:sp>
        <p:nvSpPr>
          <p:cNvPr id="34825" name="Text Box 11"/>
          <p:cNvSpPr txBox="1">
            <a:spLocks noChangeArrowheads="1"/>
          </p:cNvSpPr>
          <p:nvPr/>
        </p:nvSpPr>
        <p:spPr bwMode="auto">
          <a:xfrm>
            <a:off x="6400800" y="3429001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 dirty="0" err="1"/>
              <a:t>Pteronarcydiae</a:t>
            </a:r>
            <a:endParaRPr lang="en-US" sz="2400" i="1" dirty="0"/>
          </a:p>
        </p:txBody>
      </p:sp>
      <p:sp>
        <p:nvSpPr>
          <p:cNvPr id="34826" name="Text Box 12"/>
          <p:cNvSpPr txBox="1">
            <a:spLocks noChangeArrowheads="1"/>
          </p:cNvSpPr>
          <p:nvPr/>
        </p:nvSpPr>
        <p:spPr bwMode="auto">
          <a:xfrm>
            <a:off x="1981200" y="5943601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Perlodidae</a:t>
            </a:r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6934200" y="6248401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(Adult)</a:t>
            </a:r>
          </a:p>
        </p:txBody>
      </p:sp>
      <p:pic>
        <p:nvPicPr>
          <p:cNvPr id="12" name="Picture 11" descr="9HCH4HCH8HLRWHUZILBZSL8ZMLFHIL3H9H3H4LLRGL1ZKL4ZIH8ZHLEZIH8ZRLAH7H3H4L9Z2H9ZN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1290638"/>
            <a:ext cx="2844800" cy="1905000"/>
          </a:xfrm>
          <a:prstGeom prst="rect">
            <a:avLst/>
          </a:prstGeom>
        </p:spPr>
      </p:pic>
      <p:pic>
        <p:nvPicPr>
          <p:cNvPr id="13" name="Picture 12" descr="RKUKKKOK7KOK4KF0WQBKNQCKVQZSBQLSAQF04QD0GQD02Q9KPQV06QB08QD0EQZSAQZS9Q305KRS9Q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32000"/>
            <a:ext cx="3352800" cy="201292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/>
              <a:t>Common Macroinvertebrates</a:t>
            </a:r>
          </a:p>
        </p:txBody>
      </p:sp>
      <p:pic>
        <p:nvPicPr>
          <p:cNvPr id="36867" name="Picture 12" descr="caddisfly_adul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467600" y="4419600"/>
            <a:ext cx="2895600" cy="1612900"/>
          </a:xfrm>
          <a:noFill/>
        </p:spPr>
      </p:pic>
      <p:pic>
        <p:nvPicPr>
          <p:cNvPr id="36868" name="Picture 4" descr="brachycentrida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905001"/>
            <a:ext cx="2819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Hydropsychida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1752600"/>
            <a:ext cx="228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philopotamida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4495801"/>
            <a:ext cx="2819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phryganeida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2057400"/>
            <a:ext cx="3429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828800" y="342900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400" i="1"/>
              <a:t>Brachycentridae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953000" y="342900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Phryganeidae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8001000" y="350520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Hydropsychidae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828800" y="609600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i="1"/>
              <a:t>Philopotamidae</a:t>
            </a:r>
          </a:p>
        </p:txBody>
      </p:sp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1752600" y="762001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i="1" dirty="0" err="1"/>
              <a:t>Caddisflies</a:t>
            </a:r>
            <a:r>
              <a:rPr lang="en-US" sz="3200" i="1" dirty="0"/>
              <a:t> (</a:t>
            </a:r>
            <a:r>
              <a:rPr lang="en-US" sz="3200" i="1" dirty="0" err="1"/>
              <a:t>Trichoptera</a:t>
            </a:r>
            <a:r>
              <a:rPr lang="en-US" sz="3200" i="1" dirty="0"/>
              <a:t>)</a:t>
            </a:r>
          </a:p>
        </p:txBody>
      </p:sp>
      <p:pic>
        <p:nvPicPr>
          <p:cNvPr id="36877" name="Picture 17" descr="caddisfly_case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/>
          <a:srcRect/>
          <a:stretch>
            <a:fillRect/>
          </a:stretch>
        </p:blipFill>
        <p:spPr>
          <a:xfrm>
            <a:off x="5105400" y="4114801"/>
            <a:ext cx="1905000" cy="1935163"/>
          </a:xfrm>
          <a:noFill/>
        </p:spPr>
      </p:pic>
      <p:sp>
        <p:nvSpPr>
          <p:cNvPr id="36878" name="Text Box 19"/>
          <p:cNvSpPr txBox="1">
            <a:spLocks noChangeArrowheads="1"/>
          </p:cNvSpPr>
          <p:nvPr/>
        </p:nvSpPr>
        <p:spPr bwMode="auto">
          <a:xfrm>
            <a:off x="4572000" y="617220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Case</a:t>
            </a:r>
          </a:p>
        </p:txBody>
      </p:sp>
      <p:sp>
        <p:nvSpPr>
          <p:cNvPr id="36879" name="Text Box 20"/>
          <p:cNvSpPr txBox="1">
            <a:spLocks noChangeArrowheads="1"/>
          </p:cNvSpPr>
          <p:nvPr/>
        </p:nvSpPr>
        <p:spPr bwMode="auto">
          <a:xfrm>
            <a:off x="7620000" y="617220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(Adult)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Common Macroinvertebrates</a:t>
            </a:r>
          </a:p>
        </p:txBody>
      </p:sp>
      <p:pic>
        <p:nvPicPr>
          <p:cNvPr id="38915" name="Picture 4" descr="zygopt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219201"/>
            <a:ext cx="2667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anisopt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219200"/>
            <a:ext cx="1981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water boatm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514601"/>
            <a:ext cx="21336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backswimm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8201" y="2209800"/>
            <a:ext cx="17129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8" descr="hellgramite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2133601" y="3886201"/>
            <a:ext cx="2924175" cy="1228725"/>
          </a:xfrm>
          <a:noFill/>
        </p:spPr>
      </p:pic>
      <p:pic>
        <p:nvPicPr>
          <p:cNvPr id="38920" name="Picture 10" descr="water penn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05800" y="4838701"/>
            <a:ext cx="18859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1" descr="riffle beetl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1" y="4781551"/>
            <a:ext cx="1971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 Box 12"/>
          <p:cNvSpPr txBox="1">
            <a:spLocks noChangeArrowheads="1"/>
          </p:cNvSpPr>
          <p:nvPr/>
        </p:nvSpPr>
        <p:spPr bwMode="auto">
          <a:xfrm>
            <a:off x="1752600" y="2362201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/>
              <a:t>Damselflies and Dragonflies </a:t>
            </a:r>
            <a:r>
              <a:rPr lang="en-US" sz="2400" i="1" dirty="0"/>
              <a:t>(</a:t>
            </a:r>
            <a:r>
              <a:rPr lang="en-US" sz="2400" i="1" dirty="0" err="1"/>
              <a:t>Odonata</a:t>
            </a:r>
            <a:r>
              <a:rPr lang="en-US" sz="2400" i="1" dirty="0"/>
              <a:t>)</a:t>
            </a:r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6172200" y="4038601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True Bugs </a:t>
            </a:r>
            <a:r>
              <a:rPr lang="en-US" sz="2400" i="1"/>
              <a:t>(Hemiptera)</a:t>
            </a:r>
          </a:p>
        </p:txBody>
      </p:sp>
      <p:sp>
        <p:nvSpPr>
          <p:cNvPr id="38924" name="Text Box 14"/>
          <p:cNvSpPr txBox="1">
            <a:spLocks noChangeArrowheads="1"/>
          </p:cNvSpPr>
          <p:nvPr/>
        </p:nvSpPr>
        <p:spPr bwMode="auto">
          <a:xfrm>
            <a:off x="1524000" y="5257801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Dobsonflies, Alderflies and Fishflies </a:t>
            </a:r>
            <a:r>
              <a:rPr lang="en-US" sz="2400" i="1"/>
              <a:t>(Megaloptera)</a:t>
            </a:r>
          </a:p>
        </p:txBody>
      </p:sp>
      <p:sp>
        <p:nvSpPr>
          <p:cNvPr id="38925" name="Text Box 15"/>
          <p:cNvSpPr txBox="1">
            <a:spLocks noChangeArrowheads="1"/>
          </p:cNvSpPr>
          <p:nvPr/>
        </p:nvSpPr>
        <p:spPr bwMode="auto">
          <a:xfrm>
            <a:off x="6248400" y="6324601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/>
              <a:t>Beetles </a:t>
            </a:r>
            <a:r>
              <a:rPr lang="en-US" sz="2400" i="1"/>
              <a:t>(Coleoptera)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1"/>
            <a:ext cx="7918450" cy="788987"/>
          </a:xfrm>
        </p:spPr>
        <p:txBody>
          <a:bodyPr/>
          <a:lstStyle/>
          <a:p>
            <a:pPr eaLnBrk="1" hangingPunct="1"/>
            <a:r>
              <a:rPr lang="en-US" sz="4000" dirty="0"/>
              <a:t>Common </a:t>
            </a:r>
            <a:r>
              <a:rPr lang="en-US" sz="4000" dirty="0" err="1"/>
              <a:t>Macroinvertebrates</a:t>
            </a:r>
            <a:endParaRPr lang="en-US" sz="4000" dirty="0"/>
          </a:p>
        </p:txBody>
      </p:sp>
      <p:pic>
        <p:nvPicPr>
          <p:cNvPr id="149507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l="-88020" r="-88020"/>
          <a:stretch>
            <a:fillRect/>
          </a:stretch>
        </p:blipFill>
        <p:spPr>
          <a:xfrm>
            <a:off x="1219201" y="1371600"/>
            <a:ext cx="3370385" cy="1752600"/>
          </a:xfrm>
        </p:spPr>
      </p:pic>
      <p:pic>
        <p:nvPicPr>
          <p:cNvPr id="149509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-47125" r="-47125"/>
          <a:stretch>
            <a:fillRect/>
          </a:stretch>
        </p:blipFill>
        <p:spPr>
          <a:xfrm>
            <a:off x="1524000" y="4038600"/>
            <a:ext cx="3124200" cy="1624584"/>
          </a:xfrm>
        </p:spPr>
      </p:pic>
      <p:pic>
        <p:nvPicPr>
          <p:cNvPr id="149510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 l="-13756" r="-13756"/>
          <a:stretch>
            <a:fillRect/>
          </a:stretch>
        </p:blipFill>
        <p:spPr>
          <a:xfrm>
            <a:off x="6172200" y="4038600"/>
            <a:ext cx="3124200" cy="1624584"/>
          </a:xfrm>
        </p:spPr>
      </p:pic>
      <p:sp>
        <p:nvSpPr>
          <p:cNvPr id="149511" name="Text Box 11"/>
          <p:cNvSpPr txBox="1">
            <a:spLocks noChangeArrowheads="1"/>
          </p:cNvSpPr>
          <p:nvPr/>
        </p:nvSpPr>
        <p:spPr bwMode="auto">
          <a:xfrm>
            <a:off x="1676400" y="3200401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Midge (</a:t>
            </a:r>
            <a:r>
              <a:rPr lang="en-US" sz="2400" i="1" dirty="0" err="1"/>
              <a:t>Chironomidae</a:t>
            </a:r>
            <a:r>
              <a:rPr lang="en-US" sz="2400" dirty="0"/>
              <a:t>)</a:t>
            </a:r>
          </a:p>
        </p:txBody>
      </p:sp>
      <p:sp>
        <p:nvSpPr>
          <p:cNvPr id="149512" name="Text Box 14"/>
          <p:cNvSpPr txBox="1">
            <a:spLocks noChangeArrowheads="1"/>
          </p:cNvSpPr>
          <p:nvPr/>
        </p:nvSpPr>
        <p:spPr bwMode="auto">
          <a:xfrm>
            <a:off x="6096000" y="5867401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FFFFFF"/>
                </a:solidFill>
              </a:rPr>
              <a:t>Cranefly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i="1" dirty="0" err="1">
                <a:solidFill>
                  <a:srgbClr val="FFFFFF"/>
                </a:solidFill>
              </a:rPr>
              <a:t>Tipulidae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49513" name="Text Box 15"/>
          <p:cNvSpPr txBox="1">
            <a:spLocks noChangeArrowheads="1"/>
          </p:cNvSpPr>
          <p:nvPr/>
        </p:nvSpPr>
        <p:spPr bwMode="auto">
          <a:xfrm>
            <a:off x="1905000" y="5867401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FF"/>
                </a:solidFill>
              </a:rPr>
              <a:t>Midge adult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4800" y="1066800"/>
            <a:ext cx="292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i="1" dirty="0"/>
              <a:t>True Flies (</a:t>
            </a:r>
            <a:r>
              <a:rPr lang="en-US" sz="2800" i="1" dirty="0" err="1"/>
              <a:t>Diptera</a:t>
            </a:r>
            <a:r>
              <a:rPr lang="en-US" sz="2800" i="1" dirty="0"/>
              <a:t>)</a:t>
            </a:r>
          </a:p>
        </p:txBody>
      </p:sp>
      <p:pic>
        <p:nvPicPr>
          <p:cNvPr id="12" name="Picture 6" descr="blackfl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2057400"/>
            <a:ext cx="2133600" cy="11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629400" y="3352801"/>
            <a:ext cx="26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Blackfly</a:t>
            </a:r>
            <a:r>
              <a:rPr lang="en-US" sz="2400" dirty="0"/>
              <a:t> (</a:t>
            </a:r>
            <a:r>
              <a:rPr lang="en-US" sz="2400" i="1" dirty="0" err="1"/>
              <a:t>Simuliidae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04801"/>
            <a:ext cx="7918450" cy="7889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Common </a:t>
            </a:r>
            <a:r>
              <a:rPr lang="en-US" dirty="0" err="1">
                <a:ea typeface="+mj-ea"/>
                <a:cs typeface="+mj-cs"/>
              </a:rPr>
              <a:t>Macroinvertebrates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8922" name="Text Box 12"/>
          <p:cNvSpPr txBox="1">
            <a:spLocks noChangeArrowheads="1"/>
          </p:cNvSpPr>
          <p:nvPr/>
        </p:nvSpPr>
        <p:spPr bwMode="auto">
          <a:xfrm>
            <a:off x="1752600" y="2362201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/>
              <a:t>Crayfish and </a:t>
            </a:r>
            <a:r>
              <a:rPr lang="en-US" sz="2400" dirty="0" err="1"/>
              <a:t>Amphipods</a:t>
            </a:r>
            <a:r>
              <a:rPr lang="en-US" sz="2400" i="1" dirty="0" err="1"/>
              <a:t>(Crustacea</a:t>
            </a:r>
            <a:r>
              <a:rPr lang="en-US" sz="2400" i="1" dirty="0"/>
              <a:t>)</a:t>
            </a:r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6248400" y="3505201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/>
              <a:t>Snails/Mussels </a:t>
            </a:r>
            <a:r>
              <a:rPr lang="en-US" sz="2400" i="1" dirty="0"/>
              <a:t>(</a:t>
            </a:r>
            <a:r>
              <a:rPr lang="en-US" sz="2400" i="1" dirty="0" err="1"/>
              <a:t>Mollusca</a:t>
            </a:r>
            <a:r>
              <a:rPr lang="en-US" sz="2400" i="1" dirty="0"/>
              <a:t>)</a:t>
            </a:r>
          </a:p>
        </p:txBody>
      </p:sp>
      <p:sp>
        <p:nvSpPr>
          <p:cNvPr id="38924" name="Text Box 14"/>
          <p:cNvSpPr txBox="1">
            <a:spLocks noChangeArrowheads="1"/>
          </p:cNvSpPr>
          <p:nvPr/>
        </p:nvSpPr>
        <p:spPr bwMode="auto">
          <a:xfrm>
            <a:off x="1524000" y="5257801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/>
              <a:t>Worms and Leeches </a:t>
            </a:r>
            <a:r>
              <a:rPr lang="en-US" sz="2400" i="1" dirty="0"/>
              <a:t>(Oligochaeta)</a:t>
            </a:r>
          </a:p>
        </p:txBody>
      </p:sp>
      <p:sp>
        <p:nvSpPr>
          <p:cNvPr id="38925" name="Text Box 15"/>
          <p:cNvSpPr txBox="1">
            <a:spLocks noChangeArrowheads="1"/>
          </p:cNvSpPr>
          <p:nvPr/>
        </p:nvSpPr>
        <p:spPr bwMode="auto">
          <a:xfrm>
            <a:off x="6096000" y="5943601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2400" dirty="0"/>
              <a:t>Planarians </a:t>
            </a:r>
            <a:r>
              <a:rPr lang="en-US" sz="2400" i="1" dirty="0"/>
              <a:t>(</a:t>
            </a:r>
            <a:r>
              <a:rPr lang="en-US" sz="2400" i="1" dirty="0" err="1"/>
              <a:t>Platyhelminthes</a:t>
            </a:r>
            <a:r>
              <a:rPr lang="en-US" sz="2400" i="1" dirty="0"/>
              <a:t>)</a:t>
            </a:r>
          </a:p>
        </p:txBody>
      </p:sp>
      <p:pic>
        <p:nvPicPr>
          <p:cNvPr id="15" name="Picture 6" descr="mapleleafs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1676400"/>
            <a:ext cx="1981200" cy="1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lhsnail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6705600" y="1295400"/>
            <a:ext cx="152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worms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1981200" y="3810000"/>
            <a:ext cx="1600200" cy="14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lee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4237182"/>
            <a:ext cx="1981200" cy="102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amphipo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1066801"/>
            <a:ext cx="1905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Crayfish Imag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1066801"/>
            <a:ext cx="1219200" cy="13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planarian30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4267201"/>
            <a:ext cx="2057400" cy="1542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0D234EEB-CD0D-1648-B43C-A76E212A525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1" lang="en-US" altLang="en-US"/>
              <a:t>Interpretation of distribution patterns requires: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BC79AB5-DB8F-594C-A533-E10FB0DDFFB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1981200"/>
            <a:ext cx="7162800" cy="4114800"/>
          </a:xfrm>
        </p:spPr>
        <p:txBody>
          <a:bodyPr/>
          <a:lstStyle/>
          <a:p>
            <a:r>
              <a:rPr kumimoji="1" lang="en-US" altLang="en-US">
                <a:solidFill>
                  <a:schemeClr val="hlink"/>
                </a:solidFill>
              </a:rPr>
              <a:t>Geological information</a:t>
            </a:r>
            <a:r>
              <a:rPr kumimoji="1" lang="en-US" altLang="en-US"/>
              <a:t> - continental drift</a:t>
            </a:r>
          </a:p>
          <a:p>
            <a:pPr lvl="1"/>
            <a:r>
              <a:rPr kumimoji="1" lang="en-US" altLang="en-US"/>
              <a:t>Laurasia split in Jurassic (120 mybp)</a:t>
            </a:r>
          </a:p>
          <a:p>
            <a:pPr lvl="2"/>
            <a:r>
              <a:rPr kumimoji="1" lang="en-US" altLang="en-US"/>
              <a:t>North America separated from Eurasia</a:t>
            </a:r>
          </a:p>
          <a:p>
            <a:pPr lvl="1"/>
            <a:r>
              <a:rPr kumimoji="1" lang="en-US" altLang="en-US"/>
              <a:t>Several fish taxa are present only on northern continents: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Cyprinids</a:t>
            </a:r>
            <a:r>
              <a:rPr kumimoji="1" lang="en-US" altLang="en-US"/>
              <a:t> (also have moved into Africa recently)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Percids</a:t>
            </a:r>
            <a:r>
              <a:rPr kumimoji="1" lang="en-US" altLang="en-US"/>
              <a:t> - Holarctic (in N. America &amp; Eurasia)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Catostomids</a:t>
            </a:r>
            <a:r>
              <a:rPr kumimoji="1" lang="en-US" altLang="en-US"/>
              <a:t> - Nearctic (largely in N. America)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Centrarchids</a:t>
            </a:r>
            <a:r>
              <a:rPr kumimoji="1" lang="en-US" altLang="en-US"/>
              <a:t> - Nearctic (only in N. America)</a:t>
            </a:r>
          </a:p>
          <a:p>
            <a:pPr lvl="2"/>
            <a:r>
              <a:rPr kumimoji="1" lang="en-US" altLang="en-US">
                <a:solidFill>
                  <a:schemeClr val="hlink"/>
                </a:solidFill>
              </a:rPr>
              <a:t>Cobitids</a:t>
            </a:r>
            <a:r>
              <a:rPr kumimoji="1" lang="en-US" altLang="en-US"/>
              <a:t> - Palearctic (only in Eurasia)</a:t>
            </a: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81CF0027-ECFD-7C46-A398-BBD497B5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4267200"/>
            <a:ext cx="20780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Macroinvertebrate Biology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752600" y="1066801"/>
            <a:ext cx="87630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3200">
                <a:solidFill>
                  <a:schemeClr val="hlink"/>
                </a:solidFill>
              </a:rPr>
              <a:t>Habitat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Movement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Feeding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		Life History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				Stress Tolerance</a:t>
            </a:r>
          </a:p>
          <a:p>
            <a:pPr defTabSz="457200"/>
            <a:endParaRPr lang="en-US" sz="3200">
              <a:solidFill>
                <a:schemeClr val="hlink"/>
              </a:solidFill>
            </a:endParaRPr>
          </a:p>
          <a:p>
            <a:pPr defTabSz="457200"/>
            <a:r>
              <a:rPr lang="en-US" sz="3200">
                <a:solidFill>
                  <a:schemeClr val="hlink"/>
                </a:solidFill>
              </a:rPr>
              <a:t>										Use in Biomonitoring</a:t>
            </a:r>
          </a:p>
        </p:txBody>
      </p:sp>
      <p:pic>
        <p:nvPicPr>
          <p:cNvPr id="40964" name="Picture 6" descr="mapleleafsn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066801"/>
            <a:ext cx="35052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3" descr="Isoperlabiline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657726"/>
            <a:ext cx="34290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905000" y="0"/>
            <a:ext cx="8229600" cy="8382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Habitat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3505200" y="609601"/>
            <a:ext cx="51244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The place where an organism lives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676400" y="1295401"/>
            <a:ext cx="3962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Running waters</a:t>
            </a:r>
            <a:r>
              <a:rPr lang="en-US" sz="2000"/>
              <a:t> – lotic – seeps, springs, brooks, branches, creeks, streams, rivers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2057400" y="3886200"/>
            <a:ext cx="2057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Mineral </a:t>
            </a:r>
            <a:endParaRPr lang="en-US" sz="2000">
              <a:solidFill>
                <a:srgbClr val="FFFF99"/>
              </a:solidFill>
            </a:endParaRPr>
          </a:p>
          <a:p>
            <a:pPr algn="ctr" defTabSz="457200"/>
            <a:r>
              <a:rPr lang="en-US" sz="2000"/>
              <a:t>bedrock, boulders, cobbles, pebble, gravel, sand, silt, clay</a:t>
            </a: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6705600" y="1295401"/>
            <a:ext cx="350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dirty="0">
                <a:solidFill>
                  <a:schemeClr val="hlink"/>
                </a:solidFill>
              </a:rPr>
              <a:t>Standing waters</a:t>
            </a:r>
            <a:r>
              <a:rPr lang="en-US" sz="2000" dirty="0"/>
              <a:t> – lentic –marshes, swamps, backwater lakes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3962400" y="2667001"/>
            <a:ext cx="457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erosional</a:t>
            </a:r>
            <a:r>
              <a:rPr lang="en-US" sz="2000"/>
              <a:t> (riffles, wave action) or </a:t>
            </a:r>
            <a:r>
              <a:rPr lang="en-US" sz="2000">
                <a:solidFill>
                  <a:schemeClr val="hlink"/>
                </a:solidFill>
              </a:rPr>
              <a:t>depositional areas</a:t>
            </a:r>
            <a:r>
              <a:rPr lang="en-US" sz="2000"/>
              <a:t> (point bars, pools)</a:t>
            </a: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1752600" y="1219200"/>
            <a:ext cx="3810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6553200" y="1219200"/>
            <a:ext cx="38100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0" name="Oval 12"/>
          <p:cNvSpPr>
            <a:spLocks noChangeArrowheads="1"/>
          </p:cNvSpPr>
          <p:nvPr/>
        </p:nvSpPr>
        <p:spPr bwMode="auto">
          <a:xfrm>
            <a:off x="3886200" y="2590800"/>
            <a:ext cx="45720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1" name="Text Box 13"/>
          <p:cNvSpPr txBox="1">
            <a:spLocks noChangeArrowheads="1"/>
          </p:cNvSpPr>
          <p:nvPr/>
        </p:nvSpPr>
        <p:spPr bwMode="auto">
          <a:xfrm>
            <a:off x="7543800" y="4038601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000">
                <a:solidFill>
                  <a:schemeClr val="hlink"/>
                </a:solidFill>
              </a:rPr>
              <a:t>Organic</a:t>
            </a:r>
            <a:r>
              <a:rPr lang="en-US" sz="2000"/>
              <a:t>	</a:t>
            </a:r>
          </a:p>
          <a:p>
            <a:pPr algn="ctr" defTabSz="457200"/>
            <a:r>
              <a:rPr lang="en-US" sz="2000"/>
              <a:t>live plants, detritus</a:t>
            </a:r>
            <a:endParaRPr lang="en-US"/>
          </a:p>
        </p:txBody>
      </p:sp>
      <p:sp>
        <p:nvSpPr>
          <p:cNvPr id="109583" name="Oval 15"/>
          <p:cNvSpPr>
            <a:spLocks noChangeArrowheads="1"/>
          </p:cNvSpPr>
          <p:nvPr/>
        </p:nvSpPr>
        <p:spPr bwMode="auto">
          <a:xfrm>
            <a:off x="1905000" y="3581400"/>
            <a:ext cx="25146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4" name="Oval 16"/>
          <p:cNvSpPr>
            <a:spLocks noChangeArrowheads="1"/>
          </p:cNvSpPr>
          <p:nvPr/>
        </p:nvSpPr>
        <p:spPr bwMode="auto">
          <a:xfrm>
            <a:off x="7467600" y="3581400"/>
            <a:ext cx="25146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98" name="Picture 20" descr="Brachycentrus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4191000"/>
            <a:ext cx="28194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/>
      <p:bldP spid="109575" grpId="0"/>
      <p:bldP spid="109576" grpId="0"/>
      <p:bldP spid="109577" grpId="0"/>
      <p:bldP spid="109578" grpId="0" animBg="1"/>
      <p:bldP spid="109579" grpId="0" animBg="1"/>
      <p:bldP spid="109580" grpId="0" animBg="1"/>
      <p:bldP spid="109581" grpId="0"/>
      <p:bldP spid="109583" grpId="0" animBg="1"/>
      <p:bldP spid="10958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Movement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52600" y="1981200"/>
            <a:ext cx="8915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>
                <a:solidFill>
                  <a:schemeClr val="hlink"/>
                </a:solidFill>
              </a:rPr>
              <a:t>Clingers</a:t>
            </a:r>
            <a:r>
              <a:rPr lang="en-US" sz="2000"/>
              <a:t> – maintain a relatively fixed position on firm substrates in current 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Climbers </a:t>
            </a:r>
            <a:r>
              <a:rPr lang="en-US" sz="2000"/>
              <a:t>– dwell on live aquatic plants or plant debris 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Crawlers</a:t>
            </a:r>
            <a:r>
              <a:rPr lang="en-US" sz="2000"/>
              <a:t> – have elongate bodies with thin legs, slowly move using legs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Sprawlers </a:t>
            </a:r>
            <a:r>
              <a:rPr lang="en-US" sz="2000"/>
              <a:t>– live on the bottom consisting of fine sediments 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Burrowers</a:t>
            </a:r>
            <a:r>
              <a:rPr lang="en-US" sz="2000"/>
              <a:t> – dig down and reside in the soft, fine sediment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Swimmers</a:t>
            </a:r>
            <a:r>
              <a:rPr lang="en-US" sz="2000"/>
              <a:t> – adapted for moving through water</a:t>
            </a:r>
          </a:p>
          <a:p>
            <a:pPr defTabSz="457200"/>
            <a:endParaRPr lang="en-US" sz="2000">
              <a:solidFill>
                <a:schemeClr val="hlink"/>
              </a:solidFill>
            </a:endParaRPr>
          </a:p>
          <a:p>
            <a:pPr defTabSz="457200"/>
            <a:r>
              <a:rPr lang="en-US" sz="2000">
                <a:solidFill>
                  <a:schemeClr val="hlink"/>
                </a:solidFill>
              </a:rPr>
              <a:t>Skaters</a:t>
            </a:r>
            <a:r>
              <a:rPr lang="en-US" sz="2000"/>
              <a:t> – adapted to remain on the surface of water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590800" y="990600"/>
            <a:ext cx="6216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Locomotion, habits, or mode of existence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Feeding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99955" y="1640807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Macroinvertebrates are described by </a:t>
            </a:r>
            <a:r>
              <a:rPr lang="en-US" sz="3200" b="1" u="sng" dirty="0">
                <a:solidFill>
                  <a:srgbClr val="FF0000"/>
                </a:solidFill>
              </a:rPr>
              <a:t>how</a:t>
            </a:r>
            <a:r>
              <a:rPr lang="en-US" sz="3200" dirty="0">
                <a:solidFill>
                  <a:srgbClr val="FF0000"/>
                </a:solidFill>
              </a:rPr>
              <a:t> they eat, rather than </a:t>
            </a:r>
            <a:r>
              <a:rPr lang="en-US" sz="3200" b="1" u="sng" dirty="0">
                <a:solidFill>
                  <a:srgbClr val="FF0000"/>
                </a:solidFill>
              </a:rPr>
              <a:t>what</a:t>
            </a:r>
            <a:r>
              <a:rPr lang="en-US" sz="3200" dirty="0">
                <a:solidFill>
                  <a:srgbClr val="FF0000"/>
                </a:solidFill>
              </a:rPr>
              <a:t> they eat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1101525" y="3895847"/>
            <a:ext cx="67214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Functional Feeding Groups </a:t>
            </a:r>
            <a:r>
              <a:rPr lang="en-US" sz="3200" dirty="0"/>
              <a:t>– categories of macroinvertebrates based on body structures and behavioral mechanisms that they use to acquire their food </a:t>
            </a:r>
          </a:p>
        </p:txBody>
      </p:sp>
      <p:pic>
        <p:nvPicPr>
          <p:cNvPr id="2" name="Picture 5" descr="amphipod">
            <a:extLst>
              <a:ext uri="{FF2B5EF4-FFF2-40B4-BE49-F238E27FC236}">
                <a16:creationId xmlns:a16="http://schemas.microsoft.com/office/drawing/2014/main" id="{EF6FADEF-AC69-6955-A9B7-41316C32D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3301" y="1640807"/>
            <a:ext cx="2388814" cy="162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B9A86-2840-2314-CF86-0AB3E1D9A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000" y="4217142"/>
            <a:ext cx="4193477" cy="141951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Shredders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981200" y="1600200"/>
            <a:ext cx="8305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buFontTx/>
              <a:buChar char="•"/>
            </a:pPr>
            <a:r>
              <a:rPr lang="en-US" sz="2000"/>
              <a:t>Material is usually &gt;1 mm, referred to as Coarse Particulate Organic Matter (CPOM)</a:t>
            </a:r>
          </a:p>
          <a:p>
            <a:pPr defTabSz="457200">
              <a:buFontTx/>
              <a:buChar char="•"/>
            </a:pPr>
            <a:endParaRPr lang="en-US" sz="2000"/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2151480" y="914401"/>
            <a:ext cx="80620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Chew on intact or large pieces of plant material</a:t>
            </a:r>
          </a:p>
        </p:txBody>
      </p:sp>
      <p:pic>
        <p:nvPicPr>
          <p:cNvPr id="124935" name="Picture 7" descr="Apatani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15038" r="10268" b="8298"/>
          <a:stretch>
            <a:fillRect/>
          </a:stretch>
        </p:blipFill>
        <p:spPr>
          <a:xfrm>
            <a:off x="7010400" y="4038601"/>
            <a:ext cx="3124200" cy="2576513"/>
          </a:xfrm>
          <a:noFill/>
        </p:spPr>
      </p:pic>
      <p:pic>
        <p:nvPicPr>
          <p:cNvPr id="124939" name="Picture 11" descr="Stonefly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3EC"/>
              </a:clrFrom>
              <a:clrTo>
                <a:srgbClr val="F8F3EC">
                  <a:alpha val="0"/>
                </a:srgbClr>
              </a:clrTo>
            </a:clrChange>
            <a:lum contrast="-18000"/>
          </a:blip>
          <a:srcRect/>
          <a:stretch>
            <a:fillRect/>
          </a:stretch>
        </p:blipFill>
        <p:spPr bwMode="auto">
          <a:xfrm>
            <a:off x="1905000" y="3352801"/>
            <a:ext cx="4038600" cy="197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6553200" y="2819401"/>
            <a:ext cx="411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Shredder-herbivores</a:t>
            </a:r>
            <a:r>
              <a:rPr lang="en-US" dirty="0"/>
              <a:t> feed on living aquatic plants that grow submerged in the water (northern casemaker caddisflies)</a:t>
            </a: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1828800" y="5410200"/>
            <a:ext cx="4343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Shredder-detritivores</a:t>
            </a:r>
            <a:r>
              <a:rPr lang="en-US" dirty="0"/>
              <a:t> feed on detritus, or dead plant material in a state of decay (giant stoneflies)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3" grpId="0"/>
      <p:bldP spid="124934" grpId="0"/>
      <p:bldP spid="124940" grpId="0"/>
      <p:bldP spid="12494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Collectors</a:t>
            </a:r>
          </a:p>
        </p:txBody>
      </p:sp>
      <p:pic>
        <p:nvPicPr>
          <p:cNvPr id="126982" name="Picture 6" descr="oligocheta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14600" y="3276600"/>
            <a:ext cx="1524000" cy="990600"/>
          </a:xfrm>
          <a:noFill/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1752600" y="5029200"/>
            <a:ext cx="5029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</a:rPr>
              <a:t>Collector-filterers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en-US" dirty="0"/>
              <a:t>use special straining mechanisms to feed on fine detritus that is suspended in the water 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1981200" y="838201"/>
            <a:ext cx="807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Acquire and ingest very small particles (&lt;1 mm) of detritus, often referred to as fine particulate organic matter (FPOM)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4572000" y="2590800"/>
            <a:ext cx="5791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</a:rPr>
              <a:t>Collector-gatherers</a:t>
            </a:r>
            <a:r>
              <a:rPr lang="en-US" sz="2400" b="1" dirty="0">
                <a:solidFill>
                  <a:srgbClr val="FFFF99"/>
                </a:solidFill>
              </a:rPr>
              <a:t> </a:t>
            </a:r>
            <a:r>
              <a:rPr lang="en-US" b="1" dirty="0">
                <a:solidFill>
                  <a:srgbClr val="FFFF99"/>
                </a:solidFill>
              </a:rPr>
              <a:t>– </a:t>
            </a:r>
            <a:r>
              <a:rPr lang="en-US" dirty="0"/>
              <a:t>eat</a:t>
            </a:r>
            <a:r>
              <a:rPr lang="en-US" b="1" dirty="0"/>
              <a:t> </a:t>
            </a:r>
            <a:r>
              <a:rPr lang="en-US" dirty="0"/>
              <a:t>fine detritus that has fallen out of suspension that is lying on the bottom or mixed with bottom sediments </a:t>
            </a:r>
          </a:p>
        </p:txBody>
      </p:sp>
      <p:pic>
        <p:nvPicPr>
          <p:cNvPr id="126984" name="Picture 8" descr="simulida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b="6976"/>
          <a:stretch>
            <a:fillRect/>
          </a:stretch>
        </p:blipFill>
        <p:spPr>
          <a:xfrm>
            <a:off x="8864600" y="5029200"/>
            <a:ext cx="1803400" cy="1524000"/>
          </a:xfrm>
          <a:noFill/>
        </p:spPr>
      </p:pic>
      <p:pic>
        <p:nvPicPr>
          <p:cNvPr id="126988" name="Picture 12" descr="pond muss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4800600"/>
            <a:ext cx="1828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9" name="Picture 13" descr="Caddisfly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9F3EF"/>
              </a:clrFrom>
              <a:clrTo>
                <a:srgbClr val="F9F3EF">
                  <a:alpha val="0"/>
                </a:srgbClr>
              </a:clrTo>
            </a:clrChange>
            <a:lum bright="-18000" contrast="12000"/>
          </a:blip>
          <a:srcRect/>
          <a:stretch>
            <a:fillRect/>
          </a:stretch>
        </p:blipFill>
        <p:spPr bwMode="auto">
          <a:xfrm>
            <a:off x="7239000" y="5867401"/>
            <a:ext cx="1371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0" name="Picture 14" descr="Midge Imag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AF0ED"/>
              </a:clrFrom>
              <a:clrTo>
                <a:srgbClr val="FAF0ED">
                  <a:alpha val="0"/>
                </a:srgbClr>
              </a:clrTo>
            </a:clrChange>
            <a:lum bright="-18000" contrast="12000"/>
          </a:blip>
          <a:srcRect l="26949" t="31850" b="26265"/>
          <a:stretch>
            <a:fillRect/>
          </a:stretch>
        </p:blipFill>
        <p:spPr bwMode="auto">
          <a:xfrm>
            <a:off x="2209800" y="2133600"/>
            <a:ext cx="2052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/>
      <p:bldP spid="126980" grpId="0"/>
      <p:bldP spid="12698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Piercers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828800" y="2438400"/>
            <a:ext cx="441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 b="1" dirty="0">
                <a:solidFill>
                  <a:srgbClr val="FF0000"/>
                </a:solidFill>
              </a:rPr>
              <a:t>Piercer-herbivores</a:t>
            </a:r>
            <a:r>
              <a:rPr lang="en-US" sz="2000" dirty="0"/>
              <a:t> – penetrate the tissues of vascular or aquatic plants or individual cells of filamentous algae and suck the liquid contents 	(crawling water beetles, </a:t>
            </a:r>
            <a:r>
              <a:rPr lang="en-US" sz="2000" dirty="0" err="1"/>
              <a:t>microcaddisflies</a:t>
            </a:r>
            <a:r>
              <a:rPr lang="en-US" sz="2000" dirty="0"/>
              <a:t>)</a:t>
            </a:r>
          </a:p>
          <a:p>
            <a:pPr defTabSz="457200"/>
            <a:endParaRPr lang="en-US" sz="2000" dirty="0"/>
          </a:p>
          <a:p>
            <a:pPr defTabSz="457200"/>
            <a:r>
              <a:rPr lang="en-US" sz="2000" b="1" dirty="0">
                <a:solidFill>
                  <a:srgbClr val="FF0000"/>
                </a:solidFill>
              </a:rPr>
              <a:t>Piercer-predators</a:t>
            </a:r>
            <a:r>
              <a:rPr lang="en-US" sz="2000" dirty="0">
                <a:solidFill>
                  <a:srgbClr val="FFFF99"/>
                </a:solidFill>
              </a:rPr>
              <a:t> </a:t>
            </a:r>
            <a:r>
              <a:rPr lang="en-US" sz="2000" dirty="0"/>
              <a:t>– subdue and kill other animals by removing their body fluids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752600" y="83820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Mouthparts, or sometimes their entire head, protrude as modifications to puncture food and bring out the fluids contained inside</a:t>
            </a:r>
          </a:p>
        </p:txBody>
      </p:sp>
      <p:pic>
        <p:nvPicPr>
          <p:cNvPr id="202757" name="Picture 5" descr="water strider larg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38780" t="10101"/>
          <a:stretch>
            <a:fillRect/>
          </a:stretch>
        </p:blipFill>
        <p:spPr>
          <a:xfrm>
            <a:off x="7086601" y="2590801"/>
            <a:ext cx="2709863" cy="2652713"/>
          </a:xfrm>
          <a:noFill/>
        </p:spPr>
      </p:pic>
      <p:pic>
        <p:nvPicPr>
          <p:cNvPr id="202761" name="Picture 9" descr="water_boatman_01"/>
          <p:cNvPicPr>
            <a:picLocks noChangeAspect="1" noChangeArrowheads="1"/>
          </p:cNvPicPr>
          <p:nvPr/>
        </p:nvPicPr>
        <p:blipFill>
          <a:blip r:embed="rId3"/>
          <a:srcRect l="34178" t="14272" r="7478" b="9612"/>
          <a:stretch>
            <a:fillRect/>
          </a:stretch>
        </p:blipFill>
        <p:spPr bwMode="auto">
          <a:xfrm>
            <a:off x="6400800" y="4643438"/>
            <a:ext cx="26670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63" name="Picture 11" descr="backswimmer_z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53576" y="4324350"/>
            <a:ext cx="11144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/>
      <p:bldP spid="20275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>
                <a:latin typeface="Times New Roman" charset="0"/>
              </a:rPr>
              <a:t>Scrapers/Grazers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5334000" y="990600"/>
            <a:ext cx="53340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3200" dirty="0">
                <a:solidFill>
                  <a:srgbClr val="FF0000"/>
                </a:solidFill>
              </a:rPr>
              <a:t>Adapted to remove and consume the thin layer of algae and bacteria that grows tightly attached to solid substrates in shallow waters</a:t>
            </a:r>
          </a:p>
          <a:p>
            <a:pPr defTabSz="457200"/>
            <a:endParaRPr lang="en-US" dirty="0"/>
          </a:p>
          <a:p>
            <a:pPr defTabSz="457200">
              <a:buFontTx/>
              <a:buChar char="•"/>
            </a:pPr>
            <a:r>
              <a:rPr lang="en-US" dirty="0"/>
              <a:t> Jaws of scrapers have sharp, angular edges (function like using a putty knife or paint scraper)</a:t>
            </a:r>
          </a:p>
          <a:p>
            <a:pPr defTabSz="457200"/>
            <a:endParaRPr lang="en-US" dirty="0"/>
          </a:p>
          <a:p>
            <a:pPr defTabSz="457200"/>
            <a:endParaRPr lang="en-US" dirty="0"/>
          </a:p>
          <a:p>
            <a:pPr defTabSz="457200"/>
            <a:r>
              <a:rPr lang="en-US" dirty="0"/>
              <a:t>(flathead mayflies, water pennies, snails)</a:t>
            </a:r>
          </a:p>
        </p:txBody>
      </p:sp>
      <p:pic>
        <p:nvPicPr>
          <p:cNvPr id="128006" name="Picture 6" descr="Drunella grandi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t="10944" r="13794" b="9056"/>
          <a:stretch>
            <a:fillRect/>
          </a:stretch>
        </p:blipFill>
        <p:spPr>
          <a:xfrm>
            <a:off x="2057400" y="1066800"/>
            <a:ext cx="2432050" cy="2743200"/>
          </a:xfrm>
          <a:noFill/>
        </p:spPr>
      </p:pic>
      <p:pic>
        <p:nvPicPr>
          <p:cNvPr id="128011" name="Picture 11" descr="Water Penny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6F4"/>
              </a:clrFrom>
              <a:clrTo>
                <a:srgbClr val="FCF6F4">
                  <a:alpha val="0"/>
                </a:srgbClr>
              </a:clrTo>
            </a:clrChange>
            <a:lum bright="-6000" contrast="24000"/>
          </a:blip>
          <a:srcRect/>
          <a:stretch>
            <a:fillRect/>
          </a:stretch>
        </p:blipFill>
        <p:spPr bwMode="auto">
          <a:xfrm>
            <a:off x="1524000" y="4114801"/>
            <a:ext cx="169703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12" descr="pouch-snai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038600"/>
            <a:ext cx="1524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i="1" dirty="0" err="1">
                <a:latin typeface="Times New Roman" charset="0"/>
              </a:rPr>
              <a:t>Engulfer</a:t>
            </a:r>
            <a:r>
              <a:rPr lang="en-US" i="1" dirty="0">
                <a:latin typeface="Times New Roman" charset="0"/>
              </a:rPr>
              <a:t>-Predators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676400" y="1143000"/>
            <a:ext cx="411480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168275"/>
            <a:r>
              <a:rPr lang="en-US" sz="3200" dirty="0">
                <a:solidFill>
                  <a:srgbClr val="FF0000"/>
                </a:solidFill>
              </a:rPr>
              <a:t>Feed upon living animals, either by swallowing the entire body of small prey or	by tearing large prey into pieces that are small enough to 	consume</a:t>
            </a:r>
          </a:p>
          <a:p>
            <a:pPr defTabSz="168275"/>
            <a:endParaRPr lang="en-US" dirty="0"/>
          </a:p>
          <a:p>
            <a:pPr defTabSz="168275"/>
            <a:endParaRPr lang="en-US" dirty="0"/>
          </a:p>
          <a:p>
            <a:pPr defTabSz="168275"/>
            <a:r>
              <a:rPr lang="en-US" dirty="0"/>
              <a:t>Common stoneflies and hellgrammites</a:t>
            </a:r>
          </a:p>
        </p:txBody>
      </p:sp>
      <p:pic>
        <p:nvPicPr>
          <p:cNvPr id="131079" name="Picture 7" descr="dobsonfly2"/>
          <p:cNvPicPr>
            <a:picLocks noChangeAspect="1" noChangeArrowheads="1"/>
          </p:cNvPicPr>
          <p:nvPr/>
        </p:nvPicPr>
        <p:blipFill>
          <a:blip r:embed="rId2"/>
          <a:srcRect l="59003" t="77588"/>
          <a:stretch>
            <a:fillRect/>
          </a:stretch>
        </p:blipFill>
        <p:spPr bwMode="auto">
          <a:xfrm>
            <a:off x="5783263" y="4114800"/>
            <a:ext cx="29718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1" name="Picture 9" descr="Doroneu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3264" y="914400"/>
            <a:ext cx="343852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8" descr="dobsonfly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2664" y="2057400"/>
            <a:ext cx="2065337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708" name="Group 92"/>
          <p:cNvGraphicFramePr>
            <a:graphicFrameLocks noGrp="1"/>
          </p:cNvGraphicFramePr>
          <p:nvPr>
            <p:ph idx="1"/>
          </p:nvPr>
        </p:nvGraphicFramePr>
        <p:xfrm>
          <a:off x="1676400" y="166688"/>
          <a:ext cx="8763000" cy="6380164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FFG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Examples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Diet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Characteristics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Predators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Dragonflies, damselflies, stoneflies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Other insects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Toothy jaws, larger in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Shredders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Stoneflies, beetles, caddisflies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CPOM, leaves, woody debris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Streamlined, flat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2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Grazers / Scrapers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Mayflies, caddisflies, true flies, beetles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Periphyton, diatoms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Scraping mandibles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Gathering Collectors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Mayflies, worms, midges, crayfish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FPOM, settled particles, bacteria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Filtering hairs, hemoglobin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Filtering Collectors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Black flies, net-spinning caddisflies, mayflies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FPOM, phytoplankton, floating particles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Some build cases (caddisflies)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D55CC95A-7A4D-5C41-AFE6-868A8BAA5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Regional - Historic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7D7CD3B1-9E16-6142-8825-B5C484EC7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286000"/>
            <a:ext cx="3657600" cy="3124200"/>
          </a:xfrm>
        </p:spPr>
        <p:txBody>
          <a:bodyPr/>
          <a:lstStyle/>
          <a:p>
            <a:r>
              <a:rPr lang="en-US" altLang="en-US"/>
              <a:t>Drainage Divides</a:t>
            </a:r>
          </a:p>
          <a:p>
            <a:pPr lvl="1"/>
            <a:r>
              <a:rPr lang="en-US" altLang="en-US"/>
              <a:t>Broad drainages isolate aquatic communities (Mississippi vs. Atlantic Slope)</a:t>
            </a:r>
          </a:p>
        </p:txBody>
      </p:sp>
      <p:pic>
        <p:nvPicPr>
          <p:cNvPr id="174084" name="Picture 4">
            <a:extLst>
              <a:ext uri="{FF2B5EF4-FFF2-40B4-BE49-F238E27FC236}">
                <a16:creationId xmlns:a16="http://schemas.microsoft.com/office/drawing/2014/main" id="{53E388C3-48D2-E143-82B8-74DB7DB7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41501"/>
            <a:ext cx="52578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133600" y="2971800"/>
            <a:ext cx="8534400" cy="49974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/>
              <a:t>                            </a:t>
            </a:r>
          </a:p>
          <a:p>
            <a:pPr eaLnBrk="1" hangingPunct="1">
              <a:buFontTx/>
              <a:buNone/>
            </a:pPr>
            <a:endParaRPr lang="en-US"/>
          </a:p>
        </p:txBody>
      </p:sp>
      <p:grpSp>
        <p:nvGrpSpPr>
          <p:cNvPr id="62467" name="Group 24"/>
          <p:cNvGrpSpPr>
            <a:grpSpLocks/>
          </p:cNvGrpSpPr>
          <p:nvPr/>
        </p:nvGrpSpPr>
        <p:grpSpPr bwMode="auto">
          <a:xfrm>
            <a:off x="1752600" y="2286000"/>
            <a:ext cx="8686800" cy="4160838"/>
            <a:chOff x="144" y="1104"/>
            <a:chExt cx="5472" cy="2621"/>
          </a:xfrm>
        </p:grpSpPr>
        <p:pic>
          <p:nvPicPr>
            <p:cNvPr id="62470" name="Picture 11" descr="alderfl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2592"/>
              <a:ext cx="1248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1" name="Picture 12" descr="hellmites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76" y="1104"/>
              <a:ext cx="1344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2" name="Picture 13" descr="mayflys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36" y="1104"/>
              <a:ext cx="139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3" name="Picture 14" descr="mussel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8" y="2592"/>
              <a:ext cx="1104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4" name="Picture 15" descr="riffle beetle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80" y="2640"/>
              <a:ext cx="153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5" name="Picture 16" descr="snipefl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40" y="2640"/>
              <a:ext cx="139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6" name="Picture 17" descr="stonefl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4" y="1104"/>
              <a:ext cx="1248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7" name="Picture 18" descr="waterp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40" y="1104"/>
              <a:ext cx="1248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8" name="Text Box 19"/>
            <p:cNvSpPr txBox="1">
              <a:spLocks noChangeArrowheads="1"/>
            </p:cNvSpPr>
            <p:nvPr/>
          </p:nvSpPr>
          <p:spPr bwMode="auto">
            <a:xfrm>
              <a:off x="240" y="2112"/>
              <a:ext cx="52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 Stonefly    Water Penny Beetle     Mayfly	 Dobsonfly    </a:t>
              </a:r>
            </a:p>
          </p:txBody>
        </p:sp>
        <p:sp>
          <p:nvSpPr>
            <p:cNvPr id="62479" name="Text Box 20"/>
            <p:cNvSpPr txBox="1">
              <a:spLocks noChangeArrowheads="1"/>
            </p:cNvSpPr>
            <p:nvPr/>
          </p:nvSpPr>
          <p:spPr bwMode="auto">
            <a:xfrm>
              <a:off x="422" y="3434"/>
              <a:ext cx="50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/>
                <a:t>Alderfly          Mussel           Snipe Fly       Riffle Beetle</a:t>
              </a:r>
            </a:p>
          </p:txBody>
        </p:sp>
      </p:grpSp>
      <p:sp>
        <p:nvSpPr>
          <p:cNvPr id="114710" name="Rectangle 2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4000"/>
              <a:t>Macroinvertebrates as Indicators</a:t>
            </a:r>
          </a:p>
        </p:txBody>
      </p:sp>
      <p:sp>
        <p:nvSpPr>
          <p:cNvPr id="62469" name="Text Box 23"/>
          <p:cNvSpPr txBox="1">
            <a:spLocks noChangeArrowheads="1"/>
          </p:cNvSpPr>
          <p:nvPr/>
        </p:nvSpPr>
        <p:spPr bwMode="auto">
          <a:xfrm>
            <a:off x="2133600" y="1219201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3200"/>
              <a:t>Pollution </a:t>
            </a:r>
            <a:r>
              <a:rPr lang="en-US" sz="3200" u="sng"/>
              <a:t>Sensitive</a:t>
            </a:r>
            <a:r>
              <a:rPr lang="en-US" sz="3200"/>
              <a:t> (“Clean Water”) Benthos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z="4000"/>
              <a:t>Macroinvertebrates as Indicators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05000" y="6019800"/>
            <a:ext cx="8458200" cy="381000"/>
          </a:xfrm>
        </p:spPr>
        <p:txBody>
          <a:bodyPr rtlCol="0">
            <a:normAutofit fontScale="85000" lnSpcReduction="20000"/>
          </a:bodyPr>
          <a:lstStyle/>
          <a:p>
            <a:pPr>
              <a:buNone/>
              <a:defRPr/>
            </a:pPr>
            <a:r>
              <a:rPr lang="en-US" dirty="0"/>
              <a:t>  </a:t>
            </a:r>
            <a:r>
              <a:rPr lang="en-US" dirty="0" err="1">
                <a:latin typeface="Comic Sans MS"/>
                <a:cs typeface="Comic Sans MS"/>
              </a:rPr>
              <a:t>Blackfly</a:t>
            </a:r>
            <a:r>
              <a:rPr lang="en-US" dirty="0">
                <a:latin typeface="Comic Sans MS"/>
                <a:cs typeface="Comic Sans MS"/>
              </a:rPr>
              <a:t>        </a:t>
            </a:r>
            <a:r>
              <a:rPr lang="en-US" dirty="0" err="1">
                <a:latin typeface="Comic Sans MS"/>
                <a:cs typeface="Comic Sans MS"/>
              </a:rPr>
              <a:t>Caddisfly</a:t>
            </a:r>
            <a:r>
              <a:rPr lang="en-US" dirty="0">
                <a:latin typeface="Comic Sans MS"/>
                <a:cs typeface="Comic Sans MS"/>
              </a:rPr>
              <a:t>        Isopod         </a:t>
            </a:r>
            <a:r>
              <a:rPr lang="en-US" dirty="0" err="1">
                <a:latin typeface="Comic Sans MS"/>
                <a:cs typeface="Comic Sans MS"/>
              </a:rPr>
              <a:t>Cranefly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65540" name="Picture 5" descr="amphip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2514601"/>
            <a:ext cx="1905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 descr="blackf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4572000"/>
            <a:ext cx="22860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7" descr="cadd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4572001"/>
            <a:ext cx="19050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8" descr="cranefl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4572000"/>
            <a:ext cx="21336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9" descr="crayfis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514600"/>
            <a:ext cx="2362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10" descr="damselfl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2514600"/>
            <a:ext cx="19812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1" descr="dragonfl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0" y="2514600"/>
            <a:ext cx="1905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2" descr="isopod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572001"/>
            <a:ext cx="2133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8" name="Text Box 14"/>
          <p:cNvSpPr txBox="1">
            <a:spLocks noChangeArrowheads="1"/>
          </p:cNvSpPr>
          <p:nvPr/>
        </p:nvSpPr>
        <p:spPr bwMode="auto">
          <a:xfrm>
            <a:off x="1752600" y="3810001"/>
            <a:ext cx="962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  </a:t>
            </a:r>
            <a:r>
              <a:rPr lang="en-US" sz="2800"/>
              <a:t>Damselfly    Dragonfly       Crayfish         Amphipod</a:t>
            </a:r>
          </a:p>
        </p:txBody>
      </p:sp>
      <p:sp>
        <p:nvSpPr>
          <p:cNvPr id="65549" name="Text Box 15"/>
          <p:cNvSpPr txBox="1">
            <a:spLocks noChangeArrowheads="1"/>
          </p:cNvSpPr>
          <p:nvPr/>
        </p:nvSpPr>
        <p:spPr bwMode="auto">
          <a:xfrm>
            <a:off x="2743200" y="1295401"/>
            <a:ext cx="693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3200"/>
              <a:t>Somewhat Pollution Tolerant Benthos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534400" cy="685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4000"/>
              <a:t>Macroinvertebrates as Indicators</a:t>
            </a:r>
          </a:p>
        </p:txBody>
      </p:sp>
      <p:sp>
        <p:nvSpPr>
          <p:cNvPr id="6861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4267200"/>
            <a:ext cx="91440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/>
              <a:t>Pouch Snail       Midgefly               Worm               Leech</a:t>
            </a:r>
          </a:p>
          <a:p>
            <a:pPr eaLnBrk="1" hangingPunct="1">
              <a:buFontTx/>
              <a:buNone/>
            </a:pPr>
            <a:endParaRPr lang="en-US" sz="2400"/>
          </a:p>
        </p:txBody>
      </p:sp>
      <p:pic>
        <p:nvPicPr>
          <p:cNvPr id="68612" name="Picture 5" descr="leaches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8001000" y="21336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 descr="midges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3276600" y="2133601"/>
            <a:ext cx="25908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7" descr="worms"/>
          <p:cNvPicPr>
            <a:picLocks noChangeAspect="1" noChangeArrowheads="1"/>
          </p:cNvPicPr>
          <p:nvPr/>
        </p:nvPicPr>
        <p:blipFill>
          <a:blip r:embed="rId5">
            <a:lum contrast="24000"/>
          </a:blip>
          <a:srcRect/>
          <a:stretch>
            <a:fillRect/>
          </a:stretch>
        </p:blipFill>
        <p:spPr bwMode="auto">
          <a:xfrm>
            <a:off x="5943600" y="21336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8" descr="lhsnail"/>
          <p:cNvPicPr>
            <a:picLocks noChangeAspect="1" noChangeArrowheads="1"/>
          </p:cNvPicPr>
          <p:nvPr/>
        </p:nvPicPr>
        <p:blipFill>
          <a:blip r:embed="rId6">
            <a:lum bright="-12000"/>
          </a:blip>
          <a:srcRect/>
          <a:stretch>
            <a:fillRect/>
          </a:stretch>
        </p:blipFill>
        <p:spPr bwMode="auto">
          <a:xfrm>
            <a:off x="1676400" y="2133600"/>
            <a:ext cx="152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xt Box 10"/>
          <p:cNvSpPr txBox="1">
            <a:spLocks noChangeArrowheads="1"/>
          </p:cNvSpPr>
          <p:nvPr/>
        </p:nvSpPr>
        <p:spPr bwMode="auto">
          <a:xfrm>
            <a:off x="1524000" y="1295401"/>
            <a:ext cx="906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3200"/>
              <a:t>Pollution </a:t>
            </a:r>
            <a:r>
              <a:rPr lang="en-US" sz="3200" u="sng"/>
              <a:t>Tolerant</a:t>
            </a:r>
            <a:r>
              <a:rPr lang="en-US" sz="3200"/>
              <a:t> (“Polluted Water”) Benthos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8686800" cy="990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600" u="sng"/>
              <a:t>The Tolerance Index</a:t>
            </a:r>
            <a:br>
              <a:rPr lang="en-US" sz="3600"/>
            </a:br>
            <a:r>
              <a:rPr lang="en-US" sz="3600"/>
              <a:t>0 - 10</a:t>
            </a:r>
          </a:p>
        </p:txBody>
      </p:sp>
      <p:pic>
        <p:nvPicPr>
          <p:cNvPr id="70659" name="Picture 4" descr="summerstone plecop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1905000" y="4191000"/>
            <a:ext cx="2362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5" descr="lee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4191000"/>
            <a:ext cx="2514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 descr="mid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191000"/>
            <a:ext cx="19812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10"/>
          <p:cNvSpPr txBox="1">
            <a:spLocks noChangeArrowheads="1"/>
          </p:cNvSpPr>
          <p:nvPr/>
        </p:nvSpPr>
        <p:spPr bwMode="auto">
          <a:xfrm>
            <a:off x="1828800" y="2819401"/>
            <a:ext cx="434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2800" dirty="0">
                <a:solidFill>
                  <a:srgbClr val="FF0000"/>
                </a:solidFill>
                <a:latin typeface="Arial" charset="0"/>
              </a:rPr>
              <a:t>most pollution </a:t>
            </a:r>
            <a:r>
              <a:rPr lang="en-US" sz="2800" i="1" u="sng" dirty="0">
                <a:solidFill>
                  <a:srgbClr val="FF0000"/>
                </a:solidFill>
                <a:latin typeface="Arial" charset="0"/>
              </a:rPr>
              <a:t>sensitive</a:t>
            </a:r>
            <a:endParaRPr lang="en-US" sz="2800" b="1" u="sng" dirty="0">
              <a:solidFill>
                <a:srgbClr val="FF0000"/>
              </a:solidFill>
              <a:latin typeface="Arial" charset="0"/>
            </a:endParaRPr>
          </a:p>
          <a:p>
            <a:pPr>
              <a:buFont typeface="Wingdings" charset="2"/>
              <a:buNone/>
            </a:pPr>
            <a:r>
              <a:rPr lang="en-US" sz="2800" dirty="0">
                <a:latin typeface="Arial" charset="0"/>
              </a:rPr>
              <a:t>e.g. Stoneflies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2362200" y="1905000"/>
            <a:ext cx="6858000" cy="457200"/>
          </a:xfrm>
          <a:prstGeom prst="rightArrow">
            <a:avLst>
              <a:gd name="adj1" fmla="val 50000"/>
              <a:gd name="adj2" fmla="val 375000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752600" y="1828801"/>
            <a:ext cx="395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Arial" charset="0"/>
              </a:rPr>
              <a:t>0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9372600" y="1828801"/>
            <a:ext cx="762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Arial" charset="0"/>
              </a:rPr>
              <a:t>10</a:t>
            </a: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6705600" y="2819401"/>
            <a:ext cx="396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2800" dirty="0">
                <a:solidFill>
                  <a:srgbClr val="FF0000"/>
                </a:solidFill>
                <a:latin typeface="Arial" charset="0"/>
              </a:rPr>
              <a:t>most pollution </a:t>
            </a:r>
            <a:r>
              <a:rPr lang="en-US" sz="2800" i="1" u="sng" dirty="0">
                <a:solidFill>
                  <a:srgbClr val="FF0000"/>
                </a:solidFill>
                <a:latin typeface="Arial" charset="0"/>
              </a:rPr>
              <a:t>tolerant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sz="2800" dirty="0">
                <a:latin typeface="Arial" charset="0"/>
              </a:rPr>
              <a:t>e.g. Midges &amp; Leeches</a:t>
            </a:r>
          </a:p>
        </p:txBody>
      </p:sp>
      <p:sp>
        <p:nvSpPr>
          <p:cNvPr id="70667" name="Text Box 16"/>
          <p:cNvSpPr txBox="1">
            <a:spLocks noChangeArrowheads="1"/>
          </p:cNvSpPr>
          <p:nvPr/>
        </p:nvSpPr>
        <p:spPr bwMode="auto">
          <a:xfrm>
            <a:off x="1828800" y="5791200"/>
            <a:ext cx="2895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require high DO, clear water, rocky cobble substrate</a:t>
            </a:r>
          </a:p>
        </p:txBody>
      </p:sp>
      <p:sp>
        <p:nvSpPr>
          <p:cNvPr id="70668" name="Text Box 17"/>
          <p:cNvSpPr txBox="1">
            <a:spLocks noChangeArrowheads="1"/>
          </p:cNvSpPr>
          <p:nvPr/>
        </p:nvSpPr>
        <p:spPr bwMode="auto">
          <a:xfrm>
            <a:off x="6858000" y="5638801"/>
            <a:ext cx="3429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contain hemoglobin, tolerate lower DO, prefer soft substrate, less sensitive to toxins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36A52A59-896A-5949-8EF3-AF0CB7920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Regional - Historic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88C2EBE3-C920-CA4F-A4F7-68F8E5171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1"/>
            <a:ext cx="47244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Drainage Divides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Drainage rearrangement (stream capture)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Populations of Mississippi R. fishes on Atlantic slope</a:t>
            </a:r>
          </a:p>
          <a:p>
            <a:pPr lvl="1">
              <a:lnSpc>
                <a:spcPct val="90000"/>
              </a:lnSpc>
            </a:pPr>
            <a:r>
              <a:rPr lang="en-US" altLang="en-US" i="1"/>
              <a:t>Etheostoma blennioides</a:t>
            </a:r>
            <a:r>
              <a:rPr lang="en-US" altLang="en-US"/>
              <a:t> (Potomac captured Mississippi)</a:t>
            </a:r>
          </a:p>
        </p:txBody>
      </p:sp>
      <p:pic>
        <p:nvPicPr>
          <p:cNvPr id="175108" name="Picture 4">
            <a:extLst>
              <a:ext uri="{FF2B5EF4-FFF2-40B4-BE49-F238E27FC236}">
                <a16:creationId xmlns:a16="http://schemas.microsoft.com/office/drawing/2014/main" id="{DDB3F01A-BC2B-104D-B542-3839EEFD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447800"/>
            <a:ext cx="3606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2325</Words>
  <Application>Microsoft Macintosh PowerPoint</Application>
  <PresentationFormat>Widescreen</PresentationFormat>
  <Paragraphs>471</Paragraphs>
  <Slides>83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Wingdings 2</vt:lpstr>
      <vt:lpstr>Office Theme</vt:lpstr>
      <vt:lpstr>Ecology of Large Rivers</vt:lpstr>
      <vt:lpstr>Zoogeography of Fishes</vt:lpstr>
      <vt:lpstr>Global</vt:lpstr>
      <vt:lpstr>Interpretation of distribution patterns requires:</vt:lpstr>
      <vt:lpstr>Interpretation of distribution patterns requires:</vt:lpstr>
      <vt:lpstr>Interpretation of distribution patterns requires:</vt:lpstr>
      <vt:lpstr>Interpretation of distribution patterns requires:</vt:lpstr>
      <vt:lpstr>Regional - Historic</vt:lpstr>
      <vt:lpstr>Regional - Historic</vt:lpstr>
      <vt:lpstr>Regional—Historic</vt:lpstr>
      <vt:lpstr>PowerPoint Presentation</vt:lpstr>
      <vt:lpstr>PowerPoint Presentation</vt:lpstr>
      <vt:lpstr>PowerPoint Presentation</vt:lpstr>
      <vt:lpstr>Regional - Local</vt:lpstr>
      <vt:lpstr>Regional - Local</vt:lpstr>
      <vt:lpstr>Influence of Barriers</vt:lpstr>
      <vt:lpstr>Influence of Stochastic Events</vt:lpstr>
      <vt:lpstr>Local</vt:lpstr>
      <vt:lpstr>PowerPoint Presentation</vt:lpstr>
      <vt:lpstr>Mississippi Basin Fauna illustrate these patterns well</vt:lpstr>
      <vt:lpstr>Mississippi Basin Fauna illustrate these patterns well</vt:lpstr>
      <vt:lpstr>Why is the Mississippi fauna so diverse?</vt:lpstr>
      <vt:lpstr>Why is the Mississippi fauna so diverse?</vt:lpstr>
      <vt:lpstr>Why is the Mississippi fauna so diverse?</vt:lpstr>
      <vt:lpstr>Why is the Mississippi fauna so diverse?</vt:lpstr>
      <vt:lpstr>The Fishery</vt:lpstr>
      <vt:lpstr>Coldwater Rivers &amp; Streams</vt:lpstr>
      <vt:lpstr>Coldwater Systems - sustain spawning and rearing</vt:lpstr>
      <vt:lpstr>Other Coldwater Fish Species</vt:lpstr>
      <vt:lpstr>Other Coldwater Fish Species</vt:lpstr>
      <vt:lpstr>Other Fish Species Coldwater-Coolwater Transition</vt:lpstr>
      <vt:lpstr>Other Fish Species Coldwater-Coolwater Transition</vt:lpstr>
      <vt:lpstr>Other Fish Species Coldwater-Coolwater Transition</vt:lpstr>
      <vt:lpstr>Other Fish Species Coldwater-Coolwater Transition</vt:lpstr>
      <vt:lpstr>Other Fish Species Coldwater-Coolwater Transition</vt:lpstr>
      <vt:lpstr>Other Fish Species Coldwater-Coolwater Transition</vt:lpstr>
      <vt:lpstr>The Fishery</vt:lpstr>
      <vt:lpstr>Typical Coolwater River Species</vt:lpstr>
      <vt:lpstr>Typical Coolwater River Species</vt:lpstr>
      <vt:lpstr>Typical Coolwater River Species</vt:lpstr>
      <vt:lpstr>Other Coolwater River Fish Species</vt:lpstr>
      <vt:lpstr>Other Coolwater River Fish Species</vt:lpstr>
      <vt:lpstr>Other Coolwater River Fish Species</vt:lpstr>
      <vt:lpstr>The Fishery</vt:lpstr>
      <vt:lpstr>Typical Warmwater River Species</vt:lpstr>
      <vt:lpstr>Typical Warmwater River Species</vt:lpstr>
      <vt:lpstr>Other Warmwater River Species</vt:lpstr>
      <vt:lpstr>The Large River Sport Fishery</vt:lpstr>
      <vt:lpstr>Unmodified vs. Modified</vt:lpstr>
      <vt:lpstr>The Large River Sport Fishery</vt:lpstr>
      <vt:lpstr>Modified Mississippi River</vt:lpstr>
      <vt:lpstr>The Fishery - Commercial Fish</vt:lpstr>
      <vt:lpstr>The Fishery - Commercial Fish</vt:lpstr>
      <vt:lpstr>Mississippi River Catch</vt:lpstr>
      <vt:lpstr>The Fishery - Commercial Fish</vt:lpstr>
      <vt:lpstr>PCBs in the Mississippi River – 1994 Consumption Advisories</vt:lpstr>
      <vt:lpstr>PCBs, PFOS, Mercury in the Mississippi River – Present Day Consumption Advisories</vt:lpstr>
      <vt:lpstr>Freshwater Ecology</vt:lpstr>
      <vt:lpstr>The Importance of Macroinvertebrates</vt:lpstr>
      <vt:lpstr>Why Study Macroinvertebrates?</vt:lpstr>
      <vt:lpstr>Why are macroinvertebrates biological indicators  of stream health?</vt:lpstr>
      <vt:lpstr>PowerPoint Presentation</vt:lpstr>
      <vt:lpstr>PowerPoint Presentation</vt:lpstr>
      <vt:lpstr>PowerPoint Presentation</vt:lpstr>
      <vt:lpstr>Common Macroinvertebrates</vt:lpstr>
      <vt:lpstr>Common Macroinvertebrates</vt:lpstr>
      <vt:lpstr>Common Macroinvertebrates</vt:lpstr>
      <vt:lpstr>Common Macroinvertebrates</vt:lpstr>
      <vt:lpstr>Common Macroinvertebrates</vt:lpstr>
      <vt:lpstr>Macroinvertebrate Biology</vt:lpstr>
      <vt:lpstr>Habitat</vt:lpstr>
      <vt:lpstr>Movement</vt:lpstr>
      <vt:lpstr>Feeding</vt:lpstr>
      <vt:lpstr>Shredders</vt:lpstr>
      <vt:lpstr>Collectors</vt:lpstr>
      <vt:lpstr>Piercers</vt:lpstr>
      <vt:lpstr>Scrapers/Grazers</vt:lpstr>
      <vt:lpstr>Engulfer-Predators</vt:lpstr>
      <vt:lpstr>PowerPoint Presentation</vt:lpstr>
      <vt:lpstr>Macroinvertebrates as Indicators</vt:lpstr>
      <vt:lpstr>Macroinvertebrates as Indicators</vt:lpstr>
      <vt:lpstr>Macroinvertebrates as Indicators</vt:lpstr>
      <vt:lpstr>The Tolerance Index 0 - 10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of Large Rivers</dc:title>
  <dc:creator>Mundahl, Neal</dc:creator>
  <cp:lastModifiedBy>Mundahl, Neal</cp:lastModifiedBy>
  <cp:revision>12</cp:revision>
  <dcterms:created xsi:type="dcterms:W3CDTF">2022-10-08T22:01:11Z</dcterms:created>
  <dcterms:modified xsi:type="dcterms:W3CDTF">2022-10-09T14:41:33Z</dcterms:modified>
</cp:coreProperties>
</file>