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87"/>
    <p:restoredTop sz="95794"/>
  </p:normalViewPr>
  <p:slideViewPr>
    <p:cSldViewPr snapToGrid="0">
      <p:cViewPr varScale="1">
        <p:scale>
          <a:sx n="103" d="100"/>
          <a:sy n="103" d="100"/>
        </p:scale>
        <p:origin x="20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BAF6A-83A7-6D70-A231-CDE65657B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8707B-6DC7-6306-608F-1B97A446C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F1A2C-C810-24CE-D6B0-C1253ACE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6FA4-4186-994D-803B-F8577EA4639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62E4E-8F8D-4FF1-372D-D07E300D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B34AF-AAA6-2BDD-CB35-97FFD50D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6B8-9E82-CF45-A0D7-FD9D2700A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3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4196-51B6-74E6-CE38-68089573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76E9C-6309-96C5-A59B-BFF55C0FC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FDAA7-FCC4-DD9C-75BE-4AEFB5AC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6FA4-4186-994D-803B-F8577EA4639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4D2CF-30BA-0371-41D3-2FCBF8D8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264D7-494B-BA8A-C564-6CD81C04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6B8-9E82-CF45-A0D7-FD9D2700A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5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8EBACC-70E3-9AEB-6926-45402D2C7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96C46-82EF-8D39-333C-123A32FBA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AAF5C-BE15-85A3-393D-D42EBBEE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6FA4-4186-994D-803B-F8577EA4639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F21B1-0442-BAEB-03C1-EDFA6B280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011EA-57CC-7F2A-5CBD-ABEACAD0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6B8-9E82-CF45-A0D7-FD9D2700A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7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AC29-E218-882D-779C-118CFD55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FA133-1D6B-5FE5-C4F2-FC8226C33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71C8C-EE77-A912-FDEC-A290B04A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6FA4-4186-994D-803B-F8577EA4639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445F1-4529-C3D2-7065-8B710FE9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47A21-AC10-BE47-C658-7A7985CB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6B8-9E82-CF45-A0D7-FD9D2700A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8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7603-01DF-967C-8F5A-D43D0EF60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FA3E7-14AA-545D-6457-7321E039C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1136F-3784-2222-5EB6-C1302BE1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6FA4-4186-994D-803B-F8577EA4639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304D4-73AE-4EC4-C290-60924F5B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A9734-127F-D884-1F13-83A6290E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6B8-9E82-CF45-A0D7-FD9D2700A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7C28-1B03-AF8C-B5E7-DDECFE22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AF2C0-6680-2893-1F07-0D81FD64F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A78A7-613C-B7FE-5B93-5E30F60AC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FCF25-CA14-E5CB-126D-582F8691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6FA4-4186-994D-803B-F8577EA4639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C70CD-C566-D2D0-2C7A-EC427BC6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9730F-D838-3A9A-50A4-A683A217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6B8-9E82-CF45-A0D7-FD9D2700A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212E-5441-DA86-9502-75D3A199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D0AD2-8D35-6111-E67B-1C1200CD4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A7353-ED31-445F-BE2C-03B73B92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AF2627-F33A-6F33-C3A6-79175CC8C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F65EF-FD9C-85E2-7858-1DF7DCE2F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43FDF-8ABC-F95C-2571-DB3C8833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6FA4-4186-994D-803B-F8577EA4639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365B3-C961-8C82-B78F-1DBE96B0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0AC7B-2423-3EB6-A04B-83F4533D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6B8-9E82-CF45-A0D7-FD9D2700A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6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CC09-9B65-7213-9395-5EB4FE2C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B5E23-55E2-D0E5-BC8A-CF8C9C23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6FA4-4186-994D-803B-F8577EA4639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5B82F-472D-6857-A373-61EF7711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2BFD6-A917-A21B-9541-ABB9EEA0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6B8-9E82-CF45-A0D7-FD9D2700A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2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AC5AC-362F-C7A3-5129-F5F035A8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6FA4-4186-994D-803B-F8577EA4639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56E91-0FFC-7A87-C716-E98DC929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73321-B0EE-2572-FF36-25B6F6ED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6B8-9E82-CF45-A0D7-FD9D2700A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8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4011-CDCE-A0AE-0D81-9E0B3D8F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B54B2-3774-CB00-1882-01C0FE1C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7C6C8-1D36-75C9-987B-30715AFE7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8CF9E-A1F9-9768-CAE8-8F162C83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6FA4-4186-994D-803B-F8577EA4639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39BA2-47D9-5D30-E6CA-D1319096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09ED1-6D96-A405-8552-076C3772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6B8-9E82-CF45-A0D7-FD9D2700A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6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F81A-96BF-E017-19A8-EDE93BEA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1111A-B45E-8F54-7EDC-8E760DB5D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63808-DA07-BF27-9F1A-719FA4060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CAA2E-7F17-B4C5-2192-539BF54C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6FA4-4186-994D-803B-F8577EA4639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F9EF7-CB66-CB88-A980-62922028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FB5CF-CAA7-105D-0F85-C2F4BBD6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A6B8-9E82-CF45-A0D7-FD9D2700A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9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38ADC-ADDD-6107-274D-8C5B398F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21D9A-4222-04DB-6A41-A7A7DFA8B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95BCC-1608-9BD9-561D-73A99BC20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86FA4-4186-994D-803B-F8577EA4639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0EB4A-5588-BD40-099F-CB0F226F3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007D-FBF6-EC10-6A49-E2E43074A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DA6B8-9E82-CF45-A0D7-FD9D2700A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6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9541-ED61-BB0D-E85B-53026B08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402" y="745992"/>
            <a:ext cx="4607937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7200" b="1" dirty="0"/>
              <a:t>Ecology of Large Rivers</a:t>
            </a:r>
          </a:p>
        </p:txBody>
      </p:sp>
      <p:pic>
        <p:nvPicPr>
          <p:cNvPr id="12" name="Picture 4" descr="Trees and a river">
            <a:extLst>
              <a:ext uri="{FF2B5EF4-FFF2-40B4-BE49-F238E27FC236}">
                <a16:creationId xmlns:a16="http://schemas.microsoft.com/office/drawing/2014/main" id="{10A70261-23AB-4995-3469-4B33E85E0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44" r="17545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D037E0-168D-72C4-3BFA-04762639F105}"/>
              </a:ext>
            </a:extLst>
          </p:cNvPr>
          <p:cNvSpPr txBox="1"/>
          <p:nvPr/>
        </p:nvSpPr>
        <p:spPr>
          <a:xfrm>
            <a:off x="6890045" y="4788987"/>
            <a:ext cx="46206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Organic Matter, Microbes,</a:t>
            </a:r>
          </a:p>
          <a:p>
            <a:r>
              <a:rPr lang="en-US" sz="3200" b="1" dirty="0"/>
              <a:t>And Energy</a:t>
            </a:r>
          </a:p>
        </p:txBody>
      </p:sp>
    </p:spTree>
    <p:extLst>
      <p:ext uri="{BB962C8B-B14F-4D97-AF65-F5344CB8AC3E}">
        <p14:creationId xmlns:p14="http://schemas.microsoft.com/office/powerpoint/2010/main" val="71469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B459-20D3-7321-45F0-7A0DA282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Leaf Breakdown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0C627C-1B26-2260-1BF6-DAEDDBA6E3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8032" y="2100649"/>
            <a:ext cx="4755968" cy="317064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F5036-BEDA-7F14-C669-9B09FCEBDC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Decomposition dependent on:</a:t>
            </a:r>
          </a:p>
          <a:p>
            <a:pPr lvl="1"/>
            <a:r>
              <a:rPr lang="en-US" dirty="0"/>
              <a:t>Colonization by microbiota (especially fungi)</a:t>
            </a:r>
          </a:p>
          <a:p>
            <a:pPr lvl="1"/>
            <a:r>
              <a:rPr lang="en-US" dirty="0"/>
              <a:t>Nutritional value of leaf</a:t>
            </a:r>
          </a:p>
          <a:p>
            <a:r>
              <a:rPr lang="en-US" dirty="0"/>
              <a:t>Role of bacteria increases as particle size decreases</a:t>
            </a:r>
          </a:p>
          <a:p>
            <a:r>
              <a:rPr lang="en-US" dirty="0"/>
              <a:t>Presence of invertebrate shredders speeds up the process</a:t>
            </a:r>
          </a:p>
        </p:txBody>
      </p:sp>
    </p:spTree>
    <p:extLst>
      <p:ext uri="{BB962C8B-B14F-4D97-AF65-F5344CB8AC3E}">
        <p14:creationId xmlns:p14="http://schemas.microsoft.com/office/powerpoint/2010/main" val="86068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F673-D1DA-345A-9D8B-E10AEBCC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FPOM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4E949-3C13-AAE9-7E7B-2CF0720C21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Amorphous mix of particles &lt;1 mm</a:t>
            </a:r>
          </a:p>
          <a:p>
            <a:r>
              <a:rPr lang="en-US" dirty="0"/>
              <a:t>Instream CPOM breakdown</a:t>
            </a:r>
          </a:p>
          <a:p>
            <a:r>
              <a:rPr lang="en-US" dirty="0"/>
              <a:t>Sloughed algal cells</a:t>
            </a:r>
          </a:p>
          <a:p>
            <a:r>
              <a:rPr lang="en-US" dirty="0"/>
              <a:t>Invert fecal pellets</a:t>
            </a:r>
          </a:p>
          <a:p>
            <a:r>
              <a:rPr lang="en-US" dirty="0"/>
              <a:t>Conversion of DOM into biofilm, subsequent sloughing</a:t>
            </a:r>
          </a:p>
          <a:p>
            <a:r>
              <a:rPr lang="en-US" dirty="0"/>
              <a:t>Fragments from terrestrial environs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0B07F9-38C7-FAEC-4240-76FA05794C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1307" y="1825625"/>
            <a:ext cx="5457526" cy="3759629"/>
          </a:xfrm>
        </p:spPr>
      </p:pic>
    </p:spTree>
    <p:extLst>
      <p:ext uri="{BB962C8B-B14F-4D97-AF65-F5344CB8AC3E}">
        <p14:creationId xmlns:p14="http://schemas.microsoft.com/office/powerpoint/2010/main" val="250185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F673-D1DA-345A-9D8B-E10AEBCC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FPOM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4E949-3C13-AAE9-7E7B-2CF0720C21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Not as well studied, or as well understood, as CPOM breakdown</a:t>
            </a:r>
          </a:p>
          <a:p>
            <a:r>
              <a:rPr lang="en-US" dirty="0"/>
              <a:t>Greater diversity of sources complicates different pathways, processes involved in breakdown</a:t>
            </a:r>
          </a:p>
          <a:p>
            <a:r>
              <a:rPr lang="en-US" dirty="0"/>
              <a:t>Small size </a:t>
            </a:r>
            <a:r>
              <a:rPr lang="en-US" dirty="0">
                <a:sym typeface="Wingdings" pitchFamily="2" charset="2"/>
              </a:rPr>
              <a:t> bacteria likely more important than fungi in the breakdown processes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0B07F9-38C7-FAEC-4240-76FA05794C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1307" y="1825625"/>
            <a:ext cx="5457526" cy="3759629"/>
          </a:xfrm>
        </p:spPr>
      </p:pic>
    </p:spTree>
    <p:extLst>
      <p:ext uri="{BB962C8B-B14F-4D97-AF65-F5344CB8AC3E}">
        <p14:creationId xmlns:p14="http://schemas.microsoft.com/office/powerpoint/2010/main" val="18220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1D151-A450-6A96-A75A-36FA2111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9A22C4-4ADD-B5FD-F001-36E208C394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9005" y="1825625"/>
            <a:ext cx="5391502" cy="413033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4695D-3C73-9075-9CB2-E1A829F57E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Largest pool of organic carbon in rivers and streams</a:t>
            </a:r>
          </a:p>
          <a:p>
            <a:r>
              <a:rPr lang="en-US" dirty="0"/>
              <a:t>Incorporated into POM due to uptake by microbiota, conversion into particulate forms</a:t>
            </a:r>
          </a:p>
          <a:p>
            <a:r>
              <a:rPr lang="en-US" dirty="0"/>
              <a:t>DOM transport from terrestrial veg and wetlands into rivers via soil water, groundwater</a:t>
            </a:r>
          </a:p>
          <a:p>
            <a:r>
              <a:rPr lang="en-US" dirty="0"/>
              <a:t>Instream sources: leaf leachate, extracellular release from algae, macrophytes</a:t>
            </a:r>
          </a:p>
        </p:txBody>
      </p:sp>
    </p:spTree>
    <p:extLst>
      <p:ext uri="{BB962C8B-B14F-4D97-AF65-F5344CB8AC3E}">
        <p14:creationId xmlns:p14="http://schemas.microsoft.com/office/powerpoint/2010/main" val="315500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6AFB-1BAF-E3BD-0896-5E01F07E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16384-3665-F708-5D5B-17DE8E0ADF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Contains mix of:</a:t>
            </a:r>
          </a:p>
          <a:p>
            <a:pPr lvl="1"/>
            <a:r>
              <a:rPr lang="en-US" dirty="0"/>
              <a:t>Bioavailable compounds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Recalcitrant</a:t>
            </a:r>
            <a:r>
              <a:rPr lang="en-US" dirty="0"/>
              <a:t> compounds (resistant to decomposition)</a:t>
            </a:r>
          </a:p>
          <a:p>
            <a:pPr lvl="1"/>
            <a:r>
              <a:rPr lang="en-US" dirty="0"/>
              <a:t>Inhibitory compounds</a:t>
            </a:r>
          </a:p>
          <a:p>
            <a:r>
              <a:rPr lang="en-US" dirty="0"/>
              <a:t>Consequently, total DOM is poor predictor of microbial activity</a:t>
            </a:r>
          </a:p>
          <a:p>
            <a:r>
              <a:rPr lang="en-US" dirty="0"/>
              <a:t>DOM removed from rivers by biotic and abiotic processes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46FB0C-3415-056D-8812-2A8EB701C7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2335427"/>
            <a:ext cx="5791879" cy="3014140"/>
          </a:xfrm>
        </p:spPr>
      </p:pic>
    </p:spTree>
    <p:extLst>
      <p:ext uri="{BB962C8B-B14F-4D97-AF65-F5344CB8AC3E}">
        <p14:creationId xmlns:p14="http://schemas.microsoft.com/office/powerpoint/2010/main" val="257378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2BEF-A487-7176-9665-ADB0CF23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Organic Matter in Rivers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72300D-7F31-E266-DF98-F19B87E882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6989" y="1997428"/>
            <a:ext cx="5181600" cy="361231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B5BB8-357D-850C-B9E0-1CC29BA35C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POM and DOM are key energy sources in rivers</a:t>
            </a:r>
          </a:p>
          <a:p>
            <a:r>
              <a:rPr lang="en-US" dirty="0"/>
              <a:t>Frequently more important than primary producers</a:t>
            </a:r>
          </a:p>
          <a:p>
            <a:r>
              <a:rPr lang="en-US" dirty="0"/>
              <a:t>Detritus, associated microbes, algae, macrophytes form basal resources for riverine food webs</a:t>
            </a:r>
          </a:p>
        </p:txBody>
      </p:sp>
    </p:spTree>
    <p:extLst>
      <p:ext uri="{BB962C8B-B14F-4D97-AF65-F5344CB8AC3E}">
        <p14:creationId xmlns:p14="http://schemas.microsoft.com/office/powerpoint/2010/main" val="3217463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FD7E-35DB-8A46-EA2A-51BBEB12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Microbial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A76BC-D7FE-0BC9-425B-499519B2D0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Microbes are present in or on all surfaces in rivers, and in the water column</a:t>
            </a:r>
          </a:p>
          <a:p>
            <a:r>
              <a:rPr lang="en-US" dirty="0"/>
              <a:t>Depend on both autochthonous and allochthonous sources of energy, nutrients</a:t>
            </a:r>
          </a:p>
          <a:p>
            <a:r>
              <a:rPr lang="en-US" dirty="0"/>
              <a:t>Bacteria, fungi convert POM and DOM into microbial tissue that is available to micro-consumers (e.g., protozoans)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488825-EB8A-31EE-C4A9-525C04ABCB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6921" y="2619632"/>
            <a:ext cx="5248141" cy="3286898"/>
          </a:xfrm>
        </p:spPr>
      </p:pic>
    </p:spTree>
    <p:extLst>
      <p:ext uri="{BB962C8B-B14F-4D97-AF65-F5344CB8AC3E}">
        <p14:creationId xmlns:p14="http://schemas.microsoft.com/office/powerpoint/2010/main" val="1799544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7953-9576-B21A-306F-6C1D4461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Microbial Communities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7F69C2-400B-7562-6A96-998944F077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44300"/>
            <a:ext cx="5181600" cy="291398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ADBF8-C6C0-FD2D-09DB-4823050513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Microbes may lead to higher trophic levels by passing through multiple, microscopic consumer levels</a:t>
            </a:r>
          </a:p>
          <a:p>
            <a:r>
              <a:rPr lang="en-US" dirty="0"/>
              <a:t>Or microbes can contribute directly to higher trophic levels when consumed along with detritus by invert and fish detritivores</a:t>
            </a:r>
          </a:p>
        </p:txBody>
      </p:sp>
    </p:spTree>
    <p:extLst>
      <p:ext uri="{BB962C8B-B14F-4D97-AF65-F5344CB8AC3E}">
        <p14:creationId xmlns:p14="http://schemas.microsoft.com/office/powerpoint/2010/main" val="2890647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BF6D-8DE6-1227-F7FD-D0284CFC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Microbial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4EBC8-A025-A371-8A11-0A8243C819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Complex linkages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microbial loop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C7A46A-6CF0-89F5-70E7-5A54BFBF9B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2612" y="2693772"/>
            <a:ext cx="6620305" cy="3799103"/>
          </a:xfrm>
        </p:spPr>
      </p:pic>
    </p:spTree>
    <p:extLst>
      <p:ext uri="{BB962C8B-B14F-4D97-AF65-F5344CB8AC3E}">
        <p14:creationId xmlns:p14="http://schemas.microsoft.com/office/powerpoint/2010/main" val="169633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5D40-8561-43E4-080F-F4D2735C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Biofilms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AA4710-4C91-5EF2-AD92-DB7B109844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9634"/>
            <a:ext cx="5181600" cy="390331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81DD3-492E-CFF9-50BD-314594D24D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a biofilm?</a:t>
            </a:r>
          </a:p>
          <a:p>
            <a:r>
              <a:rPr lang="en-US" dirty="0"/>
              <a:t>Diverse aggregation of:</a:t>
            </a:r>
          </a:p>
          <a:p>
            <a:pPr lvl="1"/>
            <a:r>
              <a:rPr lang="en-US" dirty="0"/>
              <a:t>Algae</a:t>
            </a:r>
          </a:p>
          <a:p>
            <a:pPr lvl="1"/>
            <a:r>
              <a:rPr lang="en-US" dirty="0"/>
              <a:t>Bacteria</a:t>
            </a:r>
          </a:p>
          <a:p>
            <a:pPr lvl="1"/>
            <a:r>
              <a:rPr lang="en-US" dirty="0"/>
              <a:t>Fungi</a:t>
            </a:r>
          </a:p>
          <a:p>
            <a:pPr lvl="1"/>
            <a:r>
              <a:rPr lang="en-US" dirty="0"/>
              <a:t>Protists</a:t>
            </a:r>
          </a:p>
          <a:p>
            <a:pPr lvl="1"/>
            <a:r>
              <a:rPr lang="en-US" dirty="0"/>
              <a:t>Detrital particles</a:t>
            </a:r>
          </a:p>
          <a:p>
            <a:pPr lvl="1"/>
            <a:r>
              <a:rPr lang="en-US" dirty="0"/>
              <a:t>Various exudates</a:t>
            </a:r>
          </a:p>
          <a:p>
            <a:pPr lvl="1"/>
            <a:r>
              <a:rPr lang="en-US" dirty="0"/>
              <a:t>Exoenzymes</a:t>
            </a:r>
          </a:p>
          <a:p>
            <a:pPr lvl="1"/>
            <a:r>
              <a:rPr lang="en-US" dirty="0"/>
              <a:t>Metabolic products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Polysaccharide matrix</a:t>
            </a:r>
          </a:p>
        </p:txBody>
      </p:sp>
    </p:spTree>
    <p:extLst>
      <p:ext uri="{BB962C8B-B14F-4D97-AF65-F5344CB8AC3E}">
        <p14:creationId xmlns:p14="http://schemas.microsoft.com/office/powerpoint/2010/main" val="319067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8A7CA4-0780-8EC8-3BF3-0842D5D62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65125"/>
            <a:ext cx="4876800" cy="61341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1FC34C9-9B0B-3680-E02A-5E532466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Organic Matter 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2C7CA-F514-1A40-7520-33243D7E3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Riverine organic matter originates from within and outside of rivers</a:t>
            </a:r>
          </a:p>
          <a:p>
            <a:r>
              <a:rPr lang="en-US" dirty="0"/>
              <a:t>Autochthonous</a:t>
            </a:r>
          </a:p>
          <a:p>
            <a:r>
              <a:rPr lang="en-US" dirty="0"/>
              <a:t>Allochthonous</a:t>
            </a:r>
          </a:p>
          <a:p>
            <a:r>
              <a:rPr lang="en-US" dirty="0"/>
              <a:t>Basal resources for </a:t>
            </a:r>
            <a:r>
              <a:rPr lang="en-US"/>
              <a:t>riverine food webs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A0F871-E226-94CF-2FDC-75E938A7EE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64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5D40-8561-43E4-080F-F4D2735C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Biofilms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F80EF2-3168-B150-9DB3-BA7DFD8535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018" y="1505229"/>
            <a:ext cx="3740734" cy="498764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81DD3-492E-CFF9-50BD-314594D24D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Form an organic microlayer – 3-dimensional</a:t>
            </a:r>
          </a:p>
          <a:p>
            <a:r>
              <a:rPr lang="en-US" dirty="0"/>
              <a:t>Grow on channel bottoms, all submerged surfaces</a:t>
            </a:r>
          </a:p>
          <a:p>
            <a:r>
              <a:rPr lang="en-US" dirty="0"/>
              <a:t>High taxonomic, functional diversities</a:t>
            </a:r>
          </a:p>
          <a:p>
            <a:r>
              <a:rPr lang="en-US" dirty="0"/>
              <a:t>Complex networks of multi-species interactions</a:t>
            </a:r>
          </a:p>
          <a:p>
            <a:r>
              <a:rPr lang="en-US" dirty="0"/>
              <a:t>Sites for organic matter processing, nutrient cycling</a:t>
            </a:r>
          </a:p>
          <a:p>
            <a:r>
              <a:rPr lang="en-US" dirty="0"/>
              <a:t>Rapid responses to fluctuating environmental conditions</a:t>
            </a:r>
          </a:p>
        </p:txBody>
      </p:sp>
    </p:spTree>
    <p:extLst>
      <p:ext uri="{BB962C8B-B14F-4D97-AF65-F5344CB8AC3E}">
        <p14:creationId xmlns:p14="http://schemas.microsoft.com/office/powerpoint/2010/main" val="116500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10F9-D340-C8F0-4DF8-40A5F4A9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Bacterioplankton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0EE52-E7F6-234F-2A3A-88EE0D91B2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Autotrophic and heterotrophic bacteria in the water column</a:t>
            </a:r>
          </a:p>
          <a:p>
            <a:r>
              <a:rPr lang="en-US" dirty="0"/>
              <a:t>Community shaped by dispersal from instream and surrounding habitats</a:t>
            </a:r>
          </a:p>
          <a:p>
            <a:r>
              <a:rPr lang="en-US" dirty="0"/>
              <a:t>Headwater streams have greater diversity than higher-order rivers</a:t>
            </a:r>
          </a:p>
          <a:p>
            <a:r>
              <a:rPr lang="en-US" dirty="0"/>
              <a:t>Headwaters dominated by taxa associated with soil and sediments</a:t>
            </a:r>
          </a:p>
          <a:p>
            <a:pPr lvl="1"/>
            <a:r>
              <a:rPr lang="en-US" dirty="0"/>
              <a:t>Runoff from terrestrial systems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1F00D0-5A5E-73FF-60ED-3AFDBD4C64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5910" y="2088291"/>
            <a:ext cx="5025924" cy="3447535"/>
          </a:xfrm>
        </p:spPr>
      </p:pic>
    </p:spTree>
    <p:extLst>
      <p:ext uri="{BB962C8B-B14F-4D97-AF65-F5344CB8AC3E}">
        <p14:creationId xmlns:p14="http://schemas.microsoft.com/office/powerpoint/2010/main" val="578305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10F9-D340-C8F0-4DF8-40A5F4A9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Bacterioplankton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E1F7E9-0A87-4A4A-CD97-D08DE86A47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5740" y="1690688"/>
            <a:ext cx="3372445" cy="45528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7F46E-3865-2A3B-2695-C0419F635F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Growth and functioning influenced by:</a:t>
            </a:r>
          </a:p>
          <a:p>
            <a:r>
              <a:rPr lang="en-US" dirty="0"/>
              <a:t>Amount of dissolved organic carbon (DOC)</a:t>
            </a:r>
          </a:p>
          <a:p>
            <a:r>
              <a:rPr lang="en-US" dirty="0"/>
              <a:t>Lability of DOC</a:t>
            </a:r>
          </a:p>
          <a:p>
            <a:r>
              <a:rPr lang="en-US" dirty="0"/>
              <a:t>Availability of nutrients</a:t>
            </a:r>
          </a:p>
          <a:p>
            <a:r>
              <a:rPr lang="en-US" dirty="0"/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3962877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5F8A-9978-5574-3573-0AADE7D6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Benthic or planktonic – more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76C10-E809-8A6C-CF89-A1162C5EBA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New research suggests that benthic microbes (biofilms) have greater influence on river-system-wide biogeochemistry</a:t>
            </a:r>
          </a:p>
          <a:p>
            <a:r>
              <a:rPr lang="en-US" dirty="0"/>
              <a:t>But other studies have all shown that bacterioplankton can respond more quickly to changing conditions (biofilms “insulated” by polysaccharide matrix – reduces diffusion from water column)</a:t>
            </a:r>
          </a:p>
          <a:p>
            <a:r>
              <a:rPr lang="en-US" dirty="0"/>
              <a:t>Both groups important to overall functioning of river systems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BE01B1-9FC9-1956-F70D-4A0D166E61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48151" y="2520777"/>
            <a:ext cx="5961595" cy="2718487"/>
          </a:xfrm>
        </p:spPr>
      </p:pic>
    </p:spTree>
    <p:extLst>
      <p:ext uri="{BB962C8B-B14F-4D97-AF65-F5344CB8AC3E}">
        <p14:creationId xmlns:p14="http://schemas.microsoft.com/office/powerpoint/2010/main" val="416499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8A7CA4-0780-8EC8-3BF3-0842D5D62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65125"/>
            <a:ext cx="4876800" cy="61341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1FC34C9-9B0B-3680-E02A-5E532466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Organic Matter 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2C7CA-F514-1A40-7520-33243D7E3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CPOM – coarse particulate organic matter</a:t>
            </a:r>
          </a:p>
          <a:p>
            <a:r>
              <a:rPr lang="en-US" dirty="0"/>
              <a:t>FPOM – fine particulate organic matter</a:t>
            </a:r>
          </a:p>
          <a:p>
            <a:r>
              <a:rPr lang="en-US" dirty="0"/>
              <a:t>VFPOM – very fine particulate organic matter</a:t>
            </a:r>
          </a:p>
          <a:p>
            <a:endParaRPr lang="en-US" dirty="0"/>
          </a:p>
          <a:p>
            <a:r>
              <a:rPr lang="en-US" dirty="0"/>
              <a:t>Often termed </a:t>
            </a:r>
            <a:r>
              <a:rPr lang="en-US" dirty="0">
                <a:highlight>
                  <a:srgbClr val="FFFF00"/>
                </a:highlight>
              </a:rPr>
              <a:t>detritus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780364-6C6D-3FCC-E504-254B0259CE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5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27DD-1FAF-AD78-2502-134B3BE1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Organic Matter 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4797BA-9103-E22C-00E4-30FC9AEFA6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4750" y="2693194"/>
            <a:ext cx="4508500" cy="26162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028A2-FC25-0305-ABAF-C3620455C4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CPOM from leaves, fruits, other plant parts</a:t>
            </a:r>
          </a:p>
          <a:p>
            <a:r>
              <a:rPr lang="en-US" dirty="0"/>
              <a:t>Also carcasses, feces of insects, larger animals</a:t>
            </a:r>
          </a:p>
        </p:txBody>
      </p:sp>
    </p:spTree>
    <p:extLst>
      <p:ext uri="{BB962C8B-B14F-4D97-AF65-F5344CB8AC3E}">
        <p14:creationId xmlns:p14="http://schemas.microsoft.com/office/powerpoint/2010/main" val="37951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27DD-1FAF-AD78-2502-134B3BE1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Organic Matter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862A0-7132-07D5-C52E-FFAA985EA0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FPOM/VFPOM from fragmentation of larger particles, especially terrestrial vegetation</a:t>
            </a:r>
          </a:p>
          <a:p>
            <a:r>
              <a:rPr lang="en-US" dirty="0"/>
              <a:t>Can be transported to the channel, or produced by processes within the channel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0D2232-7411-4A83-1F0A-4322825473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6281" y="1665039"/>
            <a:ext cx="3731741" cy="4962831"/>
          </a:xfrm>
        </p:spPr>
      </p:pic>
    </p:spTree>
    <p:extLst>
      <p:ext uri="{BB962C8B-B14F-4D97-AF65-F5344CB8AC3E}">
        <p14:creationId xmlns:p14="http://schemas.microsoft.com/office/powerpoint/2010/main" val="86447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27DD-1FAF-AD78-2502-134B3BE1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Organic Matter 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4DB388-AA75-734E-E74A-C3B97C0935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1960" y="2323069"/>
            <a:ext cx="5416378" cy="324982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028A2-FC25-0305-ABAF-C3620455C4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Dissolved organic matter – DOM </a:t>
            </a:r>
          </a:p>
          <a:p>
            <a:r>
              <a:rPr lang="en-US" dirty="0"/>
              <a:t>Main source – water filtered through soil</a:t>
            </a:r>
          </a:p>
          <a:p>
            <a:r>
              <a:rPr lang="en-US" dirty="0"/>
              <a:t>Highly variable in bioavailability to to heterogenous mixture of possible molecules</a:t>
            </a:r>
          </a:p>
        </p:txBody>
      </p:sp>
    </p:spTree>
    <p:extLst>
      <p:ext uri="{BB962C8B-B14F-4D97-AF65-F5344CB8AC3E}">
        <p14:creationId xmlns:p14="http://schemas.microsoft.com/office/powerpoint/2010/main" val="250770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27DD-1FAF-AD78-2502-134B3BE1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Organic Matter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862A0-7132-07D5-C52E-FFAA985EA0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Lability</a:t>
            </a:r>
            <a:r>
              <a:rPr lang="en-US" dirty="0"/>
              <a:t> – ability to break down easily and be useful as food and as a source of energy</a:t>
            </a:r>
          </a:p>
          <a:p>
            <a:r>
              <a:rPr lang="en-US" dirty="0"/>
              <a:t>Depends on presence of bacteria and fungi associated with OM</a:t>
            </a:r>
          </a:p>
          <a:p>
            <a:r>
              <a:rPr lang="en-US" dirty="0"/>
              <a:t>Degradative activities alter palatability, accessibility of OM to consumers</a:t>
            </a:r>
          </a:p>
          <a:p>
            <a:r>
              <a:rPr lang="en-US" dirty="0"/>
              <a:t>Microorganisms are critical mediators (access and energy)</a:t>
            </a:r>
          </a:p>
          <a:p>
            <a:pPr lvl="1"/>
            <a:r>
              <a:rPr lang="en-US" dirty="0"/>
              <a:t>Processing POM</a:t>
            </a:r>
          </a:p>
          <a:p>
            <a:pPr lvl="1"/>
            <a:r>
              <a:rPr lang="en-US" dirty="0"/>
              <a:t>Uptake of DOM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36E16F-0048-947F-107B-36278DEA37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9974" y="2199503"/>
            <a:ext cx="4985612" cy="3311611"/>
          </a:xfrm>
        </p:spPr>
      </p:pic>
    </p:spTree>
    <p:extLst>
      <p:ext uri="{BB962C8B-B14F-4D97-AF65-F5344CB8AC3E}">
        <p14:creationId xmlns:p14="http://schemas.microsoft.com/office/powerpoint/2010/main" val="62798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B459-20D3-7321-45F0-7A0DA282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Leaf Breakdown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9F1FEC-7714-540C-81FD-B2701262E0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6641" y="1957666"/>
            <a:ext cx="5217137" cy="171229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F5036-BEDA-7F14-C669-9B09FCEBDC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Deciduous leaves – primary CPOM input to forested streams in temperate regions</a:t>
            </a:r>
          </a:p>
          <a:p>
            <a:r>
              <a:rPr lang="en-US" dirty="0"/>
              <a:t>Wetted leaves quickly release DOM</a:t>
            </a:r>
          </a:p>
          <a:p>
            <a:r>
              <a:rPr lang="en-US" dirty="0"/>
              <a:t>Soon colonized by microorganisms and invertebrate shredders</a:t>
            </a:r>
          </a:p>
          <a:p>
            <a:pPr lvl="1"/>
            <a:r>
              <a:rPr lang="en-US" dirty="0"/>
              <a:t>Enhance fragmentation, mineralization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5B04C-38AC-F83D-CC02-AB21710D0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36934"/>
            <a:ext cx="4709984" cy="23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5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B459-20D3-7321-45F0-7A0DA282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Leaf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93DBE-1649-7F59-BC6F-A5ADCF488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Leaf transformed into:</a:t>
            </a:r>
          </a:p>
          <a:p>
            <a:pPr lvl="1"/>
            <a:r>
              <a:rPr lang="en-US" dirty="0"/>
              <a:t>Microbial, shredder biomass</a:t>
            </a:r>
          </a:p>
          <a:p>
            <a:pPr lvl="1"/>
            <a:r>
              <a:rPr lang="en-US" dirty="0"/>
              <a:t>FPOM</a:t>
            </a:r>
          </a:p>
          <a:p>
            <a:pPr lvl="1"/>
            <a:r>
              <a:rPr lang="en-US" dirty="0"/>
              <a:t>DOM</a:t>
            </a:r>
          </a:p>
          <a:p>
            <a:pPr lvl="1"/>
            <a:r>
              <a:rPr lang="en-US" dirty="0"/>
              <a:t>Nutrients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Breakdown rates highly variable, influenced by: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Oxygen supply</a:t>
            </a:r>
          </a:p>
          <a:p>
            <a:pPr lvl="1"/>
            <a:r>
              <a:rPr lang="en-US" dirty="0"/>
              <a:t>Nutrient supply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BACA2-30AA-4E40-2426-EC6D160557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3789" y="2286000"/>
            <a:ext cx="5181600" cy="3198018"/>
          </a:xfrm>
        </p:spPr>
      </p:pic>
    </p:spTree>
    <p:extLst>
      <p:ext uri="{BB962C8B-B14F-4D97-AF65-F5344CB8AC3E}">
        <p14:creationId xmlns:p14="http://schemas.microsoft.com/office/powerpoint/2010/main" val="3470955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742</Words>
  <Application>Microsoft Macintosh PowerPoint</Application>
  <PresentationFormat>Widescreen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Ecology of Large Rivers</vt:lpstr>
      <vt:lpstr>Organic Matter Sources</vt:lpstr>
      <vt:lpstr>Organic Matter Sources</vt:lpstr>
      <vt:lpstr>Organic Matter Sources</vt:lpstr>
      <vt:lpstr>Organic Matter Sources</vt:lpstr>
      <vt:lpstr>Organic Matter Sources</vt:lpstr>
      <vt:lpstr>Organic Matter Sources</vt:lpstr>
      <vt:lpstr>Leaf Breakdown</vt:lpstr>
      <vt:lpstr>Leaf Breakdown</vt:lpstr>
      <vt:lpstr>Leaf Breakdown</vt:lpstr>
      <vt:lpstr>FPOM</vt:lpstr>
      <vt:lpstr>FPOM</vt:lpstr>
      <vt:lpstr>DOM</vt:lpstr>
      <vt:lpstr>DOM</vt:lpstr>
      <vt:lpstr>Organic Matter in Rivers</vt:lpstr>
      <vt:lpstr>Microbial Communities</vt:lpstr>
      <vt:lpstr>Microbial Communities</vt:lpstr>
      <vt:lpstr>Microbial Communities</vt:lpstr>
      <vt:lpstr>Biofilms</vt:lpstr>
      <vt:lpstr>Biofilms</vt:lpstr>
      <vt:lpstr>Bacterioplankton</vt:lpstr>
      <vt:lpstr>Bacterioplankton</vt:lpstr>
      <vt:lpstr>Benthic or planktonic – more important?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of Large Rivers</dc:title>
  <dc:creator>Mundahl, Neal</dc:creator>
  <cp:lastModifiedBy>Mundahl, Neal</cp:lastModifiedBy>
  <cp:revision>18</cp:revision>
  <dcterms:created xsi:type="dcterms:W3CDTF">2022-10-02T22:06:58Z</dcterms:created>
  <dcterms:modified xsi:type="dcterms:W3CDTF">2022-10-05T00:39:26Z</dcterms:modified>
</cp:coreProperties>
</file>