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94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4509-AC47-2253-F237-170EFD6BA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EEEDA0-F801-23B2-05BE-F3BA7599C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DD4B-C32F-3BCD-6F96-14EA2A23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29337-1398-74B2-F9BE-8A07F570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81E7-ABBC-A673-BB98-478ACB14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7C1C-41C2-F574-1ECE-048B4A0C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BA6F2-B7FA-4EAF-DCC8-2375A85A9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50EEC-B51F-653A-908A-2B8D14AB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C7EC2-A46F-F7A6-576B-548B18C4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70E5A-F567-6B58-9B7F-34DA801E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1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2915B-A2E4-5EC1-B1CA-5DB7E65D0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147F5-80C9-6B8E-F1E9-A3D15F850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A53D5-F335-FDD1-07E8-7EAFE94D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A7035-DF7D-227C-43F9-186906D4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3E7D7-DBF3-F0A6-EFC1-16DBEB83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38B5-FBFB-9223-53D8-8F4E1A09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E70DA-B514-2663-320A-959AF4C5F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6FA59-81BF-6A38-1D1B-06511FB9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CCF17-723D-F8DF-916A-D1DBF6CD0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80162-A36B-D645-75FB-B6F9C23C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7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1BA0-FD45-FE67-3EDC-E29CA3E9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B896E-9F66-959D-7C26-8BDD0322B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DE71A-FF44-9923-C84B-0817A7FD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C5086-69FF-A38B-C2B8-A12B9B76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F8D92-A53D-249F-25D4-8AF84E09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6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99989-7A2F-DA6B-647F-5E0DE20B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B3855-9766-898D-6D4C-AD01F3ED9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556D6-0AF4-CA14-58DB-0BC6C58F1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15138-030F-2D72-094A-515ECE4B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196BC-BCB7-973B-067B-BED87A9F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FFF4B-E50E-C822-5705-2BB7732F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4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B8C7-E860-B03B-9B6F-C6F62210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1BFB1-159A-78D8-4DC3-9419930C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5DE5D-1E0C-23BD-7DCA-797C02AF9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474F7-3D6F-EEA3-B7FA-5F4B78A74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603D8-611D-4AA6-1BC9-2BFE2AC98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059837-3AAA-4AE9-50A5-BB5886BBD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7F824B-1EE0-B390-4AC9-D2C797BC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938BC-8964-9243-43F9-31DFE409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5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0C3F-E463-85E2-182C-35EC2ADB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D5000-8D1B-4F98-E082-0D296206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AC90A-F368-AA9D-B736-E27F42F8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9ECC8-34D4-959A-9CEB-7455B581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89058-176E-DD0F-EA31-47196330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2BCD7-B5A9-01CA-DA6F-9F3E68A7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85AE-A842-113A-C07D-0BAAB006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EF95-2F47-3923-7CA1-047FF820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D787-43DB-EB97-D752-A43C1B097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CB3C-91CE-6E6C-820C-DE37F40A7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A14C5-F235-36FC-91F9-1CAC436D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2501B-4DAE-A2D9-FE19-77FAD719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E578F-2E21-2B37-6F74-95F7BC07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6885-A5A2-8AFC-3310-F804EC18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9B0E20-DF79-A7D8-F572-FF96D976C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A5941-6CD8-4A66-704E-A65BA2B52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4B2D5-24C4-42C1-9D96-5AF6534F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ACDE5-A4DE-75C1-BB3D-CAC5AC3D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73656-702D-A59D-7AFD-EEE1B627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BAA5E-0427-EFC4-8A61-7A41937FF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C5DC0-8BB1-FC4D-DB5D-EAC053032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6596D-475F-26C4-785B-CB9D1D8D4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934A4-56B7-E042-8EDF-5CEC963B633F}" type="datetimeFigureOut">
              <a:rPr lang="en-US" smtClean="0"/>
              <a:t>11/6/22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3E61-20FC-55B6-05F8-E0317E8FC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A3705-F791-D333-B6D4-4BC75225A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82112-9B7E-664D-89DE-FB9F0FAFE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4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9541-ED61-BB0D-E85B-53026B08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402" y="745992"/>
            <a:ext cx="4607937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 b="1" dirty="0"/>
              <a:t>Ecology of Large Rivers</a:t>
            </a:r>
          </a:p>
        </p:txBody>
      </p:sp>
      <p:pic>
        <p:nvPicPr>
          <p:cNvPr id="12" name="Picture 4" descr="Trees and a river">
            <a:extLst>
              <a:ext uri="{FF2B5EF4-FFF2-40B4-BE49-F238E27FC236}">
                <a16:creationId xmlns:a16="http://schemas.microsoft.com/office/drawing/2014/main" id="{10A70261-23AB-4995-3469-4B33E85E0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4" r="17545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D037E0-168D-72C4-3BFA-04762639F105}"/>
              </a:ext>
            </a:extLst>
          </p:cNvPr>
          <p:cNvSpPr txBox="1"/>
          <p:nvPr/>
        </p:nvSpPr>
        <p:spPr>
          <a:xfrm>
            <a:off x="7584526" y="4742688"/>
            <a:ext cx="3195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River Metabolism</a:t>
            </a:r>
          </a:p>
        </p:txBody>
      </p:sp>
    </p:spTree>
    <p:extLst>
      <p:ext uri="{BB962C8B-B14F-4D97-AF65-F5344CB8AC3E}">
        <p14:creationId xmlns:p14="http://schemas.microsoft.com/office/powerpoint/2010/main" val="71469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ADE9-D417-0588-1901-492FC54A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Flood Pulse Concept (FPC)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50231F-03B2-5577-AC99-CCE3E73064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1721" y="1287356"/>
            <a:ext cx="4155311" cy="542787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B3637-46F4-CFB2-6B82-6F48C09A6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for FPC derives from fish production studies</a:t>
            </a:r>
          </a:p>
          <a:p>
            <a:r>
              <a:rPr lang="en-US" dirty="0"/>
              <a:t>The most productive freshwater fisheries are located in large rivers with extensive floodplains</a:t>
            </a:r>
          </a:p>
          <a:p>
            <a:pPr lvl="1"/>
            <a:r>
              <a:rPr lang="en-US" dirty="0"/>
              <a:t>Recruitment of young fishes positively correlated with flooding intensity</a:t>
            </a:r>
          </a:p>
          <a:p>
            <a:pPr lvl="1"/>
            <a:r>
              <a:rPr lang="en-US" dirty="0"/>
              <a:t>Growth correlated with hydrological seasonality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7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ADE9-D417-0588-1901-492FC54A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Flood Pulse Concept (FPC)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50231F-03B2-5577-AC99-CCE3E73064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1721" y="1287356"/>
            <a:ext cx="4155311" cy="542787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B3637-46F4-CFB2-6B82-6F48C09A6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Contribution of floodplain organics/energy to fish diets decline with period of floodplain inundation</a:t>
            </a:r>
          </a:p>
          <a:p>
            <a:r>
              <a:rPr lang="en-US" dirty="0"/>
              <a:t>Also, studies (stable isotopes) in some rivers have shown that diets of fish and invertebrates during flooding were dominated by carbon from </a:t>
            </a:r>
            <a:r>
              <a:rPr lang="en-US" dirty="0">
                <a:highlight>
                  <a:srgbClr val="00FF00"/>
                </a:highlight>
              </a:rPr>
              <a:t>phytoplankton and periphyton</a:t>
            </a:r>
            <a:r>
              <a:rPr lang="en-US" dirty="0"/>
              <a:t>, even though </a:t>
            </a:r>
            <a:r>
              <a:rPr lang="en-US" dirty="0">
                <a:highlight>
                  <a:srgbClr val="00FFFF"/>
                </a:highlight>
              </a:rPr>
              <a:t>floodplain-derived detritus </a:t>
            </a:r>
            <a:r>
              <a:rPr lang="en-US" dirty="0"/>
              <a:t>represented &gt;95% of carbon available to consumers</a:t>
            </a:r>
          </a:p>
          <a:p>
            <a:r>
              <a:rPr lang="en-US" dirty="0"/>
              <a:t>Flood-plain derived organics may be a microbial dead-end, not reaching higher-level consumers</a:t>
            </a:r>
          </a:p>
        </p:txBody>
      </p:sp>
    </p:spTree>
    <p:extLst>
      <p:ext uri="{BB962C8B-B14F-4D97-AF65-F5344CB8AC3E}">
        <p14:creationId xmlns:p14="http://schemas.microsoft.com/office/powerpoint/2010/main" val="139491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E43E-C8B6-226E-7F07-790307D2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Riverine Productivity Model (RPM: </a:t>
            </a:r>
            <a:r>
              <a:rPr lang="en-US" sz="2400" b="1" dirty="0"/>
              <a:t>Thorp and Delong!</a:t>
            </a:r>
            <a:r>
              <a:rPr lang="en-US" b="1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92EC4E-B934-8BF1-03B9-B4D038476A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66896" y="2025570"/>
            <a:ext cx="5989535" cy="3368233"/>
          </a:xfrm>
          <a:ln w="22225">
            <a:solidFill>
              <a:srgbClr val="FF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044C6-E989-8EFC-6C38-19BD0D009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26" y="1779327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Proposes that secondary production depends on </a:t>
            </a:r>
            <a:r>
              <a:rPr lang="en-US" dirty="0">
                <a:highlight>
                  <a:srgbClr val="00FF00"/>
                </a:highlight>
              </a:rPr>
              <a:t>autochthonous</a:t>
            </a:r>
            <a:r>
              <a:rPr lang="en-US" dirty="0"/>
              <a:t> organics/energy produced in river channel, riparian zone</a:t>
            </a:r>
          </a:p>
          <a:p>
            <a:r>
              <a:rPr lang="en-US" dirty="0"/>
              <a:t>Less abundant but </a:t>
            </a:r>
            <a:r>
              <a:rPr lang="en-US" dirty="0">
                <a:highlight>
                  <a:srgbClr val="FFFF00"/>
                </a:highlight>
              </a:rPr>
              <a:t>more labile </a:t>
            </a:r>
            <a:r>
              <a:rPr lang="en-US" dirty="0"/>
              <a:t>than </a:t>
            </a:r>
            <a:r>
              <a:rPr lang="en-US" dirty="0">
                <a:highlight>
                  <a:srgbClr val="00FFFF"/>
                </a:highlight>
              </a:rPr>
              <a:t>allochthonous</a:t>
            </a:r>
            <a:r>
              <a:rPr lang="en-US" dirty="0"/>
              <a:t> organics transported from upstream</a:t>
            </a:r>
          </a:p>
          <a:p>
            <a:r>
              <a:rPr lang="en-US" dirty="0">
                <a:highlight>
                  <a:srgbClr val="00FFFF"/>
                </a:highlight>
              </a:rPr>
              <a:t>Allochthonous</a:t>
            </a:r>
            <a:r>
              <a:rPr lang="en-US" dirty="0"/>
              <a:t> organics dominate transported forms, contributes to microbial respiration, but contributes little to higher food web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AA0A7E7-002B-7A01-2018-18720F65B03A}"/>
              </a:ext>
            </a:extLst>
          </p:cNvPr>
          <p:cNvSpPr/>
          <p:nvPr/>
        </p:nvSpPr>
        <p:spPr>
          <a:xfrm rot="16200000">
            <a:off x="8044405" y="576135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864CD6-3F72-5AB4-D2A2-50EAB170A60A}"/>
              </a:ext>
            </a:extLst>
          </p:cNvPr>
          <p:cNvSpPr/>
          <p:nvPr/>
        </p:nvSpPr>
        <p:spPr>
          <a:xfrm>
            <a:off x="10852161" y="2257063"/>
            <a:ext cx="1207625" cy="544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E537E8-0F35-D4A4-E8A1-9D25024857B3}"/>
              </a:ext>
            </a:extLst>
          </p:cNvPr>
          <p:cNvSpPr/>
          <p:nvPr/>
        </p:nvSpPr>
        <p:spPr>
          <a:xfrm>
            <a:off x="10852161" y="4458182"/>
            <a:ext cx="1207625" cy="544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7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762D-F419-CA97-BE9B-E980B34C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About the </a:t>
            </a:r>
            <a:r>
              <a:rPr lang="en-US" b="1" dirty="0" err="1"/>
              <a:t>Hyporheos</a:t>
            </a:r>
            <a:r>
              <a:rPr lang="en-US" b="1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845CCA-0E58-1CE5-47C7-5B21D83469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1641" y="1944548"/>
            <a:ext cx="4758160" cy="363350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610C7-0DE7-EE13-6CC6-A1508A1540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Groundwater entering river channels (shallow, deep)</a:t>
            </a:r>
          </a:p>
          <a:p>
            <a:r>
              <a:rPr lang="en-US" dirty="0"/>
              <a:t>Physical/chemical conditions (e.g., presence/absence of O</a:t>
            </a:r>
            <a:r>
              <a:rPr lang="en-US" baseline="-25000" dirty="0"/>
              <a:t>2</a:t>
            </a:r>
            <a:r>
              <a:rPr lang="en-US" dirty="0"/>
              <a:t>) important to carbon, nutrient cycling</a:t>
            </a:r>
          </a:p>
          <a:p>
            <a:r>
              <a:rPr lang="en-US" dirty="0"/>
              <a:t>Quality, quantity of organic matter in </a:t>
            </a:r>
            <a:r>
              <a:rPr lang="en-US" dirty="0" err="1"/>
              <a:t>hyporheos</a:t>
            </a:r>
            <a:r>
              <a:rPr lang="en-US" dirty="0"/>
              <a:t> can influence CO</a:t>
            </a:r>
            <a:r>
              <a:rPr lang="en-US" baseline="-25000" dirty="0"/>
              <a:t>2</a:t>
            </a:r>
            <a:r>
              <a:rPr lang="en-US" dirty="0"/>
              <a:t> production/release in/from sediments</a:t>
            </a:r>
          </a:p>
          <a:p>
            <a:r>
              <a:rPr lang="en-US" dirty="0"/>
              <a:t>May account for up to 1/3 of total channel respiration</a:t>
            </a:r>
          </a:p>
        </p:txBody>
      </p:sp>
    </p:spTree>
    <p:extLst>
      <p:ext uri="{BB962C8B-B14F-4D97-AF65-F5344CB8AC3E}">
        <p14:creationId xmlns:p14="http://schemas.microsoft.com/office/powerpoint/2010/main" val="27204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57B7-6241-F494-7F7C-A9867586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River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DEDB-CBF7-ECA9-39D9-493732280A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NEP = GPP + ER</a:t>
            </a:r>
          </a:p>
          <a:p>
            <a:pPr lvl="1"/>
            <a:r>
              <a:rPr lang="en-US" dirty="0"/>
              <a:t>NEP = net ecosystem productivity (or metabolism)</a:t>
            </a:r>
          </a:p>
          <a:p>
            <a:pPr lvl="1"/>
            <a:r>
              <a:rPr lang="en-US" dirty="0"/>
              <a:t>GPP = gross primary production</a:t>
            </a:r>
          </a:p>
          <a:p>
            <a:pPr lvl="1"/>
            <a:r>
              <a:rPr lang="en-US" dirty="0"/>
              <a:t>ER = ecosystem respiration</a:t>
            </a:r>
          </a:p>
          <a:p>
            <a:r>
              <a:rPr lang="en-US" dirty="0"/>
              <a:t>GPP </a:t>
            </a:r>
            <a:r>
              <a:rPr lang="en-US" dirty="0">
                <a:sym typeface="Wingdings" pitchFamily="2" charset="2"/>
              </a:rPr>
              <a:t> by autotrophs (measured by 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O</a:t>
            </a:r>
            <a:r>
              <a:rPr lang="en-US" baseline="-25000" dirty="0">
                <a:highlight>
                  <a:srgbClr val="FFFF00"/>
                </a:highlight>
                <a:sym typeface="Wingdings" pitchFamily="2" charset="2"/>
              </a:rPr>
              <a:t>2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 production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r>
              <a:rPr lang="en-US" dirty="0">
                <a:sym typeface="Wingdings" pitchFamily="2" charset="2"/>
              </a:rPr>
              <a:t>ER  autotroph + heterotroph respiration (</a:t>
            </a:r>
            <a:r>
              <a:rPr lang="en-US" dirty="0">
                <a:highlight>
                  <a:srgbClr val="FFFF00"/>
                </a:highlight>
                <a:sym typeface="Wingdings" pitchFamily="2" charset="2"/>
              </a:rPr>
              <a:t>negative or loss of O</a:t>
            </a:r>
            <a:r>
              <a:rPr lang="en-US" baseline="-25000" dirty="0">
                <a:highlight>
                  <a:srgbClr val="FFFF00"/>
                </a:highlight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7776DC-0066-C1E0-EC02-0395AEC7AD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9930" y="2291787"/>
            <a:ext cx="5421578" cy="2997843"/>
          </a:xfrm>
        </p:spPr>
      </p:pic>
    </p:spTree>
    <p:extLst>
      <p:ext uri="{BB962C8B-B14F-4D97-AF65-F5344CB8AC3E}">
        <p14:creationId xmlns:p14="http://schemas.microsoft.com/office/powerpoint/2010/main" val="147774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FFAF-D3F3-AA92-4866-C8354A01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Ecosystem Production (NEP)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3134B8-1453-353D-65E0-41FB211D36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4680" y="4378611"/>
            <a:ext cx="3640453" cy="2047755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A143E3-F4E6-BA85-FEF6-595BFB5D26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Represents contribution of autochthonous production in supporting heterotrophic production</a:t>
            </a:r>
          </a:p>
          <a:p>
            <a:r>
              <a:rPr lang="en-US" dirty="0"/>
              <a:t>Internal versus external organic carbon inputs to a river reach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64A5A684-C661-3A18-2891-E8C40474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81" y="1937660"/>
            <a:ext cx="3640453" cy="21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28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FFAF-D3F3-AA92-4866-C8354A01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Ecosystem Production (NEP)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3134B8-1453-353D-65E0-41FB211D36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4680" y="4378611"/>
            <a:ext cx="3640453" cy="2047755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A143E3-F4E6-BA85-FEF6-595BFB5D26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dirty="0">
                <a:highlight>
                  <a:srgbClr val="FFFF00"/>
                </a:highlight>
              </a:rPr>
              <a:t>NEP &lt;&lt; 0 </a:t>
            </a:r>
            <a:r>
              <a:rPr lang="en-US" dirty="0"/>
              <a:t>(or P/R &lt; 1), GPP contributes little energy to the river system</a:t>
            </a:r>
          </a:p>
          <a:p>
            <a:pPr lvl="1"/>
            <a:r>
              <a:rPr lang="en-US" dirty="0"/>
              <a:t>System requires organic matter subsidies to maintain respiration</a:t>
            </a:r>
          </a:p>
          <a:p>
            <a:r>
              <a:rPr lang="en-US" dirty="0"/>
              <a:t>When </a:t>
            </a:r>
            <a:r>
              <a:rPr lang="en-US" dirty="0">
                <a:highlight>
                  <a:srgbClr val="FFFF00"/>
                </a:highlight>
              </a:rPr>
              <a:t>NEP &gt; 0 </a:t>
            </a:r>
            <a:r>
              <a:rPr lang="en-US" dirty="0"/>
              <a:t>(or P/R &gt; 1), GPP contributes more energy than needed for heterotrophic production</a:t>
            </a:r>
          </a:p>
          <a:p>
            <a:pPr lvl="1"/>
            <a:r>
              <a:rPr lang="en-US" dirty="0"/>
              <a:t>This excess can be transported downstream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64A5A684-C661-3A18-2891-E8C40474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81" y="1937660"/>
            <a:ext cx="3640453" cy="21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33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9CD4-5148-D9EB-D9A5-20CF28BD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NEP in Upper Mississippi 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DBFF-AC0C-8DA0-2142-B63C53D3FB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2006 study of main channel and backwater habitats</a:t>
            </a:r>
          </a:p>
          <a:p>
            <a:r>
              <a:rPr lang="en-US" dirty="0"/>
              <a:t>Main channel metabolism among highest ever reported for large rivers</a:t>
            </a:r>
          </a:p>
          <a:p>
            <a:pPr lvl="1"/>
            <a:r>
              <a:rPr lang="en-US" dirty="0"/>
              <a:t>Mean daily GPP = 10 g O</a:t>
            </a:r>
            <a:r>
              <a:rPr lang="en-US" baseline="-25000" dirty="0"/>
              <a:t>2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/day</a:t>
            </a:r>
          </a:p>
          <a:p>
            <a:pPr lvl="1"/>
            <a:r>
              <a:rPr lang="en-US" dirty="0"/>
              <a:t>ER = 6 g O</a:t>
            </a:r>
            <a:r>
              <a:rPr lang="en-US" baseline="-25000" dirty="0"/>
              <a:t>2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/day</a:t>
            </a:r>
          </a:p>
          <a:p>
            <a:pPr lvl="1"/>
            <a:r>
              <a:rPr lang="en-US" dirty="0"/>
              <a:t>NEP = 4 g O</a:t>
            </a:r>
            <a:r>
              <a:rPr lang="en-US" baseline="-25000" dirty="0"/>
              <a:t>2</a:t>
            </a:r>
            <a:r>
              <a:rPr lang="en-US" dirty="0"/>
              <a:t>/m</a:t>
            </a:r>
            <a:r>
              <a:rPr lang="en-US" baseline="30000" dirty="0"/>
              <a:t>2</a:t>
            </a:r>
            <a:r>
              <a:rPr lang="en-US" dirty="0"/>
              <a:t>/day</a:t>
            </a:r>
          </a:p>
          <a:p>
            <a:r>
              <a:rPr lang="en-US" dirty="0"/>
              <a:t>Net export of organic matter</a:t>
            </a:r>
          </a:p>
        </p:txBody>
      </p:sp>
      <p:pic>
        <p:nvPicPr>
          <p:cNvPr id="6" name="Content Placeholder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ADA972D5-2BBD-A288-5992-C1B18D3B09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009278"/>
            <a:ext cx="6374451" cy="3984032"/>
          </a:xfrm>
        </p:spPr>
      </p:pic>
    </p:spTree>
    <p:extLst>
      <p:ext uri="{BB962C8B-B14F-4D97-AF65-F5344CB8AC3E}">
        <p14:creationId xmlns:p14="http://schemas.microsoft.com/office/powerpoint/2010/main" val="198233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9CD4-5148-D9EB-D9A5-20CF28BD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NEP in Upper Mississippi 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DBFF-AC0C-8DA0-2142-B63C53D3FB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GPP was negatively correlated with discharge in the main channel</a:t>
            </a:r>
          </a:p>
          <a:p>
            <a:r>
              <a:rPr lang="en-US" dirty="0"/>
              <a:t>GPP was positively correlated with temperature in the backwaters</a:t>
            </a:r>
          </a:p>
          <a:p>
            <a:r>
              <a:rPr lang="en-US" dirty="0"/>
              <a:t>Maximum chlorophyll concentrations were observed in the main channel rather than the backwaters</a:t>
            </a:r>
          </a:p>
          <a:p>
            <a:r>
              <a:rPr lang="en-US" dirty="0"/>
              <a:t>GPP exceeded ER in main channel during summer, producing persistent O</a:t>
            </a:r>
            <a:r>
              <a:rPr lang="en-US" baseline="-25000" dirty="0"/>
              <a:t>2</a:t>
            </a:r>
            <a:r>
              <a:rPr lang="en-US" dirty="0"/>
              <a:t> supersaturation</a:t>
            </a:r>
          </a:p>
        </p:txBody>
      </p:sp>
      <p:pic>
        <p:nvPicPr>
          <p:cNvPr id="6" name="Content Placeholder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ADA972D5-2BBD-A288-5992-C1B18D3B09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009278"/>
            <a:ext cx="6374451" cy="3984032"/>
          </a:xfrm>
        </p:spPr>
      </p:pic>
    </p:spTree>
    <p:extLst>
      <p:ext uri="{BB962C8B-B14F-4D97-AF65-F5344CB8AC3E}">
        <p14:creationId xmlns:p14="http://schemas.microsoft.com/office/powerpoint/2010/main" val="307025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A74A-960F-AD79-754C-31068DB1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Organic Carbon</a:t>
            </a:r>
            <a:r>
              <a:rPr lang="en-US" b="1"/>
              <a:t>/Energy </a:t>
            </a:r>
            <a:r>
              <a:rPr lang="en-US" b="1" dirty="0"/>
              <a:t>Budgets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87AAA-9E06-6426-CD03-CF71B9527F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6395" y="2152891"/>
            <a:ext cx="5121799" cy="341453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7B7F-0E71-2DF7-6B59-F91624F72B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Based on an estimation of all inputs, losses, and standing stocks of carbon/energy within a river reach</a:t>
            </a:r>
          </a:p>
          <a:p>
            <a:r>
              <a:rPr lang="en-US" dirty="0"/>
              <a:t>Demonstrate roles of climate and terrestrial biome in determining relative roles of auto- versus allochthonous inputs</a:t>
            </a:r>
          </a:p>
          <a:p>
            <a:r>
              <a:rPr lang="en-US" dirty="0"/>
              <a:t>Also, landscape and longitudinal position play important roles</a:t>
            </a:r>
          </a:p>
        </p:txBody>
      </p:sp>
    </p:spTree>
    <p:extLst>
      <p:ext uri="{BB962C8B-B14F-4D97-AF65-F5344CB8AC3E}">
        <p14:creationId xmlns:p14="http://schemas.microsoft.com/office/powerpoint/2010/main" val="310795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B09AF1-78C8-9759-AA6E-F74D1A65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Carbon Dynamics and Energy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D16110-25F1-121E-F7AC-DCE49F1E5E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Carbon/energy supplied to river ecosystems via autochthonous, allochthonous pathways</a:t>
            </a:r>
          </a:p>
          <a:p>
            <a:r>
              <a:rPr lang="en-US" dirty="0"/>
              <a:t>Heterotrophs utilize and transport carbon/energy throughout system</a:t>
            </a:r>
          </a:p>
          <a:p>
            <a:r>
              <a:rPr lang="en-US" dirty="0"/>
              <a:t>Some storage in sediments, riparian zone, floodplain</a:t>
            </a:r>
          </a:p>
          <a:p>
            <a:r>
              <a:rPr lang="en-US" dirty="0"/>
              <a:t>Considerable transport of carbon/energy downstream</a:t>
            </a: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DBF13D14-98BC-08A4-88CA-356042169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9131" y="2080465"/>
            <a:ext cx="4564669" cy="40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3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A74A-960F-AD79-754C-31068DB1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Organic Carbon</a:t>
            </a:r>
            <a:r>
              <a:rPr lang="en-US" b="1"/>
              <a:t>/Energy </a:t>
            </a:r>
            <a:r>
              <a:rPr lang="en-US" b="1" dirty="0"/>
              <a:t>Budgets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187AAA-9E06-6426-CD03-CF71B9527F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6395" y="2152891"/>
            <a:ext cx="5121799" cy="341453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7B7F-0E71-2DF7-6B59-F91624F72B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Rivers draining prairies and arid lands have budgets dominated by autochthonous production</a:t>
            </a:r>
          </a:p>
          <a:p>
            <a:r>
              <a:rPr lang="en-US" dirty="0"/>
              <a:t>Rivers in forested biomes mostly have budgets dominated by external, allochthonous inputs</a:t>
            </a:r>
          </a:p>
          <a:p>
            <a:r>
              <a:rPr lang="en-US" dirty="0"/>
              <a:t>Yearly budgets seldom show a balance between inputs and outputs, often due to difficulty in measuring certain components (e.g., DOM, or storm transport of POM)</a:t>
            </a:r>
          </a:p>
        </p:txBody>
      </p:sp>
    </p:spTree>
    <p:extLst>
      <p:ext uri="{BB962C8B-B14F-4D97-AF65-F5344CB8AC3E}">
        <p14:creationId xmlns:p14="http://schemas.microsoft.com/office/powerpoint/2010/main" val="3082582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67B7-A161-FA13-6ACC-CADE69A6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OM/Energy – Storage versus Transport?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D2F2BF-2CA3-3876-2F52-4E611557F2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1126" y="1851949"/>
            <a:ext cx="5295887" cy="395854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D8F1C-633C-326B-AA1D-F5EC7035B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950" y="1690688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Storage versus transport similar to nutrients</a:t>
            </a:r>
          </a:p>
          <a:p>
            <a:r>
              <a:rPr lang="en-US" dirty="0"/>
              <a:t>Uptake lengths, turnover lengths</a:t>
            </a:r>
          </a:p>
          <a:p>
            <a:r>
              <a:rPr lang="en-US" dirty="0"/>
              <a:t>Depends on breakdown rates of different “particles” (leaves, branches)</a:t>
            </a:r>
          </a:p>
          <a:p>
            <a:r>
              <a:rPr lang="en-US" dirty="0"/>
              <a:t>Spiraling lengths shorter in summer than in winter</a:t>
            </a:r>
          </a:p>
          <a:p>
            <a:r>
              <a:rPr lang="en-US" dirty="0"/>
              <a:t>Rivers draining agricultural regions less retentive than those draining forested watersheds</a:t>
            </a:r>
          </a:p>
        </p:txBody>
      </p:sp>
    </p:spTree>
    <p:extLst>
      <p:ext uri="{BB962C8B-B14F-4D97-AF65-F5344CB8AC3E}">
        <p14:creationId xmlns:p14="http://schemas.microsoft.com/office/powerpoint/2010/main" val="268372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67B7-A161-FA13-6ACC-CADE69A6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OM/Energy – Storage versus Transport?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D2F2BF-2CA3-3876-2F52-4E611557F2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1126" y="1851949"/>
            <a:ext cx="5295887" cy="395854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D8F1C-633C-326B-AA1D-F5EC7035B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950" y="1690688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Temporary storage on streambanks, burial in channel sediments</a:t>
            </a:r>
          </a:p>
          <a:p>
            <a:r>
              <a:rPr lang="en-US" dirty="0"/>
              <a:t>Ultimately transported downstream, or respired as CO</a:t>
            </a:r>
            <a:r>
              <a:rPr lang="en-US" baseline="-25000" dirty="0"/>
              <a:t>2</a:t>
            </a:r>
            <a:r>
              <a:rPr lang="en-US" dirty="0"/>
              <a:t> by biota out into atmosphere</a:t>
            </a:r>
          </a:p>
          <a:p>
            <a:r>
              <a:rPr lang="en-US" dirty="0"/>
              <a:t>General patterns of transport related to stream order</a:t>
            </a:r>
          </a:p>
          <a:p>
            <a:r>
              <a:rPr lang="en-US" dirty="0"/>
              <a:t>Low-order stream inefficient, export large quantities downstream</a:t>
            </a:r>
          </a:p>
          <a:p>
            <a:r>
              <a:rPr lang="en-US" dirty="0"/>
              <a:t>Large rivers typically opposite – high metabolism: use more, transport less</a:t>
            </a:r>
          </a:p>
        </p:txBody>
      </p:sp>
    </p:spTree>
    <p:extLst>
      <p:ext uri="{BB962C8B-B14F-4D97-AF65-F5344CB8AC3E}">
        <p14:creationId xmlns:p14="http://schemas.microsoft.com/office/powerpoint/2010/main" val="397875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FFAF-D3F3-AA92-4866-C8354A01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River Metabolism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3134B8-1453-353D-65E0-41FB211D36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4680" y="4378611"/>
            <a:ext cx="3640453" cy="2047755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A143E3-F4E6-BA85-FEF6-595BFB5D26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River metabolism encompasses:</a:t>
            </a:r>
          </a:p>
          <a:p>
            <a:r>
              <a:rPr lang="en-US" dirty="0"/>
              <a:t>1) Photosynthesis/primary production (carbon fixation) and respiration (cellular release of CO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2) Biological forces that influence carbon fluxes from/to sources/fates of allochthonous organic matter</a:t>
            </a:r>
          </a:p>
          <a:p>
            <a:r>
              <a:rPr lang="en-US" dirty="0"/>
              <a:t>Provides insight into relative contributions of internal, external sources</a:t>
            </a:r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64A5A684-C661-3A18-2891-E8C40474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81" y="1937660"/>
            <a:ext cx="3640453" cy="21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5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244B-EDBB-884A-32FF-0FC7FA67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River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F1DAF-EEBC-64DB-DA06-26FD88A3BF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Landscape constraints on physical structure of river determine which processes are most important</a:t>
            </a:r>
          </a:p>
          <a:p>
            <a:r>
              <a:rPr lang="en-US" dirty="0"/>
              <a:t>High lateral connectivity </a:t>
            </a:r>
            <a:r>
              <a:rPr lang="en-US" dirty="0">
                <a:sym typeface="Wingdings" pitchFamily="2" charset="2"/>
              </a:rPr>
              <a:t> strong influence by floodplain</a:t>
            </a:r>
          </a:p>
          <a:p>
            <a:r>
              <a:rPr lang="en-US" dirty="0">
                <a:sym typeface="Wingdings" pitchFamily="2" charset="2"/>
              </a:rPr>
              <a:t>High vertical connectivity  strong influence by </a:t>
            </a:r>
            <a:r>
              <a:rPr lang="en-US" dirty="0" err="1">
                <a:highlight>
                  <a:srgbClr val="FFFF00"/>
                </a:highlight>
                <a:sym typeface="Wingdings" pitchFamily="2" charset="2"/>
              </a:rPr>
              <a:t>hyporheos</a:t>
            </a:r>
            <a:endParaRPr lang="en-US" dirty="0">
              <a:highlight>
                <a:srgbClr val="FFFF00"/>
              </a:highlight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Poor lateral and vertical connectivity  strong influence by upstream processes, and interruptions by lakes and/or dams</a:t>
            </a:r>
            <a:endParaRPr lang="en-US" dirty="0"/>
          </a:p>
        </p:txBody>
      </p:sp>
      <p:pic>
        <p:nvPicPr>
          <p:cNvPr id="5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F41EDB11-4515-9F50-93A5-EDC6F45655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4484" y="1825625"/>
            <a:ext cx="4567050" cy="40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0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8E50-B234-662D-39D9-28B08702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River Continuum Concept (RCC)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2B306D-C99A-8427-2A1B-B1FA0655E1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9125" y="1526686"/>
            <a:ext cx="4537275" cy="482463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F71EE-DDF7-CD87-D5CA-465E9EF29F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Often used to examine trophic interactions, primary production, and respiration worldwide</a:t>
            </a:r>
          </a:p>
          <a:p>
            <a:r>
              <a:rPr lang="en-US" dirty="0"/>
              <a:t>Portrays an integration of stream order, energy sources, and food webs into a longitudinal model of energy flow</a:t>
            </a:r>
          </a:p>
          <a:p>
            <a:r>
              <a:rPr lang="en-US" dirty="0"/>
              <a:t>Originally developed to depict patterns in temperate-zone forested river systems</a:t>
            </a:r>
          </a:p>
        </p:txBody>
      </p:sp>
    </p:spTree>
    <p:extLst>
      <p:ext uri="{BB962C8B-B14F-4D97-AF65-F5344CB8AC3E}">
        <p14:creationId xmlns:p14="http://schemas.microsoft.com/office/powerpoint/2010/main" val="365531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8E50-B234-662D-39D9-28B08702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River Continuum Concept (RCC)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2B306D-C99A-8427-2A1B-B1FA0655E1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9125" y="1526686"/>
            <a:ext cx="4537275" cy="482463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F71EE-DDF7-CD87-D5CA-465E9EF29F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Headwaters (stream orders 1-3) </a:t>
            </a:r>
          </a:p>
          <a:p>
            <a:pPr lvl="1"/>
            <a:r>
              <a:rPr lang="en-US" dirty="0"/>
              <a:t>Heavily shaded</a:t>
            </a:r>
          </a:p>
          <a:p>
            <a:pPr lvl="1"/>
            <a:r>
              <a:rPr lang="en-US" dirty="0"/>
              <a:t>Receive abundant leaf litter</a:t>
            </a:r>
          </a:p>
          <a:p>
            <a:pPr lvl="1"/>
            <a:r>
              <a:rPr lang="en-US" dirty="0"/>
              <a:t>Algal growth light-limited (shading)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P/R &lt; 1</a:t>
            </a:r>
          </a:p>
          <a:p>
            <a:r>
              <a:rPr lang="en-US" u="sng" dirty="0"/>
              <a:t>Mid-reaches (orders 4-6)</a:t>
            </a:r>
          </a:p>
          <a:p>
            <a:pPr lvl="1"/>
            <a:r>
              <a:rPr lang="en-US" dirty="0"/>
              <a:t>Wider, less shaded</a:t>
            </a:r>
          </a:p>
          <a:p>
            <a:pPr lvl="1"/>
            <a:r>
              <a:rPr lang="en-US" dirty="0"/>
              <a:t>Support more algae, macrophytes</a:t>
            </a:r>
          </a:p>
          <a:p>
            <a:pPr lvl="1"/>
            <a:r>
              <a:rPr lang="en-US" dirty="0"/>
              <a:t>Also receive organic matter from upstream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P/R &gt;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6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8E50-B234-662D-39D9-28B08702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River Continuum Concept (RCC)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2B306D-C99A-8427-2A1B-B1FA0655E1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9125" y="1526686"/>
            <a:ext cx="4537275" cy="482463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F71EE-DDF7-CD87-D5CA-465E9EF29F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Lower reaches (orders 7+)</a:t>
            </a:r>
          </a:p>
          <a:p>
            <a:pPr lvl="1"/>
            <a:r>
              <a:rPr lang="en-US" dirty="0"/>
              <a:t>Too wide to be primarily supported energy-wise by riparian leaf fall</a:t>
            </a:r>
          </a:p>
          <a:p>
            <a:pPr lvl="1"/>
            <a:r>
              <a:rPr lang="en-US" dirty="0"/>
              <a:t>Too deep to be primarily supported energy-wise by benthic algae, macrophytes</a:t>
            </a:r>
          </a:p>
          <a:p>
            <a:pPr lvl="1"/>
            <a:r>
              <a:rPr lang="en-US" dirty="0"/>
              <a:t>Greater energy support from organic inputs from upstream, floodplain, plus phytoplankton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P/R &lt; 1</a:t>
            </a:r>
          </a:p>
        </p:txBody>
      </p:sp>
    </p:spTree>
    <p:extLst>
      <p:ext uri="{BB962C8B-B14F-4D97-AF65-F5344CB8AC3E}">
        <p14:creationId xmlns:p14="http://schemas.microsoft.com/office/powerpoint/2010/main" val="81027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042D-0EBE-59F9-84F5-0A8961B0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 vs. Idealized River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CD0D94-E691-BA1E-5E03-6AB5685A9F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69335" y="2164466"/>
            <a:ext cx="6009812" cy="300490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0CF8F-C3EA-E7EB-AF17-5C9D0B629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30" y="1698303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Interrupted versus continually flowing systems</a:t>
            </a:r>
          </a:p>
          <a:p>
            <a:pPr lvl="1"/>
            <a:r>
              <a:rPr lang="en-US" dirty="0"/>
              <a:t>Habitat fragmentation</a:t>
            </a:r>
          </a:p>
          <a:p>
            <a:pPr lvl="1"/>
            <a:r>
              <a:rPr lang="en-US" dirty="0"/>
              <a:t>Changes to flow and thermal regimes</a:t>
            </a:r>
          </a:p>
          <a:p>
            <a:pPr lvl="1"/>
            <a:r>
              <a:rPr lang="en-US" dirty="0"/>
              <a:t>Altered transport of sediments, nutrients, organic matter</a:t>
            </a:r>
          </a:p>
          <a:p>
            <a:r>
              <a:rPr lang="en-US" dirty="0"/>
              <a:t>Alternative models?</a:t>
            </a:r>
          </a:p>
          <a:p>
            <a:r>
              <a:rPr lang="en-US" dirty="0"/>
              <a:t>Seasonal connections to floodplain may dominate energy inputs that drive river systems (Flood Pulse Concept: FPC)</a:t>
            </a:r>
          </a:p>
          <a:p>
            <a:r>
              <a:rPr lang="en-US" dirty="0"/>
              <a:t>Shift conditions from lotic to lentic (both temperate and tropical rivers)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12B00-0AB2-EC6B-6C8C-D8EC946DD2D7}"/>
              </a:ext>
            </a:extLst>
          </p:cNvPr>
          <p:cNvSpPr txBox="1"/>
          <p:nvPr/>
        </p:nvSpPr>
        <p:spPr>
          <a:xfrm>
            <a:off x="7558268" y="5324354"/>
            <a:ext cx="316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Lock and Dam 5A</a:t>
            </a:r>
          </a:p>
          <a:p>
            <a:pPr algn="ctr"/>
            <a:r>
              <a:rPr lang="en-US" sz="2400" b="1" dirty="0"/>
              <a:t>Upper Mississippi River</a:t>
            </a:r>
          </a:p>
        </p:txBody>
      </p:sp>
    </p:spTree>
    <p:extLst>
      <p:ext uri="{BB962C8B-B14F-4D97-AF65-F5344CB8AC3E}">
        <p14:creationId xmlns:p14="http://schemas.microsoft.com/office/powerpoint/2010/main" val="140483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ADE9-D417-0588-1901-492FC54A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Flood Pulse Concept (FPC)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50231F-03B2-5577-AC99-CCE3E73064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1721" y="1287356"/>
            <a:ext cx="4155311" cy="542787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B3637-46F4-CFB2-6B82-6F48C09A6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Annual flood pulse </a:t>
            </a:r>
            <a:r>
              <a:rPr lang="en-US" dirty="0">
                <a:sym typeface="Wingdings" pitchFamily="2" charset="2"/>
              </a:rPr>
              <a:t> organic matter from floodplain + algae/organic matter from secondary channels and floodplain lakes contribute substantially to annual energy budget of the main river channel</a:t>
            </a:r>
          </a:p>
          <a:p>
            <a:r>
              <a:rPr lang="en-US" dirty="0">
                <a:sym typeface="Wingdings" pitchFamily="2" charset="2"/>
              </a:rPr>
              <a:t>FPC advocates assert that annual animal biomass in large, undammed rivers is supported primarily by floodplain organic inputs rather than by organics transported from upstream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21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1139</Words>
  <Application>Microsoft Macintosh PowerPoint</Application>
  <PresentationFormat>Widescreen</PresentationFormat>
  <Paragraphs>116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Ecology of Large Rivers</vt:lpstr>
      <vt:lpstr>Carbon Dynamics and Energy</vt:lpstr>
      <vt:lpstr>River Metabolism</vt:lpstr>
      <vt:lpstr>River Metabolism</vt:lpstr>
      <vt:lpstr>River Continuum Concept (RCC)</vt:lpstr>
      <vt:lpstr>River Continuum Concept (RCC)</vt:lpstr>
      <vt:lpstr>River Continuum Concept (RCC)</vt:lpstr>
      <vt:lpstr>Real vs. Idealized River Systems</vt:lpstr>
      <vt:lpstr>Flood Pulse Concept (FPC)</vt:lpstr>
      <vt:lpstr>Flood Pulse Concept (FPC)</vt:lpstr>
      <vt:lpstr>Flood Pulse Concept (FPC)</vt:lpstr>
      <vt:lpstr>Riverine Productivity Model (RPM: Thorp and Delong!)</vt:lpstr>
      <vt:lpstr>What About the Hyporheos?</vt:lpstr>
      <vt:lpstr>River Metabolism</vt:lpstr>
      <vt:lpstr>Net Ecosystem Production (NEP)</vt:lpstr>
      <vt:lpstr>Net Ecosystem Production (NEP)</vt:lpstr>
      <vt:lpstr>NEP in Upper Mississippi River</vt:lpstr>
      <vt:lpstr>NEP in Upper Mississippi River</vt:lpstr>
      <vt:lpstr>Organic Carbon/Energy Budgets</vt:lpstr>
      <vt:lpstr>Organic Carbon/Energy Budgets</vt:lpstr>
      <vt:lpstr>OM/Energy – Storage versus Transport?</vt:lpstr>
      <vt:lpstr>OM/Energy – Storage versus Transport?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of Large Rivers</dc:title>
  <dc:creator>Mundahl, Neal</dc:creator>
  <cp:lastModifiedBy>Mundahl, Neal</cp:lastModifiedBy>
  <cp:revision>32</cp:revision>
  <dcterms:created xsi:type="dcterms:W3CDTF">2022-11-05T14:00:17Z</dcterms:created>
  <dcterms:modified xsi:type="dcterms:W3CDTF">2022-11-06T20:22:45Z</dcterms:modified>
</cp:coreProperties>
</file>