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gif" ContentType="image/gif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59"/>
  </p:notesMasterIdLst>
  <p:sldIdLst>
    <p:sldId id="353" r:id="rId2"/>
    <p:sldId id="314" r:id="rId3"/>
    <p:sldId id="313" r:id="rId4"/>
    <p:sldId id="354" r:id="rId5"/>
    <p:sldId id="312" r:id="rId6"/>
    <p:sldId id="355" r:id="rId7"/>
    <p:sldId id="318" r:id="rId8"/>
    <p:sldId id="324" r:id="rId9"/>
    <p:sldId id="315" r:id="rId10"/>
    <p:sldId id="316" r:id="rId11"/>
    <p:sldId id="322" r:id="rId12"/>
    <p:sldId id="320" r:id="rId13"/>
    <p:sldId id="321" r:id="rId14"/>
    <p:sldId id="317" r:id="rId15"/>
    <p:sldId id="311" r:id="rId16"/>
    <p:sldId id="323" r:id="rId17"/>
    <p:sldId id="334" r:id="rId18"/>
    <p:sldId id="319" r:id="rId19"/>
    <p:sldId id="337" r:id="rId20"/>
    <p:sldId id="325" r:id="rId21"/>
    <p:sldId id="338" r:id="rId22"/>
    <p:sldId id="356" r:id="rId23"/>
    <p:sldId id="357" r:id="rId24"/>
    <p:sldId id="358" r:id="rId25"/>
    <p:sldId id="359" r:id="rId26"/>
    <p:sldId id="276" r:id="rId27"/>
    <p:sldId id="274" r:id="rId28"/>
    <p:sldId id="275" r:id="rId29"/>
    <p:sldId id="339" r:id="rId30"/>
    <p:sldId id="335" r:id="rId31"/>
    <p:sldId id="336" r:id="rId32"/>
    <p:sldId id="329" r:id="rId33"/>
    <p:sldId id="330" r:id="rId34"/>
    <p:sldId id="327" r:id="rId35"/>
    <p:sldId id="328" r:id="rId36"/>
    <p:sldId id="279" r:id="rId37"/>
    <p:sldId id="281" r:id="rId38"/>
    <p:sldId id="282" r:id="rId39"/>
    <p:sldId id="283" r:id="rId40"/>
    <p:sldId id="265" r:id="rId41"/>
    <p:sldId id="331" r:id="rId42"/>
    <p:sldId id="332" r:id="rId43"/>
    <p:sldId id="333" r:id="rId44"/>
    <p:sldId id="348" r:id="rId45"/>
    <p:sldId id="349" r:id="rId46"/>
    <p:sldId id="346" r:id="rId47"/>
    <p:sldId id="345" r:id="rId48"/>
    <p:sldId id="344" r:id="rId49"/>
    <p:sldId id="350" r:id="rId50"/>
    <p:sldId id="351" r:id="rId51"/>
    <p:sldId id="277" r:id="rId52"/>
    <p:sldId id="278" r:id="rId53"/>
    <p:sldId id="352" r:id="rId54"/>
    <p:sldId id="342" r:id="rId55"/>
    <p:sldId id="340" r:id="rId56"/>
    <p:sldId id="341" r:id="rId57"/>
    <p:sldId id="266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6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A3CDD-2704-DF43-859C-4DA88C145290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37EFD-7DAA-224B-BCAF-56FDFDDF1D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BD8A1-EFB6-C94A-8726-7934EDC4F1A9}" type="slidenum">
              <a:rPr lang="en-US"/>
              <a:pPr/>
              <a:t>36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6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87B3CC-A91B-1142-8508-76EAC76A621C}" type="slidenum">
              <a:rPr lang="en-US"/>
              <a:pPr/>
              <a:t>51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715000" cy="411480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19133-5403-E741-B0FC-A24BCFA6A9BF}" type="slidenum">
              <a:rPr lang="en-US"/>
              <a:pPr/>
              <a:t>52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9B7C9-4C8B-F34C-A79D-B0A1A832B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517EB5-8597-E540-B4FD-A55BFAFD0B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FD7FA9EE-C364-AA4A-B4A6-1080A56157C1}" type="datetimeFigureOut">
              <a:rPr lang="en-US" smtClean="0"/>
              <a:pPr/>
              <a:t>3/19/13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91615B7A-D30A-9A4B-82B4-800A14FC2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df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gif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1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112" y="240255"/>
            <a:ext cx="8152792" cy="1569660"/>
          </a:xfrm>
          <a:prstGeom prst="rect">
            <a:avLst/>
          </a:prstGeom>
          <a:solidFill>
            <a:schemeClr val="tx1">
              <a:lumMod val="85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Biology &amp; Ecology of SE MN </a:t>
            </a:r>
            <a:r>
              <a:rPr lang="en-US" sz="4800" dirty="0" err="1" smtClean="0">
                <a:solidFill>
                  <a:schemeClr val="bg1"/>
                </a:solidFill>
              </a:rPr>
              <a:t>Karst</a:t>
            </a:r>
            <a:r>
              <a:rPr lang="en-US" sz="4800" dirty="0" smtClean="0">
                <a:solidFill>
                  <a:schemeClr val="bg1"/>
                </a:solidFill>
              </a:rPr>
              <a:t> Region Streams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st-figur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05" y="1799349"/>
            <a:ext cx="5681209" cy="37780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Karst</a:t>
            </a:r>
            <a:r>
              <a:rPr lang="en-US" dirty="0" smtClean="0"/>
              <a:t> In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_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08" y="1846282"/>
            <a:ext cx="5998425" cy="45891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Winona County near </a:t>
            </a:r>
            <a:r>
              <a:rPr lang="en-US" dirty="0" err="1" smtClean="0"/>
              <a:t>Altura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st-poster (dragged)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62339" y="0"/>
            <a:ext cx="52990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st-poster (dragged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"/>
            <a:ext cx="8874125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st-figure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1700"/>
            <a:ext cx="4445000" cy="3416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Springs are typical features</a:t>
            </a:r>
            <a:endParaRPr lang="en-US" dirty="0"/>
          </a:p>
        </p:txBody>
      </p:sp>
      <p:pic>
        <p:nvPicPr>
          <p:cNvPr id="4" name="Picture 3" descr="20100329_spring_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67" y="3235325"/>
            <a:ext cx="4830233" cy="3622675"/>
          </a:xfrm>
          <a:prstGeom prst="rect">
            <a:avLst/>
          </a:prstGeom>
        </p:spPr>
      </p:pic>
      <p:pic>
        <p:nvPicPr>
          <p:cNvPr id="5" name="Picture 4" descr="641779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87" y="1371600"/>
            <a:ext cx="3732979" cy="2511984"/>
          </a:xfrm>
          <a:prstGeom prst="rect">
            <a:avLst/>
          </a:prstGeom>
        </p:spPr>
      </p:pic>
      <p:pic>
        <p:nvPicPr>
          <p:cNvPr id="6" name="Picture 5" descr="HPIM298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66" y="1430245"/>
            <a:ext cx="3273778" cy="2450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&#10;07_03c.jpg                                                     00000019071005_1316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778" y="0"/>
            <a:ext cx="8229600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stbedroc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31" y="625176"/>
            <a:ext cx="3018675" cy="6099474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3430606" y="3680573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398602" y="319594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3398602" y="237631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3398602" y="1891679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22333" y="1072444"/>
            <a:ext cx="40216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Springs &amp; streams</a:t>
            </a:r>
          </a:p>
          <a:p>
            <a:r>
              <a:rPr lang="en-US" sz="3600" dirty="0" smtClean="0">
                <a:solidFill>
                  <a:schemeClr val="accent1"/>
                </a:solidFill>
              </a:rPr>
              <a:t>drain different limestone or sandstone formations throughout the SE MN region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stbedroc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31" y="625176"/>
            <a:ext cx="3018675" cy="6099474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3430606" y="3680573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398602" y="319594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3398602" y="237631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3398602" y="1891679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22333" y="1072444"/>
            <a:ext cx="4021667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Different </a:t>
            </a:r>
            <a:r>
              <a:rPr lang="en-US" sz="3600" dirty="0" err="1" smtClean="0">
                <a:solidFill>
                  <a:schemeClr val="accent1"/>
                </a:solidFill>
              </a:rPr>
              <a:t>geolgy</a:t>
            </a:r>
            <a:r>
              <a:rPr lang="en-US" sz="3600" dirty="0" smtClean="0">
                <a:solidFill>
                  <a:schemeClr val="accent1"/>
                </a:solidFill>
              </a:rPr>
              <a:t> produces different stream  temperature,  chemistry, varying degrees of connectedness with surface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8-08-04-Dy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11901" cy="4733925"/>
          </a:xfrm>
          <a:prstGeom prst="rect">
            <a:avLst/>
          </a:prstGeom>
        </p:spPr>
      </p:pic>
      <p:pic>
        <p:nvPicPr>
          <p:cNvPr id="4" name="Picture 3" descr="rhodamineWT_injec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568" y="3584485"/>
            <a:ext cx="5014746" cy="3273515"/>
          </a:xfrm>
          <a:prstGeom prst="rect">
            <a:avLst/>
          </a:prstGeom>
        </p:spPr>
      </p:pic>
      <p:pic>
        <p:nvPicPr>
          <p:cNvPr id="5" name="Picture 4" descr="20100329_jeff_green_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0250"/>
            <a:ext cx="4783667" cy="3587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790222"/>
            <a:ext cx="1805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Dye</a:t>
            </a:r>
          </a:p>
          <a:p>
            <a:r>
              <a:rPr lang="en-US" sz="3600" dirty="0" smtClean="0">
                <a:solidFill>
                  <a:schemeClr val="accent1"/>
                </a:solidFill>
              </a:rPr>
              <a:t>Tracing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Cold</a:t>
            </a:r>
          </a:p>
          <a:p>
            <a:pPr lvl="1"/>
            <a:r>
              <a:rPr lang="en-US" sz="2400" dirty="0" smtClean="0"/>
              <a:t>Heavy groundwater component</a:t>
            </a:r>
          </a:p>
          <a:p>
            <a:r>
              <a:rPr lang="en-US" sz="2400" dirty="0" smtClean="0"/>
              <a:t>Cool</a:t>
            </a:r>
          </a:p>
          <a:p>
            <a:pPr lvl="1"/>
            <a:r>
              <a:rPr lang="en-US" sz="2400" dirty="0" smtClean="0"/>
              <a:t>Intermediate groundwater component</a:t>
            </a:r>
          </a:p>
          <a:p>
            <a:r>
              <a:rPr lang="en-US" sz="2400" dirty="0" smtClean="0"/>
              <a:t>Warm</a:t>
            </a:r>
          </a:p>
          <a:p>
            <a:pPr lvl="1"/>
            <a:r>
              <a:rPr lang="en-US" sz="2400" dirty="0" smtClean="0"/>
              <a:t>Run-off, </a:t>
            </a:r>
            <a:r>
              <a:rPr lang="en-US" sz="2400" dirty="0" err="1" smtClean="0"/>
              <a:t>surficial</a:t>
            </a:r>
            <a:r>
              <a:rPr lang="en-US" sz="2400" dirty="0" smtClean="0"/>
              <a:t> soils drainage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5" name="Picture 4" descr="DSCN1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46" y="2057400"/>
            <a:ext cx="4482354" cy="3361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1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solidFill>
            <a:schemeClr val="tx1">
              <a:lumMod val="85000"/>
              <a:alpha val="52000"/>
            </a:schemeClr>
          </a:solidFill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alpha val="82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Outline for Today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12775" y="1778000"/>
            <a:ext cx="7918450" cy="4713111"/>
          </a:xfrm>
          <a:solidFill>
            <a:schemeClr val="tx1">
              <a:lumMod val="75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Segment 1: Stream Dynamics and Nutrients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geology, chemistry, biology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Segment 2: </a:t>
            </a:r>
            <a:r>
              <a:rPr lang="en-US" sz="2800" dirty="0" err="1" smtClean="0">
                <a:solidFill>
                  <a:srgbClr val="000000"/>
                </a:solidFill>
              </a:rPr>
              <a:t>Macroinvertebrate</a:t>
            </a:r>
            <a:r>
              <a:rPr lang="en-US" sz="2800" dirty="0" smtClean="0">
                <a:solidFill>
                  <a:srgbClr val="000000"/>
                </a:solidFill>
              </a:rPr>
              <a:t> Ecology and </a:t>
            </a:r>
            <a:r>
              <a:rPr lang="en-US" sz="2800" dirty="0" err="1" smtClean="0">
                <a:solidFill>
                  <a:srgbClr val="000000"/>
                </a:solidFill>
              </a:rPr>
              <a:t>Bioassessments</a:t>
            </a:r>
            <a:endParaRPr lang="en-US" sz="2800" dirty="0" smtClean="0">
              <a:solidFill>
                <a:srgbClr val="000000"/>
              </a:solidFill>
            </a:endParaRP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Life histories, feeding, tolerances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Segment 3: Fish Ecology and </a:t>
            </a:r>
            <a:r>
              <a:rPr lang="en-US" sz="2800" dirty="0" err="1" smtClean="0">
                <a:solidFill>
                  <a:srgbClr val="000000"/>
                </a:solidFill>
              </a:rPr>
              <a:t>Bioassessments</a:t>
            </a:r>
            <a:endParaRPr lang="en-US" sz="2800" dirty="0" smtClean="0">
              <a:solidFill>
                <a:srgbClr val="000000"/>
              </a:solidFill>
            </a:endParaRP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cold/cool/warm, tolerances</a:t>
            </a:r>
          </a:p>
          <a:p>
            <a:pPr lvl="1"/>
            <a:endParaRPr lang="en-US" sz="2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StreamMaps (dragged)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9333" y="1213677"/>
            <a:ext cx="8720843" cy="56443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Coldwater Trout Streams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Chemistry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err="1" smtClean="0">
                <a:solidFill>
                  <a:schemeClr val="accent1"/>
                </a:solidFill>
              </a:rPr>
              <a:t>Hardwater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/>
              <a:t>streams of SE MN</a:t>
            </a:r>
          </a:p>
          <a:p>
            <a:r>
              <a:rPr lang="en-US" sz="2400" dirty="0" smtClean="0"/>
              <a:t>Calcium bicarbonate</a:t>
            </a:r>
          </a:p>
          <a:p>
            <a:r>
              <a:rPr lang="en-US" sz="2400" dirty="0" smtClean="0"/>
              <a:t>High </a:t>
            </a:r>
            <a:r>
              <a:rPr lang="en-US" sz="2400" dirty="0" smtClean="0">
                <a:solidFill>
                  <a:srgbClr val="FFAF03"/>
                </a:solidFill>
              </a:rPr>
              <a:t>alkalinity</a:t>
            </a:r>
          </a:p>
          <a:p>
            <a:r>
              <a:rPr lang="en-US" sz="2400" dirty="0" smtClean="0"/>
              <a:t>Buffers effects of acid rain</a:t>
            </a:r>
          </a:p>
          <a:p>
            <a:r>
              <a:rPr lang="en-US" sz="2400" dirty="0" smtClean="0">
                <a:solidFill>
                  <a:srgbClr val="FFAF03"/>
                </a:solidFill>
              </a:rPr>
              <a:t>Accelerates recycling of nutrients by decomposer bacteria, increasing productivity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5" name="Picture 4" descr="DSCN1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46" y="2057400"/>
            <a:ext cx="4482354" cy="3361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Confusing, interrelated terms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/>
              <a:t>Alkalinity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Hardness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Salinity</a:t>
            </a:r>
            <a:r>
              <a:rPr lang="en-US" sz="2800"/>
              <a:t> </a:t>
            </a:r>
          </a:p>
        </p:txBody>
      </p:sp>
      <p:pic>
        <p:nvPicPr>
          <p:cNvPr id="67588" name="Picture 5" descr="SamGordy10.JPG                                                 000463A0Macintosh HD 1.2Ghz            BCFC5C76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5108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Alkalinity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Measure of buffering capacity of water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Carbonates and bicarbonates of alkali metals</a:t>
            </a:r>
          </a:p>
        </p:txBody>
      </p:sp>
      <p:pic>
        <p:nvPicPr>
          <p:cNvPr id="2" name="Picture 5" descr="&#10;Suarloaf2.JPG                                                  000463A0Macintosh HD 1.2Ghz            BCFC5C76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7588" y="3621088"/>
            <a:ext cx="4316412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Hardness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Calcium and magnesium salt content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Temporary hardness</a:t>
            </a:r>
            <a:r>
              <a:rPr lang="en-US" dirty="0"/>
              <a:t> - carbonates and bicarbonates, can be removed by boiling</a:t>
            </a:r>
          </a:p>
          <a:p>
            <a:pPr lvl="1" eaLnBrk="1" hangingPunct="1"/>
            <a:r>
              <a:rPr lang="en-US" dirty="0">
                <a:ea typeface="ＭＳ Ｐゴシック" charset="-128"/>
              </a:rPr>
              <a:t>Precipitation of CaCO</a:t>
            </a:r>
            <a:r>
              <a:rPr lang="en-US" baseline="-25000" dirty="0">
                <a:ea typeface="ＭＳ Ｐゴシック" charset="-128"/>
              </a:rPr>
              <a:t>3</a:t>
            </a:r>
            <a:endParaRPr lang="en-US" dirty="0">
              <a:ea typeface="ＭＳ Ｐゴシック" charset="-128"/>
            </a:endParaRPr>
          </a:p>
          <a:p>
            <a:pPr lvl="1" eaLnBrk="1" hangingPunct="1"/>
            <a:r>
              <a:rPr lang="en-US" dirty="0">
                <a:ea typeface="ＭＳ Ｐゴシック" charset="-128"/>
              </a:rPr>
              <a:t>Ca(HCO</a:t>
            </a:r>
            <a:r>
              <a:rPr lang="en-US" baseline="-25000" dirty="0">
                <a:ea typeface="ＭＳ Ｐゴシック" charset="-128"/>
              </a:rPr>
              <a:t>3</a:t>
            </a:r>
            <a:r>
              <a:rPr lang="en-US" dirty="0">
                <a:ea typeface="ＭＳ Ｐゴシック" charset="-128"/>
              </a:rPr>
              <a:t>)</a:t>
            </a:r>
            <a:r>
              <a:rPr lang="en-US" baseline="-25000" dirty="0">
                <a:ea typeface="ＭＳ Ｐゴシック" charset="-128"/>
              </a:rPr>
              <a:t>2</a:t>
            </a:r>
            <a:r>
              <a:rPr lang="en-US" dirty="0">
                <a:ea typeface="ＭＳ Ｐゴシック" charset="-128"/>
              </a:rPr>
              <a:t> = CaCO</a:t>
            </a:r>
            <a:r>
              <a:rPr lang="en-US" baseline="-25000" dirty="0">
                <a:ea typeface="ＭＳ Ｐゴシック" charset="-128"/>
              </a:rPr>
              <a:t>3</a:t>
            </a:r>
            <a:r>
              <a:rPr lang="en-US" dirty="0">
                <a:ea typeface="ＭＳ Ｐゴシック" charset="-128"/>
              </a:rPr>
              <a:t> + H</a:t>
            </a:r>
            <a:r>
              <a:rPr lang="en-US" baseline="-25000" dirty="0">
                <a:ea typeface="ＭＳ Ｐゴシック" charset="-128"/>
              </a:rPr>
              <a:t>2</a:t>
            </a:r>
            <a:r>
              <a:rPr lang="en-US" dirty="0">
                <a:ea typeface="ＭＳ Ｐゴシック" charset="-128"/>
              </a:rPr>
              <a:t>O + CO</a:t>
            </a:r>
            <a:r>
              <a:rPr lang="en-US" baseline="-25000" dirty="0">
                <a:ea typeface="ＭＳ Ｐゴシック" charset="-128"/>
              </a:rPr>
              <a:t>2</a:t>
            </a:r>
            <a:endParaRPr lang="en-US" dirty="0">
              <a:ea typeface="ＭＳ Ｐゴシック" charset="-128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</a:rPr>
              <a:t>Permanent hardness</a:t>
            </a:r>
            <a:r>
              <a:rPr lang="en-US" dirty="0"/>
              <a:t> - sulfates, chlorides, other anions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Salinity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Concentrations of Ca</a:t>
            </a:r>
            <a:r>
              <a:rPr lang="en-US" baseline="30000" dirty="0"/>
              <a:t>2+</a:t>
            </a:r>
            <a:r>
              <a:rPr lang="en-US" dirty="0"/>
              <a:t>  Mg</a:t>
            </a:r>
            <a:r>
              <a:rPr lang="en-US" baseline="30000" dirty="0"/>
              <a:t>2+</a:t>
            </a:r>
            <a:r>
              <a:rPr lang="en-US" dirty="0"/>
              <a:t>  Na</a:t>
            </a:r>
            <a:r>
              <a:rPr lang="en-US" baseline="30000" dirty="0"/>
              <a:t>+</a:t>
            </a:r>
            <a:r>
              <a:rPr lang="en-US" dirty="0"/>
              <a:t>  K</a:t>
            </a:r>
            <a:r>
              <a:rPr lang="en-US" baseline="30000" dirty="0"/>
              <a:t>+</a:t>
            </a:r>
            <a:r>
              <a:rPr lang="en-US" dirty="0"/>
              <a:t>  and HCO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  CO</a:t>
            </a:r>
            <a:r>
              <a:rPr lang="en-US" baseline="-25000" dirty="0"/>
              <a:t>3</a:t>
            </a:r>
            <a:r>
              <a:rPr lang="en-US" baseline="30000" dirty="0"/>
              <a:t>2-</a:t>
            </a:r>
            <a:r>
              <a:rPr lang="en-US" dirty="0"/>
              <a:t>  SO</a:t>
            </a:r>
            <a:r>
              <a:rPr lang="en-US" baseline="-25000" dirty="0"/>
              <a:t>4</a:t>
            </a:r>
            <a:r>
              <a:rPr lang="en-US" baseline="30000" dirty="0"/>
              <a:t>2-</a:t>
            </a:r>
            <a:r>
              <a:rPr lang="en-US" dirty="0"/>
              <a:t>  </a:t>
            </a:r>
            <a:r>
              <a:rPr lang="en-US" dirty="0" err="1"/>
              <a:t>Cl</a:t>
            </a:r>
            <a:r>
              <a:rPr lang="en-US" baseline="30000" dirty="0"/>
              <a:t>-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Plus other ionized components of other elements</a:t>
            </a:r>
          </a:p>
        </p:txBody>
      </p:sp>
      <p:pic>
        <p:nvPicPr>
          <p:cNvPr id="70660" name="Picture 4" descr="&#10;SamGordy8.JPG                                                  000463A0Macintosh HD 1.2Ghz            BCFC5C76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4788" y="3963988"/>
            <a:ext cx="3859212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ater_aquifers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8979" r="-8979"/>
          <a:stretch>
            <a:fillRect/>
          </a:stretch>
        </p:blipFill>
        <p:spPr>
          <a:xfrm>
            <a:off x="0" y="1012504"/>
            <a:ext cx="8978240" cy="51136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45980" r="-45980"/>
          <a:stretch>
            <a:fillRect/>
          </a:stretch>
        </p:blipFill>
        <p:spPr>
          <a:xfrm>
            <a:off x="0" y="531994"/>
            <a:ext cx="9821889" cy="55941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wcontamsuscept.ashx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47695" r="-47695"/>
          <a:stretch>
            <a:fillRect/>
          </a:stretch>
        </p:blipFill>
        <p:spPr>
          <a:xfrm>
            <a:off x="-852087" y="296863"/>
            <a:ext cx="11523663" cy="6561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tprobexamp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518" y="1580444"/>
            <a:ext cx="6150037" cy="47523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Drinking Water Concerns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1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112" y="240255"/>
            <a:ext cx="8152792" cy="3046988"/>
          </a:xfrm>
          <a:prstGeom prst="rect">
            <a:avLst/>
          </a:prstGeom>
          <a:solidFill>
            <a:schemeClr val="tx1">
              <a:lumMod val="85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Biology &amp; Ecology of SE MN </a:t>
            </a:r>
            <a:r>
              <a:rPr lang="en-US" sz="4800" dirty="0" err="1" smtClean="0">
                <a:solidFill>
                  <a:schemeClr val="bg1"/>
                </a:solidFill>
              </a:rPr>
              <a:t>Karst</a:t>
            </a:r>
            <a:r>
              <a:rPr lang="en-US" sz="4800" dirty="0" smtClean="0">
                <a:solidFill>
                  <a:schemeClr val="bg1"/>
                </a:solidFill>
              </a:rPr>
              <a:t> Region Streams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>
                <a:solidFill>
                  <a:srgbClr val="FFFF00"/>
                </a:solidFill>
              </a:rPr>
              <a:t>Stream Dynamics &amp; Nutrients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63" y="2190894"/>
            <a:ext cx="4307905" cy="28980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Nutrient Sources</a:t>
            </a:r>
            <a:endParaRPr lang="en-US" dirty="0"/>
          </a:p>
        </p:txBody>
      </p:sp>
      <p:pic>
        <p:nvPicPr>
          <p:cNvPr id="4" name="Picture 3" descr="phosphorus-stre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24" y="2190894"/>
            <a:ext cx="3495701" cy="2976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wqa91-1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43" y="1659521"/>
            <a:ext cx="7506995" cy="2233852"/>
          </a:xfrm>
          <a:prstGeom prst="rect">
            <a:avLst/>
          </a:prstGeom>
        </p:spPr>
      </p:pic>
      <p:pic>
        <p:nvPicPr>
          <p:cNvPr id="3" name="Picture 2" descr="cr_6187cows in stream.JP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83" y="3893373"/>
            <a:ext cx="3879014" cy="29092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Rural Nutrient Loading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582705"/>
            <a:ext cx="7918450" cy="123762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/>
              <a:t>Nitrogen and </a:t>
            </a:r>
            <a:r>
              <a:rPr lang="en-US" dirty="0" smtClean="0"/>
              <a:t>Phosphorus Needed in Streams</a:t>
            </a:r>
            <a:endParaRPr lang="en-US" dirty="0"/>
          </a:p>
        </p:txBody>
      </p:sp>
      <p:sp>
        <p:nvSpPr>
          <p:cNvPr id="174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dirty="0"/>
              <a:t> Essential macronutrients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/>
              <a:t> Drive biological productivity in freshwater </a:t>
            </a:r>
            <a:r>
              <a:rPr lang="en-US" dirty="0" smtClean="0"/>
              <a:t>ecosystems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 smtClean="0"/>
              <a:t>Base of food chain</a:t>
            </a:r>
          </a:p>
        </p:txBody>
      </p:sp>
      <p:pic>
        <p:nvPicPr>
          <p:cNvPr id="4" name="Picture 3" descr="HPIM29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334" y="3460686"/>
            <a:ext cx="4529666" cy="3390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/>
              <a:t>N &amp; P </a:t>
            </a:r>
            <a:r>
              <a:rPr lang="en-US" sz="4000" dirty="0" smtClean="0"/>
              <a:t>in </a:t>
            </a:r>
            <a:r>
              <a:rPr lang="en-US" sz="4000" dirty="0"/>
              <a:t>Surface Waters</a:t>
            </a:r>
          </a:p>
        </p:txBody>
      </p:sp>
      <p:sp>
        <p:nvSpPr>
          <p:cNvPr id="184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620000" cy="4800600"/>
          </a:xfrm>
        </p:spPr>
        <p:txBody>
          <a:bodyPr>
            <a:normAutofit fontScale="85000" lnSpcReduction="20000"/>
          </a:bodyPr>
          <a:lstStyle/>
          <a:p>
            <a:pPr algn="ctr" eaLnBrk="1" hangingPunct="1">
              <a:lnSpc>
                <a:spcPct val="160000"/>
              </a:lnSpc>
              <a:buFont typeface="Wingdings" charset="2"/>
              <a:buNone/>
            </a:pPr>
            <a:r>
              <a:rPr lang="en-US" sz="2800" dirty="0"/>
              <a:t>Total N &amp; Total P</a:t>
            </a:r>
          </a:p>
          <a:p>
            <a:pPr algn="ctr" eaLnBrk="1" hangingPunct="1">
              <a:lnSpc>
                <a:spcPct val="160000"/>
              </a:lnSpc>
              <a:buFont typeface="Wingdings" charset="2"/>
              <a:buNone/>
            </a:pPr>
            <a:endParaRPr lang="en-US" sz="1600" dirty="0"/>
          </a:p>
          <a:p>
            <a:pPr algn="ctr" eaLnBrk="1" hangingPunct="1">
              <a:lnSpc>
                <a:spcPct val="160000"/>
              </a:lnSpc>
              <a:buFont typeface="Wingdings" charset="2"/>
              <a:buNone/>
            </a:pPr>
            <a:r>
              <a:rPr lang="en-US" sz="2800" dirty="0"/>
              <a:t>Dissolved                       Particulate</a:t>
            </a:r>
          </a:p>
          <a:p>
            <a:pPr algn="ctr" eaLnBrk="1" hangingPunct="1">
              <a:lnSpc>
                <a:spcPct val="160000"/>
              </a:lnSpc>
              <a:buFont typeface="Wingdings" charset="2"/>
              <a:buNone/>
            </a:pPr>
            <a:r>
              <a:rPr lang="en-US" sz="2400" dirty="0"/>
              <a:t>Inorganic       Organic          Inorganic       Organic</a:t>
            </a:r>
          </a:p>
          <a:p>
            <a:pPr algn="ctr" eaLnBrk="1" hangingPunct="1">
              <a:lnSpc>
                <a:spcPct val="160000"/>
              </a:lnSpc>
              <a:buFont typeface="Wingdings" charset="2"/>
              <a:buNone/>
            </a:pPr>
            <a:endParaRPr lang="en-US" sz="2400" dirty="0"/>
          </a:p>
          <a:p>
            <a:pPr algn="ctr" eaLnBrk="1" hangingPunct="1">
              <a:lnSpc>
                <a:spcPct val="130000"/>
              </a:lnSpc>
              <a:buFont typeface="Wingdings" charset="2"/>
              <a:buNone/>
            </a:pPr>
            <a:r>
              <a:rPr lang="en-US" sz="2400" dirty="0"/>
              <a:t>Biologically Available Nutrients</a:t>
            </a:r>
          </a:p>
          <a:p>
            <a:pPr algn="ctr" eaLnBrk="1" hangingPunct="1">
              <a:lnSpc>
                <a:spcPct val="130000"/>
              </a:lnSpc>
              <a:buFont typeface="Wingdings" charset="2"/>
              <a:buNone/>
            </a:pPr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1800" dirty="0"/>
              <a:t>(some </a:t>
            </a:r>
            <a:r>
              <a:rPr lang="en-US" sz="1800" dirty="0" err="1"/>
              <a:t>Cyanobacteria</a:t>
            </a:r>
            <a:r>
              <a:rPr lang="en-US" sz="1800" dirty="0"/>
              <a:t>)</a:t>
            </a:r>
            <a:r>
              <a:rPr lang="en-US" sz="2400" dirty="0"/>
              <a:t>, NH</a:t>
            </a:r>
            <a:r>
              <a:rPr lang="en-US" sz="2400" baseline="-25000" dirty="0"/>
              <a:t>4</a:t>
            </a:r>
            <a:r>
              <a:rPr lang="en-US" sz="2400" baseline="30000" dirty="0"/>
              <a:t>+</a:t>
            </a:r>
            <a:r>
              <a:rPr lang="en-US" sz="2400" dirty="0"/>
              <a:t>, NO</a:t>
            </a:r>
            <a:r>
              <a:rPr lang="en-US" sz="2400" baseline="-25000" dirty="0"/>
              <a:t>3</a:t>
            </a:r>
            <a:r>
              <a:rPr lang="en-US" sz="2400" baseline="30000" dirty="0"/>
              <a:t>-</a:t>
            </a:r>
            <a:r>
              <a:rPr lang="en-US" sz="2400" dirty="0"/>
              <a:t>, PO</a:t>
            </a:r>
            <a:r>
              <a:rPr lang="en-US" sz="2400" baseline="-25000" dirty="0"/>
              <a:t>4</a:t>
            </a:r>
            <a:r>
              <a:rPr lang="en-US" sz="2400" baseline="30000" dirty="0"/>
              <a:t>---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514600" y="2286000"/>
            <a:ext cx="4191000" cy="838200"/>
            <a:chOff x="1584" y="1440"/>
            <a:chExt cx="2640" cy="528"/>
          </a:xfrm>
        </p:grpSpPr>
        <p:sp>
          <p:nvSpPr>
            <p:cNvPr id="18458" name="Line 10"/>
            <p:cNvSpPr>
              <a:spLocks noChangeShapeType="1"/>
            </p:cNvSpPr>
            <p:nvPr/>
          </p:nvSpPr>
          <p:spPr bwMode="auto">
            <a:xfrm flipV="1">
              <a:off x="1584" y="1680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9" name="Line 11"/>
            <p:cNvSpPr>
              <a:spLocks noChangeShapeType="1"/>
            </p:cNvSpPr>
            <p:nvPr/>
          </p:nvSpPr>
          <p:spPr bwMode="auto">
            <a:xfrm>
              <a:off x="1584" y="1680"/>
              <a:ext cx="26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Line 12"/>
            <p:cNvSpPr>
              <a:spLocks noChangeShapeType="1"/>
            </p:cNvSpPr>
            <p:nvPr/>
          </p:nvSpPr>
          <p:spPr bwMode="auto">
            <a:xfrm>
              <a:off x="4224" y="1680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1" name="Line 13"/>
            <p:cNvSpPr>
              <a:spLocks noChangeShapeType="1"/>
            </p:cNvSpPr>
            <p:nvPr/>
          </p:nvSpPr>
          <p:spPr bwMode="auto">
            <a:xfrm>
              <a:off x="2880" y="144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600200" y="3505200"/>
            <a:ext cx="1981200" cy="304800"/>
            <a:chOff x="1008" y="2208"/>
            <a:chExt cx="1248" cy="240"/>
          </a:xfrm>
        </p:grpSpPr>
        <p:sp>
          <p:nvSpPr>
            <p:cNvPr id="18452" name="Line 17"/>
            <p:cNvSpPr>
              <a:spLocks noChangeShapeType="1"/>
            </p:cNvSpPr>
            <p:nvPr/>
          </p:nvSpPr>
          <p:spPr bwMode="auto">
            <a:xfrm>
              <a:off x="1584" y="2352"/>
              <a:ext cx="6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008" y="2208"/>
              <a:ext cx="1248" cy="240"/>
              <a:chOff x="1008" y="2208"/>
              <a:chExt cx="1248" cy="240"/>
            </a:xfrm>
          </p:grpSpPr>
          <p:sp>
            <p:nvSpPr>
              <p:cNvPr id="18455" name="Line 16"/>
              <p:cNvSpPr>
                <a:spLocks noChangeShapeType="1"/>
              </p:cNvSpPr>
              <p:nvPr/>
            </p:nvSpPr>
            <p:spPr bwMode="auto">
              <a:xfrm>
                <a:off x="1584" y="2208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6" name="Line 18"/>
              <p:cNvSpPr>
                <a:spLocks noChangeShapeType="1"/>
              </p:cNvSpPr>
              <p:nvPr/>
            </p:nvSpPr>
            <p:spPr bwMode="auto">
              <a:xfrm flipH="1">
                <a:off x="1008" y="2352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7" name="Line 19"/>
              <p:cNvSpPr>
                <a:spLocks noChangeShapeType="1"/>
              </p:cNvSpPr>
              <p:nvPr/>
            </p:nvSpPr>
            <p:spPr bwMode="auto">
              <a:xfrm>
                <a:off x="2256" y="2352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54" name="Line 20"/>
            <p:cNvSpPr>
              <a:spLocks noChangeShapeType="1"/>
            </p:cNvSpPr>
            <p:nvPr/>
          </p:nvSpPr>
          <p:spPr bwMode="auto">
            <a:xfrm>
              <a:off x="1008" y="235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638800" y="3505200"/>
            <a:ext cx="1981200" cy="304800"/>
            <a:chOff x="1008" y="2208"/>
            <a:chExt cx="1248" cy="240"/>
          </a:xfrm>
        </p:grpSpPr>
        <p:sp>
          <p:nvSpPr>
            <p:cNvPr id="18446" name="Line 24"/>
            <p:cNvSpPr>
              <a:spLocks noChangeShapeType="1"/>
            </p:cNvSpPr>
            <p:nvPr/>
          </p:nvSpPr>
          <p:spPr bwMode="auto">
            <a:xfrm>
              <a:off x="1584" y="2352"/>
              <a:ext cx="67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1008" y="2208"/>
              <a:ext cx="1248" cy="240"/>
              <a:chOff x="1008" y="2208"/>
              <a:chExt cx="1248" cy="240"/>
            </a:xfrm>
          </p:grpSpPr>
          <p:sp>
            <p:nvSpPr>
              <p:cNvPr id="18449" name="Line 26"/>
              <p:cNvSpPr>
                <a:spLocks noChangeShapeType="1"/>
              </p:cNvSpPr>
              <p:nvPr/>
            </p:nvSpPr>
            <p:spPr bwMode="auto">
              <a:xfrm>
                <a:off x="1584" y="2208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0" name="Line 27"/>
              <p:cNvSpPr>
                <a:spLocks noChangeShapeType="1"/>
              </p:cNvSpPr>
              <p:nvPr/>
            </p:nvSpPr>
            <p:spPr bwMode="auto">
              <a:xfrm flipH="1">
                <a:off x="1008" y="2352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1" name="Line 28"/>
              <p:cNvSpPr>
                <a:spLocks noChangeShapeType="1"/>
              </p:cNvSpPr>
              <p:nvPr/>
            </p:nvSpPr>
            <p:spPr bwMode="auto">
              <a:xfrm>
                <a:off x="2256" y="2352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48" name="Line 29"/>
            <p:cNvSpPr>
              <a:spLocks noChangeShapeType="1"/>
            </p:cNvSpPr>
            <p:nvPr/>
          </p:nvSpPr>
          <p:spPr bwMode="auto">
            <a:xfrm>
              <a:off x="1008" y="235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1524000" y="4267200"/>
            <a:ext cx="6096000" cy="685800"/>
            <a:chOff x="960" y="2688"/>
            <a:chExt cx="3840" cy="432"/>
          </a:xfrm>
        </p:grpSpPr>
        <p:sp>
          <p:nvSpPr>
            <p:cNvPr id="18440" name="Line 30"/>
            <p:cNvSpPr>
              <a:spLocks noChangeShapeType="1"/>
            </p:cNvSpPr>
            <p:nvPr/>
          </p:nvSpPr>
          <p:spPr bwMode="auto">
            <a:xfrm>
              <a:off x="960" y="2880"/>
              <a:ext cx="38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1" name="Line 31"/>
            <p:cNvSpPr>
              <a:spLocks noChangeShapeType="1"/>
            </p:cNvSpPr>
            <p:nvPr/>
          </p:nvSpPr>
          <p:spPr bwMode="auto">
            <a:xfrm>
              <a:off x="4800" y="2688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2" name="Line 32"/>
            <p:cNvSpPr>
              <a:spLocks noChangeShapeType="1"/>
            </p:cNvSpPr>
            <p:nvPr/>
          </p:nvSpPr>
          <p:spPr bwMode="auto">
            <a:xfrm>
              <a:off x="3552" y="2688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3" name="Line 33"/>
            <p:cNvSpPr>
              <a:spLocks noChangeShapeType="1"/>
            </p:cNvSpPr>
            <p:nvPr/>
          </p:nvSpPr>
          <p:spPr bwMode="auto">
            <a:xfrm>
              <a:off x="2256" y="2688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4" name="Line 34"/>
            <p:cNvSpPr>
              <a:spLocks noChangeShapeType="1"/>
            </p:cNvSpPr>
            <p:nvPr/>
          </p:nvSpPr>
          <p:spPr bwMode="auto">
            <a:xfrm>
              <a:off x="960" y="2688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5" name="Line 35"/>
            <p:cNvSpPr>
              <a:spLocks noChangeShapeType="1"/>
            </p:cNvSpPr>
            <p:nvPr/>
          </p:nvSpPr>
          <p:spPr bwMode="auto">
            <a:xfrm>
              <a:off x="2880" y="288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WOW2\Modules\nitrogencyc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3778" y="457200"/>
            <a:ext cx="672147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81000" y="457200"/>
            <a:ext cx="1828800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82880" tIns="182880" rIns="182880" bIns="182880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sz="2400" dirty="0"/>
              <a:t>Nitrogen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WOW2\Modules\phosphoruscyc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5444" y="781408"/>
            <a:ext cx="6540500" cy="547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41614" y="818444"/>
            <a:ext cx="1873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Phosphorus</a:t>
            </a:r>
          </a:p>
          <a:p>
            <a:r>
              <a:rPr lang="en-US" sz="2400" dirty="0" smtClean="0"/>
              <a:t>Cycle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foodwebstre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51325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5334000" y="6096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8864600" y="63754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Baxteretal_FWBiol_2005_Fig1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3497263"/>
            <a:ext cx="6350000" cy="334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1483" y="835967"/>
            <a:ext cx="28401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AF03"/>
                </a:solidFill>
              </a:rPr>
              <a:t>Ultimate fate of those nutrients</a:t>
            </a:r>
          </a:p>
          <a:p>
            <a:r>
              <a:rPr lang="en-US" sz="3200" dirty="0" smtClean="0">
                <a:solidFill>
                  <a:srgbClr val="FFAF03"/>
                </a:solidFill>
              </a:rPr>
              <a:t> - food web</a:t>
            </a:r>
            <a:endParaRPr lang="en-US" sz="3200" dirty="0">
              <a:solidFill>
                <a:srgbClr val="FFAF0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Nutrient Cycling in Streams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Nutrients </a:t>
            </a:r>
            <a:r>
              <a:rPr lang="en-US" dirty="0"/>
              <a:t>in streams are subject to downstream </a:t>
            </a:r>
            <a:r>
              <a:rPr lang="en-US" dirty="0" smtClean="0"/>
              <a:t>transport</a:t>
            </a:r>
          </a:p>
          <a:p>
            <a:pPr lvl="1" eaLnBrk="1" hangingPunct="1"/>
            <a:r>
              <a:rPr lang="en-US" dirty="0"/>
              <a:t>Little nutrient cycling in one </a:t>
            </a:r>
            <a:r>
              <a:rPr lang="en-US" dirty="0" smtClean="0"/>
              <a:t>place</a:t>
            </a:r>
          </a:p>
          <a:p>
            <a:pPr lvl="2" eaLnBrk="1" hangingPunct="1"/>
            <a:r>
              <a:rPr lang="en-US" sz="2400" dirty="0">
                <a:solidFill>
                  <a:schemeClr val="accent2"/>
                </a:solidFill>
              </a:rPr>
              <a:t>Nutrient Spiraling</a:t>
            </a:r>
          </a:p>
          <a:p>
            <a:pPr lvl="1" eaLnBrk="1" hangingPunct="1"/>
            <a:r>
              <a:rPr lang="en-US" dirty="0">
                <a:solidFill>
                  <a:schemeClr val="accent2"/>
                </a:solidFill>
              </a:rPr>
              <a:t>Spiraling Length</a:t>
            </a:r>
            <a:r>
              <a:rPr lang="en-US" dirty="0"/>
              <a:t> is the length of a stream required for a nutrient atom to complete a </a:t>
            </a:r>
            <a:r>
              <a:rPr lang="en-US" dirty="0" smtClean="0"/>
              <a:t>cycle</a:t>
            </a:r>
          </a:p>
          <a:p>
            <a:pPr lvl="2" eaLnBrk="1" hangingPunct="1"/>
            <a:r>
              <a:rPr lang="en-US" dirty="0"/>
              <a:t>Related to rate of nutrient cycling and velocity of downstream nutrient </a:t>
            </a:r>
            <a:r>
              <a:rPr lang="en-US" dirty="0" smtClean="0"/>
              <a:t>movement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/>
              <a:t>Nutrient Spiraling in Streams</a:t>
            </a:r>
          </a:p>
        </p:txBody>
      </p:sp>
      <p:pic>
        <p:nvPicPr>
          <p:cNvPr id="380932" name="Picture 4" descr="19_14"/>
          <p:cNvPicPr>
            <a:picLocks noChangeAspect="1" noChangeArrowheads="1"/>
          </p:cNvPicPr>
          <p:nvPr/>
        </p:nvPicPr>
        <p:blipFill>
          <a:blip r:embed="rId2"/>
          <a:srcRect t="10638"/>
          <a:stretch>
            <a:fillRect/>
          </a:stretch>
        </p:blipFill>
        <p:spPr bwMode="auto">
          <a:xfrm>
            <a:off x="228600" y="1752600"/>
            <a:ext cx="86868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Stream Invertebrates and Spiraling Length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 smtClean="0"/>
              <a:t>Aquatic </a:t>
            </a:r>
            <a:r>
              <a:rPr lang="en-US" dirty="0"/>
              <a:t>invertebrates significantly increase rate of N cycling.</a:t>
            </a:r>
          </a:p>
          <a:p>
            <a:pPr lvl="1" eaLnBrk="1" hangingPunct="1"/>
            <a:r>
              <a:rPr lang="en-US" dirty="0"/>
              <a:t>Suggested rapid recycling of N by </a:t>
            </a:r>
            <a:r>
              <a:rPr lang="en-US" dirty="0" err="1"/>
              <a:t>macroinvertebrates</a:t>
            </a:r>
            <a:r>
              <a:rPr lang="en-US" dirty="0"/>
              <a:t> may increase primary production.</a:t>
            </a:r>
          </a:p>
          <a:p>
            <a:pPr lvl="2" eaLnBrk="1" hangingPunct="1"/>
            <a:r>
              <a:rPr lang="en-US" dirty="0"/>
              <a:t>Excreted and recycled 15-70% of nitrogen pool as ammonia.</a:t>
            </a:r>
          </a:p>
          <a:p>
            <a:pPr lvl="1" eaLnBrk="1" hangingPunct="1"/>
            <a:endParaRPr lang="en-US" dirty="0"/>
          </a:p>
        </p:txBody>
      </p:sp>
      <p:pic>
        <p:nvPicPr>
          <p:cNvPr id="4" name="Picture 53" descr="f24-05-97801237472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0826" y="3592148"/>
            <a:ext cx="5332365" cy="326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1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75000"/>
              <a:alpha val="79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Segment 1 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solidFill>
            <a:schemeClr val="tx1">
              <a:lumMod val="75000"/>
              <a:alpha val="79000"/>
            </a:schemeClr>
          </a:solidFill>
        </p:spPr>
        <p:txBody>
          <a:bodyPr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Karst</a:t>
            </a:r>
            <a:r>
              <a:rPr lang="en-US" sz="2800" dirty="0" smtClean="0">
                <a:solidFill>
                  <a:schemeClr val="bg1"/>
                </a:solidFill>
              </a:rPr>
              <a:t> and temperature, water chemistry, connectedness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Nutrients (cycles, spiraling), plant growth, ecosystem effects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River continuum concept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59"/>
          <p:cNvSpPr txBox="1">
            <a:spLocks noChangeArrowheads="1"/>
          </p:cNvSpPr>
          <p:nvPr/>
        </p:nvSpPr>
        <p:spPr bwMode="auto">
          <a:xfrm>
            <a:off x="288925" y="4606449"/>
            <a:ext cx="87995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A diagram of nutrient spiraling in streams. </a:t>
            </a:r>
            <a:r>
              <a:rPr lang="en-US" sz="1400" i="1" dirty="0"/>
              <a:t>S</a:t>
            </a:r>
            <a:r>
              <a:rPr lang="en-US" sz="1400" dirty="0"/>
              <a:t> is the total spiral length, </a:t>
            </a:r>
            <a:r>
              <a:rPr lang="en-US" sz="1400" i="1" dirty="0"/>
              <a:t>S</a:t>
            </a:r>
            <a:r>
              <a:rPr lang="en-US" sz="1400" baseline="-25000" dirty="0"/>
              <a:t>p</a:t>
            </a:r>
            <a:r>
              <a:rPr lang="en-US" sz="1400" dirty="0"/>
              <a:t> is the time spent in particulate form in</a:t>
            </a:r>
            <a:r>
              <a:rPr lang="en-US" sz="1400" dirty="0" smtClean="0"/>
              <a:t> water </a:t>
            </a:r>
            <a:r>
              <a:rPr lang="en-US" sz="1400" dirty="0"/>
              <a:t>column or the benthic zone and </a:t>
            </a:r>
            <a:r>
              <a:rPr lang="en-US" sz="1400" i="1" dirty="0" err="1"/>
              <a:t>S</a:t>
            </a:r>
            <a:r>
              <a:rPr lang="en-US" sz="1400" baseline="-25000" dirty="0" err="1"/>
              <a:t>w</a:t>
            </a:r>
            <a:r>
              <a:rPr lang="en-US" sz="1400" dirty="0"/>
              <a:t> is the average time spent in the water. Average velocity is greater in the</a:t>
            </a:r>
            <a:r>
              <a:rPr lang="en-US" sz="1400" dirty="0" smtClean="0"/>
              <a:t> riffle </a:t>
            </a:r>
            <a:r>
              <a:rPr lang="en-US" sz="1400" dirty="0"/>
              <a:t>on the left, so spiral length is greater than in the pool at the right.</a:t>
            </a:r>
            <a:endParaRPr lang="en-GB" sz="1400" dirty="0"/>
          </a:p>
        </p:txBody>
      </p:sp>
      <p:pic>
        <p:nvPicPr>
          <p:cNvPr id="20485" name="Picture 62" descr="f24-07-97801237472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" y="1864863"/>
            <a:ext cx="8651569" cy="274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 Length: Riffle vs. Pool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/>
              <a:t>Stream Nutrient Enrichment Impacts</a:t>
            </a:r>
          </a:p>
        </p:txBody>
      </p:sp>
      <p:sp>
        <p:nvSpPr>
          <p:cNvPr id="1945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7924800" cy="49530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charset="2"/>
              <a:buNone/>
            </a:pPr>
            <a:r>
              <a:rPr lang="en-US" sz="2800" dirty="0"/>
              <a:t> </a:t>
            </a:r>
            <a:r>
              <a:rPr lang="en-US" sz="2400" b="1" dirty="0"/>
              <a:t>Primary Effect = Excessive</a:t>
            </a:r>
            <a:r>
              <a:rPr lang="en-US" sz="2400" b="1" dirty="0" smtClean="0"/>
              <a:t> Algae/Plant </a:t>
            </a:r>
            <a:r>
              <a:rPr lang="en-US" sz="2400" b="1" dirty="0"/>
              <a:t>Growth </a:t>
            </a:r>
          </a:p>
          <a:p>
            <a:pPr eaLnBrk="1" hangingPunct="1">
              <a:lnSpc>
                <a:spcPct val="160000"/>
              </a:lnSpc>
            </a:pPr>
            <a:r>
              <a:rPr lang="en-US" sz="2400" dirty="0"/>
              <a:t>Aesthetically objectionable </a:t>
            </a:r>
            <a:r>
              <a:rPr lang="en-US" sz="2400" dirty="0" smtClean="0"/>
              <a:t>blooms/growths </a:t>
            </a:r>
            <a:endParaRPr lang="en-US" sz="2400" dirty="0"/>
          </a:p>
          <a:p>
            <a:pPr eaLnBrk="1" hangingPunct="1">
              <a:lnSpc>
                <a:spcPct val="160000"/>
              </a:lnSpc>
            </a:pPr>
            <a:r>
              <a:rPr lang="en-US" sz="2400" dirty="0"/>
              <a:t>Interference with water uses (drinking water, fishing, swimming)</a:t>
            </a:r>
          </a:p>
          <a:p>
            <a:pPr eaLnBrk="1" hangingPunct="1">
              <a:lnSpc>
                <a:spcPct val="160000"/>
              </a:lnSpc>
            </a:pPr>
            <a:r>
              <a:rPr lang="en-US" sz="2400" dirty="0"/>
              <a:t> Ecological (food web /aquatic community) alterations</a:t>
            </a:r>
          </a:p>
          <a:p>
            <a:pPr eaLnBrk="1" hangingPunct="1">
              <a:lnSpc>
                <a:spcPct val="160000"/>
              </a:lnSpc>
            </a:pPr>
            <a:r>
              <a:rPr lang="en-US" sz="2400" dirty="0"/>
              <a:t> Associated water quality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W:\BIOCRIT\Sampling pics\Miscellaneous Pics\Misc Water Pics\Green Turkey Ri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305050"/>
            <a:ext cx="3756105" cy="2817079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dirty="0"/>
              <a:t>Nutrients / </a:t>
            </a:r>
            <a:r>
              <a:rPr lang="en-US" dirty="0" smtClean="0"/>
              <a:t>Algae / </a:t>
            </a:r>
            <a:r>
              <a:rPr lang="en-US" dirty="0" err="1" smtClean="0"/>
              <a:t>Macrophytes</a:t>
            </a:r>
            <a:endParaRPr lang="en-US" dirty="0"/>
          </a:p>
        </p:txBody>
      </p:sp>
      <p:sp>
        <p:nvSpPr>
          <p:cNvPr id="20484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4953000" cy="76200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800" dirty="0" smtClean="0"/>
              <a:t>Main </a:t>
            </a:r>
            <a:r>
              <a:rPr lang="en-US" sz="2800" dirty="0"/>
              <a:t>Types of Growth: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sz="2400" dirty="0"/>
              <a:t> 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762000" y="3840956"/>
            <a:ext cx="4191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charset="2"/>
              <a:buNone/>
            </a:pPr>
            <a:r>
              <a:rPr lang="en-US" dirty="0" err="1"/>
              <a:t>Seston</a:t>
            </a:r>
            <a:r>
              <a:rPr lang="en-US" dirty="0"/>
              <a:t> (water column)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504404" y="1600200"/>
            <a:ext cx="1710321" cy="2489129"/>
            <a:chOff x="3477" y="1008"/>
            <a:chExt cx="1995" cy="3006"/>
          </a:xfrm>
        </p:grpSpPr>
        <p:pic>
          <p:nvPicPr>
            <p:cNvPr id="20490" name="Picture 5" descr="W:\BIOCRIT\Sampling pics\Stream Workshop\SpringbrookCr_3a_062403.jpg"/>
            <p:cNvPicPr>
              <a:picLocks noChangeAspect="1" noChangeArrowheads="1"/>
            </p:cNvPicPr>
            <p:nvPr/>
          </p:nvPicPr>
          <p:blipFill>
            <a:blip r:embed="rId3">
              <a:lum bright="-6000"/>
            </a:blip>
            <a:srcRect/>
            <a:stretch>
              <a:fillRect/>
            </a:stretch>
          </p:blipFill>
          <p:spPr bwMode="auto">
            <a:xfrm>
              <a:off x="3477" y="1008"/>
              <a:ext cx="1995" cy="3006"/>
            </a:xfrm>
            <a:prstGeom prst="rect">
              <a:avLst/>
            </a:prstGeom>
            <a:noFill/>
            <a:ln w="9525">
              <a:solidFill>
                <a:srgbClr val="003300"/>
              </a:solidFill>
              <a:miter lim="800000"/>
              <a:headEnd/>
              <a:tailEnd/>
            </a:ln>
          </p:spPr>
        </p:pic>
        <p:sp>
          <p:nvSpPr>
            <p:cNvPr id="20491" name="Text Box 7"/>
            <p:cNvSpPr txBox="1">
              <a:spLocks noChangeArrowheads="1"/>
            </p:cNvSpPr>
            <p:nvPr/>
          </p:nvSpPr>
          <p:spPr bwMode="auto">
            <a:xfrm>
              <a:off x="3552" y="3406"/>
              <a:ext cx="1920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 smtClean="0"/>
                <a:t>Benthic</a:t>
              </a:r>
              <a:r>
                <a:rPr lang="en-US" sz="2000" dirty="0" smtClean="0">
                  <a:solidFill>
                    <a:schemeClr val="bg1"/>
                  </a:solidFill>
                </a:rPr>
                <a:t> 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 descr="DSCN029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297" y="4186211"/>
            <a:ext cx="3352800" cy="2514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1200" y="6057231"/>
            <a:ext cx="166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Macrophytes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Plant Growth</a:t>
            </a:r>
            <a:endParaRPr lang="en-US" u="sng" dirty="0"/>
          </a:p>
        </p:txBody>
      </p:sp>
      <p:pic>
        <p:nvPicPr>
          <p:cNvPr id="20490" name="Picture 5" descr="W:\BIOCRIT\Sampling pics\Stream Workshop\SpringbrookCr_3a_062403.jpg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5519738" y="1600200"/>
            <a:ext cx="3167063" cy="4772025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612775" y="1910645"/>
            <a:ext cx="38100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Environmental Factors Controlling Growth: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Light availability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Flow fluctuation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</a:t>
            </a:r>
            <a:r>
              <a:rPr lang="en-US" sz="2400" dirty="0">
                <a:solidFill>
                  <a:schemeClr val="accent1"/>
                </a:solidFill>
              </a:rPr>
              <a:t>Nutrient availability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Temperature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/>
              <a:t> Water retention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1595438"/>
            <a:ext cx="682032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Seston</a:t>
            </a:r>
            <a:r>
              <a:rPr lang="en-US" dirty="0" smtClean="0"/>
              <a:t> Chlorophyll 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98964" y="2222786"/>
            <a:ext cx="3068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Positive relationship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with phosphorus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0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1361048"/>
            <a:ext cx="6883400" cy="470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Periphyton</a:t>
            </a:r>
            <a:r>
              <a:rPr lang="en-US" dirty="0" smtClean="0"/>
              <a:t> Chlorophyll 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68195" y="2310992"/>
            <a:ext cx="3348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AF03"/>
                </a:solidFill>
              </a:rPr>
              <a:t>Negative relationship</a:t>
            </a:r>
          </a:p>
          <a:p>
            <a:r>
              <a:rPr lang="en-US" sz="2400" dirty="0" smtClean="0">
                <a:solidFill>
                  <a:srgbClr val="FFAF03"/>
                </a:solidFill>
              </a:rPr>
              <a:t>with phosphorus</a:t>
            </a:r>
          </a:p>
          <a:p>
            <a:endParaRPr lang="en-US" sz="2400" dirty="0" smtClean="0">
              <a:solidFill>
                <a:srgbClr val="FFAF03"/>
              </a:solidFill>
            </a:endParaRPr>
          </a:p>
          <a:p>
            <a:r>
              <a:rPr lang="en-US" sz="2400" dirty="0" smtClean="0">
                <a:solidFill>
                  <a:srgbClr val="FFAF03"/>
                </a:solidFill>
              </a:rPr>
              <a:t>- Shading by </a:t>
            </a:r>
            <a:r>
              <a:rPr lang="en-US" sz="2400" dirty="0" err="1" smtClean="0">
                <a:solidFill>
                  <a:srgbClr val="FFAF03"/>
                </a:solidFill>
              </a:rPr>
              <a:t>seston</a:t>
            </a:r>
            <a:endParaRPr lang="en-US" sz="2400" dirty="0">
              <a:solidFill>
                <a:srgbClr val="FFAF0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2"/>
          <p:cNvGrpSpPr>
            <a:grpSpLocks/>
          </p:cNvGrpSpPr>
          <p:nvPr/>
        </p:nvGrpSpPr>
        <p:grpSpPr bwMode="auto">
          <a:xfrm>
            <a:off x="152400" y="228600"/>
            <a:ext cx="6172200" cy="6400800"/>
            <a:chOff x="96" y="144"/>
            <a:chExt cx="3888" cy="4032"/>
          </a:xfrm>
        </p:grpSpPr>
        <p:sp>
          <p:nvSpPr>
            <p:cNvPr id="22531" name="Rectangle 112"/>
            <p:cNvSpPr>
              <a:spLocks noChangeArrowheads="1"/>
            </p:cNvSpPr>
            <p:nvPr/>
          </p:nvSpPr>
          <p:spPr bwMode="auto">
            <a:xfrm>
              <a:off x="96" y="144"/>
              <a:ext cx="3826" cy="2016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32" name="Rectangle 113"/>
            <p:cNvSpPr>
              <a:spLocks noChangeArrowheads="1"/>
            </p:cNvSpPr>
            <p:nvPr/>
          </p:nvSpPr>
          <p:spPr bwMode="auto">
            <a:xfrm>
              <a:off x="528" y="339"/>
              <a:ext cx="3168" cy="1388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22"/>
            <p:cNvGrpSpPr>
              <a:grpSpLocks/>
            </p:cNvGrpSpPr>
            <p:nvPr/>
          </p:nvGrpSpPr>
          <p:grpSpPr bwMode="auto">
            <a:xfrm>
              <a:off x="648" y="1748"/>
              <a:ext cx="2892" cy="115"/>
              <a:chOff x="1464" y="1796"/>
              <a:chExt cx="2892" cy="115"/>
            </a:xfrm>
          </p:grpSpPr>
          <p:sp>
            <p:nvSpPr>
              <p:cNvPr id="23017" name="Rectangle 114"/>
              <p:cNvSpPr>
                <a:spLocks noChangeArrowheads="1"/>
              </p:cNvSpPr>
              <p:nvPr/>
            </p:nvSpPr>
            <p:spPr bwMode="auto">
              <a:xfrm>
                <a:off x="1464" y="179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1</a:t>
                </a:r>
                <a:endParaRPr lang="en-US" sz="1200"/>
              </a:p>
            </p:txBody>
          </p:sp>
          <p:sp>
            <p:nvSpPr>
              <p:cNvPr id="23018" name="Rectangle 115"/>
              <p:cNvSpPr>
                <a:spLocks noChangeArrowheads="1"/>
              </p:cNvSpPr>
              <p:nvPr/>
            </p:nvSpPr>
            <p:spPr bwMode="auto">
              <a:xfrm>
                <a:off x="1720" y="179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2</a:t>
                </a:r>
                <a:endParaRPr lang="en-US" sz="1200"/>
              </a:p>
            </p:txBody>
          </p:sp>
          <p:sp>
            <p:nvSpPr>
              <p:cNvPr id="23019" name="Rectangle 116"/>
              <p:cNvSpPr>
                <a:spLocks noChangeArrowheads="1"/>
              </p:cNvSpPr>
              <p:nvPr/>
            </p:nvSpPr>
            <p:spPr bwMode="auto">
              <a:xfrm>
                <a:off x="1975" y="179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3</a:t>
                </a:r>
                <a:endParaRPr lang="en-US" sz="1200"/>
              </a:p>
            </p:txBody>
          </p:sp>
          <p:sp>
            <p:nvSpPr>
              <p:cNvPr id="23020" name="Rectangle 117"/>
              <p:cNvSpPr>
                <a:spLocks noChangeArrowheads="1"/>
              </p:cNvSpPr>
              <p:nvPr/>
            </p:nvSpPr>
            <p:spPr bwMode="auto">
              <a:xfrm>
                <a:off x="2230" y="179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4</a:t>
                </a:r>
                <a:endParaRPr lang="en-US" sz="1200"/>
              </a:p>
            </p:txBody>
          </p:sp>
          <p:sp>
            <p:nvSpPr>
              <p:cNvPr id="23021" name="Rectangle 118"/>
              <p:cNvSpPr>
                <a:spLocks noChangeArrowheads="1"/>
              </p:cNvSpPr>
              <p:nvPr/>
            </p:nvSpPr>
            <p:spPr bwMode="auto">
              <a:xfrm>
                <a:off x="2485" y="179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5</a:t>
                </a:r>
                <a:endParaRPr lang="en-US" sz="1200"/>
              </a:p>
            </p:txBody>
          </p:sp>
          <p:sp>
            <p:nvSpPr>
              <p:cNvPr id="23022" name="Rectangle 119"/>
              <p:cNvSpPr>
                <a:spLocks noChangeArrowheads="1"/>
              </p:cNvSpPr>
              <p:nvPr/>
            </p:nvSpPr>
            <p:spPr bwMode="auto">
              <a:xfrm>
                <a:off x="2741" y="179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6</a:t>
                </a:r>
                <a:endParaRPr lang="en-US" sz="1200"/>
              </a:p>
            </p:txBody>
          </p:sp>
          <p:sp>
            <p:nvSpPr>
              <p:cNvPr id="23023" name="Rectangle 120"/>
              <p:cNvSpPr>
                <a:spLocks noChangeArrowheads="1"/>
              </p:cNvSpPr>
              <p:nvPr/>
            </p:nvSpPr>
            <p:spPr bwMode="auto">
              <a:xfrm>
                <a:off x="2996" y="179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7</a:t>
                </a:r>
                <a:endParaRPr lang="en-US" sz="1200"/>
              </a:p>
            </p:txBody>
          </p:sp>
          <p:sp>
            <p:nvSpPr>
              <p:cNvPr id="23024" name="Rectangle 121"/>
              <p:cNvSpPr>
                <a:spLocks noChangeArrowheads="1"/>
              </p:cNvSpPr>
              <p:nvPr/>
            </p:nvSpPr>
            <p:spPr bwMode="auto">
              <a:xfrm>
                <a:off x="3255" y="179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8</a:t>
                </a:r>
                <a:endParaRPr lang="en-US" sz="1200"/>
              </a:p>
            </p:txBody>
          </p:sp>
          <p:sp>
            <p:nvSpPr>
              <p:cNvPr id="23025" name="Rectangle 122"/>
              <p:cNvSpPr>
                <a:spLocks noChangeArrowheads="1"/>
              </p:cNvSpPr>
              <p:nvPr/>
            </p:nvSpPr>
            <p:spPr bwMode="auto">
              <a:xfrm>
                <a:off x="3510" y="179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9</a:t>
                </a:r>
                <a:endParaRPr lang="en-US" sz="1200"/>
              </a:p>
            </p:txBody>
          </p:sp>
          <p:sp>
            <p:nvSpPr>
              <p:cNvPr id="23026" name="Rectangle 123"/>
              <p:cNvSpPr>
                <a:spLocks noChangeArrowheads="1"/>
              </p:cNvSpPr>
              <p:nvPr/>
            </p:nvSpPr>
            <p:spPr bwMode="auto">
              <a:xfrm>
                <a:off x="3749" y="1796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10</a:t>
                </a:r>
                <a:endParaRPr lang="en-US" sz="1200"/>
              </a:p>
            </p:txBody>
          </p:sp>
          <p:sp>
            <p:nvSpPr>
              <p:cNvPr id="23027" name="Rectangle 124"/>
              <p:cNvSpPr>
                <a:spLocks noChangeArrowheads="1"/>
              </p:cNvSpPr>
              <p:nvPr/>
            </p:nvSpPr>
            <p:spPr bwMode="auto">
              <a:xfrm>
                <a:off x="4004" y="1796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11</a:t>
                </a:r>
                <a:endParaRPr lang="en-US" sz="1200"/>
              </a:p>
            </p:txBody>
          </p:sp>
          <p:sp>
            <p:nvSpPr>
              <p:cNvPr id="23028" name="Rectangle 125"/>
              <p:cNvSpPr>
                <a:spLocks noChangeArrowheads="1"/>
              </p:cNvSpPr>
              <p:nvPr/>
            </p:nvSpPr>
            <p:spPr bwMode="auto">
              <a:xfrm>
                <a:off x="4260" y="1796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12</a:t>
                </a:r>
                <a:endParaRPr lang="en-US" sz="1200"/>
              </a:p>
            </p:txBody>
          </p:sp>
        </p:grpSp>
        <p:grpSp>
          <p:nvGrpSpPr>
            <p:cNvPr id="4" name="Group 221"/>
            <p:cNvGrpSpPr>
              <a:grpSpLocks/>
            </p:cNvGrpSpPr>
            <p:nvPr/>
          </p:nvGrpSpPr>
          <p:grpSpPr bwMode="auto">
            <a:xfrm>
              <a:off x="480" y="393"/>
              <a:ext cx="22" cy="1281"/>
              <a:chOff x="1322" y="441"/>
              <a:chExt cx="22" cy="1281"/>
            </a:xfrm>
          </p:grpSpPr>
          <p:sp>
            <p:nvSpPr>
              <p:cNvPr id="23011" name="Line 126"/>
              <p:cNvSpPr>
                <a:spLocks noChangeShapeType="1"/>
              </p:cNvSpPr>
              <p:nvPr/>
            </p:nvSpPr>
            <p:spPr bwMode="auto">
              <a:xfrm flipH="1">
                <a:off x="1322" y="1721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2" name="Line 128"/>
              <p:cNvSpPr>
                <a:spLocks noChangeShapeType="1"/>
              </p:cNvSpPr>
              <p:nvPr/>
            </p:nvSpPr>
            <p:spPr bwMode="auto">
              <a:xfrm flipH="1">
                <a:off x="1322" y="1466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3" name="Line 130"/>
              <p:cNvSpPr>
                <a:spLocks noChangeShapeType="1"/>
              </p:cNvSpPr>
              <p:nvPr/>
            </p:nvSpPr>
            <p:spPr bwMode="auto">
              <a:xfrm flipH="1">
                <a:off x="1322" y="1210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4" name="Line 132"/>
              <p:cNvSpPr>
                <a:spLocks noChangeShapeType="1"/>
              </p:cNvSpPr>
              <p:nvPr/>
            </p:nvSpPr>
            <p:spPr bwMode="auto">
              <a:xfrm flipH="1">
                <a:off x="1322" y="952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5" name="Line 134"/>
              <p:cNvSpPr>
                <a:spLocks noChangeShapeType="1"/>
              </p:cNvSpPr>
              <p:nvPr/>
            </p:nvSpPr>
            <p:spPr bwMode="auto">
              <a:xfrm flipH="1">
                <a:off x="1322" y="696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6" name="Line 136"/>
              <p:cNvSpPr>
                <a:spLocks noChangeShapeType="1"/>
              </p:cNvSpPr>
              <p:nvPr/>
            </p:nvSpPr>
            <p:spPr bwMode="auto">
              <a:xfrm flipH="1">
                <a:off x="1322" y="441"/>
                <a:ext cx="2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20"/>
            <p:cNvGrpSpPr>
              <a:grpSpLocks/>
            </p:cNvGrpSpPr>
            <p:nvPr/>
          </p:nvGrpSpPr>
          <p:grpSpPr bwMode="auto">
            <a:xfrm>
              <a:off x="380" y="336"/>
              <a:ext cx="100" cy="1376"/>
              <a:chOff x="1163" y="412"/>
              <a:chExt cx="100" cy="1376"/>
            </a:xfrm>
          </p:grpSpPr>
          <p:sp>
            <p:nvSpPr>
              <p:cNvPr id="23005" name="Rectangle 127"/>
              <p:cNvSpPr>
                <a:spLocks noChangeArrowheads="1"/>
              </p:cNvSpPr>
              <p:nvPr/>
            </p:nvSpPr>
            <p:spPr bwMode="auto">
              <a:xfrm>
                <a:off x="1163" y="1692"/>
                <a:ext cx="100" cy="96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Arial MT" charset="0"/>
                  </a:rPr>
                  <a:t>0.0</a:t>
                </a:r>
                <a:endParaRPr lang="en-US" sz="1000"/>
              </a:p>
            </p:txBody>
          </p:sp>
          <p:sp>
            <p:nvSpPr>
              <p:cNvPr id="23006" name="Rectangle 129"/>
              <p:cNvSpPr>
                <a:spLocks noChangeArrowheads="1"/>
              </p:cNvSpPr>
              <p:nvPr/>
            </p:nvSpPr>
            <p:spPr bwMode="auto">
              <a:xfrm>
                <a:off x="1163" y="1437"/>
                <a:ext cx="100" cy="96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Arial MT" charset="0"/>
                  </a:rPr>
                  <a:t>0.6</a:t>
                </a:r>
                <a:endParaRPr lang="en-US" sz="1000"/>
              </a:p>
            </p:txBody>
          </p:sp>
          <p:sp>
            <p:nvSpPr>
              <p:cNvPr id="23007" name="Rectangle 131"/>
              <p:cNvSpPr>
                <a:spLocks noChangeArrowheads="1"/>
              </p:cNvSpPr>
              <p:nvPr/>
            </p:nvSpPr>
            <p:spPr bwMode="auto">
              <a:xfrm>
                <a:off x="1163" y="1182"/>
                <a:ext cx="100" cy="96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Arial MT" charset="0"/>
                  </a:rPr>
                  <a:t>1.2</a:t>
                </a:r>
                <a:endParaRPr lang="en-US" sz="1000"/>
              </a:p>
            </p:txBody>
          </p:sp>
          <p:sp>
            <p:nvSpPr>
              <p:cNvPr id="23008" name="Rectangle 133"/>
              <p:cNvSpPr>
                <a:spLocks noChangeArrowheads="1"/>
              </p:cNvSpPr>
              <p:nvPr/>
            </p:nvSpPr>
            <p:spPr bwMode="auto">
              <a:xfrm>
                <a:off x="1163" y="923"/>
                <a:ext cx="100" cy="96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Arial MT" charset="0"/>
                  </a:rPr>
                  <a:t>1.8</a:t>
                </a:r>
                <a:endParaRPr lang="en-US" sz="1000"/>
              </a:p>
            </p:txBody>
          </p:sp>
          <p:sp>
            <p:nvSpPr>
              <p:cNvPr id="23009" name="Rectangle 135"/>
              <p:cNvSpPr>
                <a:spLocks noChangeArrowheads="1"/>
              </p:cNvSpPr>
              <p:nvPr/>
            </p:nvSpPr>
            <p:spPr bwMode="auto">
              <a:xfrm>
                <a:off x="1163" y="668"/>
                <a:ext cx="100" cy="96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Arial MT" charset="0"/>
                  </a:rPr>
                  <a:t>2.4</a:t>
                </a:r>
                <a:endParaRPr lang="en-US" sz="1000"/>
              </a:p>
            </p:txBody>
          </p:sp>
          <p:sp>
            <p:nvSpPr>
              <p:cNvPr id="23010" name="Rectangle 137"/>
              <p:cNvSpPr>
                <a:spLocks noChangeArrowheads="1"/>
              </p:cNvSpPr>
              <p:nvPr/>
            </p:nvSpPr>
            <p:spPr bwMode="auto">
              <a:xfrm>
                <a:off x="1163" y="412"/>
                <a:ext cx="100" cy="96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Arial MT" charset="0"/>
                  </a:rPr>
                  <a:t>3.0</a:t>
                </a:r>
                <a:endParaRPr lang="en-US" sz="1000"/>
              </a:p>
            </p:txBody>
          </p:sp>
        </p:grpSp>
        <p:sp>
          <p:nvSpPr>
            <p:cNvPr id="22536" name="Rectangle 138"/>
            <p:cNvSpPr>
              <a:spLocks noChangeArrowheads="1"/>
            </p:cNvSpPr>
            <p:nvPr/>
          </p:nvSpPr>
          <p:spPr bwMode="auto">
            <a:xfrm>
              <a:off x="1770" y="144"/>
              <a:ext cx="1292" cy="173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Times New Roman" charset="0"/>
                </a:rPr>
                <a:t>Seston Chlorophyll A </a:t>
              </a:r>
              <a:endParaRPr lang="en-US" sz="1800"/>
            </a:p>
          </p:txBody>
        </p:sp>
        <p:sp>
          <p:nvSpPr>
            <p:cNvPr id="22537" name="Rectangle 139"/>
            <p:cNvSpPr>
              <a:spLocks noChangeArrowheads="1"/>
            </p:cNvSpPr>
            <p:nvPr/>
          </p:nvSpPr>
          <p:spPr bwMode="auto">
            <a:xfrm rot="-5400000">
              <a:off x="-192" y="977"/>
              <a:ext cx="904" cy="134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Log10 Chl A (ug/L)</a:t>
              </a:r>
              <a:endParaRPr lang="en-US" sz="1400"/>
            </a:p>
          </p:txBody>
        </p:sp>
        <p:sp>
          <p:nvSpPr>
            <p:cNvPr id="22538" name="Rectangle 140"/>
            <p:cNvSpPr>
              <a:spLocks noChangeArrowheads="1"/>
            </p:cNvSpPr>
            <p:nvPr/>
          </p:nvSpPr>
          <p:spPr bwMode="auto">
            <a:xfrm>
              <a:off x="1970" y="1856"/>
              <a:ext cx="299" cy="134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Month</a:t>
              </a:r>
              <a:endParaRPr lang="en-US" sz="1400"/>
            </a:p>
          </p:txBody>
        </p:sp>
        <p:sp>
          <p:nvSpPr>
            <p:cNvPr id="22539" name="Rectangle 141"/>
            <p:cNvSpPr>
              <a:spLocks noChangeArrowheads="1"/>
            </p:cNvSpPr>
            <p:nvPr/>
          </p:nvSpPr>
          <p:spPr bwMode="auto">
            <a:xfrm>
              <a:off x="1655" y="1968"/>
              <a:ext cx="1230" cy="115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 MT" charset="0"/>
                </a:rPr>
                <a:t>3726 samples (Oct.'99-Sept.'03)</a:t>
              </a:r>
              <a:endParaRPr lang="en-US" sz="1200"/>
            </a:p>
          </p:txBody>
        </p:sp>
        <p:sp>
          <p:nvSpPr>
            <p:cNvPr id="22540" name="Rectangle 142"/>
            <p:cNvSpPr>
              <a:spLocks noChangeArrowheads="1"/>
            </p:cNvSpPr>
            <p:nvPr/>
          </p:nvSpPr>
          <p:spPr bwMode="auto">
            <a:xfrm>
              <a:off x="577" y="1317"/>
              <a:ext cx="201" cy="352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1" name="Line 143"/>
            <p:cNvSpPr>
              <a:spLocks noChangeShapeType="1"/>
            </p:cNvSpPr>
            <p:nvPr/>
          </p:nvSpPr>
          <p:spPr bwMode="auto">
            <a:xfrm>
              <a:off x="677" y="1673"/>
              <a:ext cx="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2" name="Line 144"/>
            <p:cNvSpPr>
              <a:spLocks noChangeShapeType="1"/>
            </p:cNvSpPr>
            <p:nvPr/>
          </p:nvSpPr>
          <p:spPr bwMode="auto">
            <a:xfrm flipV="1">
              <a:off x="677" y="785"/>
              <a:ext cx="1" cy="528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3" name="Line 145"/>
            <p:cNvSpPr>
              <a:spLocks noChangeShapeType="1"/>
            </p:cNvSpPr>
            <p:nvPr/>
          </p:nvSpPr>
          <p:spPr bwMode="auto">
            <a:xfrm>
              <a:off x="577" y="1468"/>
              <a:ext cx="20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4" name="Line 146"/>
            <p:cNvSpPr>
              <a:spLocks noChangeShapeType="1"/>
            </p:cNvSpPr>
            <p:nvPr/>
          </p:nvSpPr>
          <p:spPr bwMode="auto">
            <a:xfrm>
              <a:off x="666" y="702"/>
              <a:ext cx="22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5" name="Line 147"/>
            <p:cNvSpPr>
              <a:spLocks noChangeShapeType="1"/>
            </p:cNvSpPr>
            <p:nvPr/>
          </p:nvSpPr>
          <p:spPr bwMode="auto">
            <a:xfrm>
              <a:off x="670" y="692"/>
              <a:ext cx="14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6" name="Line 148"/>
            <p:cNvSpPr>
              <a:spLocks noChangeShapeType="1"/>
            </p:cNvSpPr>
            <p:nvPr/>
          </p:nvSpPr>
          <p:spPr bwMode="auto">
            <a:xfrm flipH="1">
              <a:off x="670" y="692"/>
              <a:ext cx="14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7" name="Line 149"/>
            <p:cNvSpPr>
              <a:spLocks noChangeShapeType="1"/>
            </p:cNvSpPr>
            <p:nvPr/>
          </p:nvSpPr>
          <p:spPr bwMode="auto">
            <a:xfrm>
              <a:off x="666" y="756"/>
              <a:ext cx="22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8" name="Line 150"/>
            <p:cNvSpPr>
              <a:spLocks noChangeShapeType="1"/>
            </p:cNvSpPr>
            <p:nvPr/>
          </p:nvSpPr>
          <p:spPr bwMode="auto">
            <a:xfrm>
              <a:off x="670" y="746"/>
              <a:ext cx="14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9" name="Line 151"/>
            <p:cNvSpPr>
              <a:spLocks noChangeShapeType="1"/>
            </p:cNvSpPr>
            <p:nvPr/>
          </p:nvSpPr>
          <p:spPr bwMode="auto">
            <a:xfrm flipH="1">
              <a:off x="670" y="746"/>
              <a:ext cx="14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0" name="Rectangle 152"/>
            <p:cNvSpPr>
              <a:spLocks noChangeArrowheads="1"/>
            </p:cNvSpPr>
            <p:nvPr/>
          </p:nvSpPr>
          <p:spPr bwMode="auto">
            <a:xfrm>
              <a:off x="832" y="1317"/>
              <a:ext cx="201" cy="223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1" name="Line 153"/>
            <p:cNvSpPr>
              <a:spLocks noChangeShapeType="1"/>
            </p:cNvSpPr>
            <p:nvPr/>
          </p:nvSpPr>
          <p:spPr bwMode="auto">
            <a:xfrm>
              <a:off x="933" y="1543"/>
              <a:ext cx="1" cy="13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2" name="Line 154"/>
            <p:cNvSpPr>
              <a:spLocks noChangeShapeType="1"/>
            </p:cNvSpPr>
            <p:nvPr/>
          </p:nvSpPr>
          <p:spPr bwMode="auto">
            <a:xfrm flipV="1">
              <a:off x="933" y="968"/>
              <a:ext cx="1" cy="345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3" name="Line 155"/>
            <p:cNvSpPr>
              <a:spLocks noChangeShapeType="1"/>
            </p:cNvSpPr>
            <p:nvPr/>
          </p:nvSpPr>
          <p:spPr bwMode="auto">
            <a:xfrm>
              <a:off x="832" y="1468"/>
              <a:ext cx="20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4" name="Line 156"/>
            <p:cNvSpPr>
              <a:spLocks noChangeShapeType="1"/>
            </p:cNvSpPr>
            <p:nvPr/>
          </p:nvSpPr>
          <p:spPr bwMode="auto">
            <a:xfrm>
              <a:off x="922" y="853"/>
              <a:ext cx="2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5" name="Line 157"/>
            <p:cNvSpPr>
              <a:spLocks noChangeShapeType="1"/>
            </p:cNvSpPr>
            <p:nvPr/>
          </p:nvSpPr>
          <p:spPr bwMode="auto">
            <a:xfrm>
              <a:off x="925" y="843"/>
              <a:ext cx="15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6" name="Line 158"/>
            <p:cNvSpPr>
              <a:spLocks noChangeShapeType="1"/>
            </p:cNvSpPr>
            <p:nvPr/>
          </p:nvSpPr>
          <p:spPr bwMode="auto">
            <a:xfrm flipH="1">
              <a:off x="925" y="843"/>
              <a:ext cx="15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7" name="Line 159"/>
            <p:cNvSpPr>
              <a:spLocks noChangeShapeType="1"/>
            </p:cNvSpPr>
            <p:nvPr/>
          </p:nvSpPr>
          <p:spPr bwMode="auto">
            <a:xfrm>
              <a:off x="922" y="904"/>
              <a:ext cx="2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8" name="Line 160"/>
            <p:cNvSpPr>
              <a:spLocks noChangeShapeType="1"/>
            </p:cNvSpPr>
            <p:nvPr/>
          </p:nvSpPr>
          <p:spPr bwMode="auto">
            <a:xfrm>
              <a:off x="925" y="893"/>
              <a:ext cx="15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9" name="Line 161"/>
            <p:cNvSpPr>
              <a:spLocks noChangeShapeType="1"/>
            </p:cNvSpPr>
            <p:nvPr/>
          </p:nvSpPr>
          <p:spPr bwMode="auto">
            <a:xfrm flipH="1">
              <a:off x="925" y="893"/>
              <a:ext cx="15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0" name="Line 162"/>
            <p:cNvSpPr>
              <a:spLocks noChangeShapeType="1"/>
            </p:cNvSpPr>
            <p:nvPr/>
          </p:nvSpPr>
          <p:spPr bwMode="auto">
            <a:xfrm>
              <a:off x="922" y="922"/>
              <a:ext cx="2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1" name="Line 163"/>
            <p:cNvSpPr>
              <a:spLocks noChangeShapeType="1"/>
            </p:cNvSpPr>
            <p:nvPr/>
          </p:nvSpPr>
          <p:spPr bwMode="auto">
            <a:xfrm>
              <a:off x="925" y="911"/>
              <a:ext cx="15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2" name="Line 164"/>
            <p:cNvSpPr>
              <a:spLocks noChangeShapeType="1"/>
            </p:cNvSpPr>
            <p:nvPr/>
          </p:nvSpPr>
          <p:spPr bwMode="auto">
            <a:xfrm flipH="1">
              <a:off x="925" y="911"/>
              <a:ext cx="15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3" name="Line 165"/>
            <p:cNvSpPr>
              <a:spLocks noChangeShapeType="1"/>
            </p:cNvSpPr>
            <p:nvPr/>
          </p:nvSpPr>
          <p:spPr bwMode="auto">
            <a:xfrm>
              <a:off x="922" y="950"/>
              <a:ext cx="2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4" name="Line 166"/>
            <p:cNvSpPr>
              <a:spLocks noChangeShapeType="1"/>
            </p:cNvSpPr>
            <p:nvPr/>
          </p:nvSpPr>
          <p:spPr bwMode="auto">
            <a:xfrm>
              <a:off x="925" y="940"/>
              <a:ext cx="15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5" name="Line 167"/>
            <p:cNvSpPr>
              <a:spLocks noChangeShapeType="1"/>
            </p:cNvSpPr>
            <p:nvPr/>
          </p:nvSpPr>
          <p:spPr bwMode="auto">
            <a:xfrm flipH="1">
              <a:off x="925" y="940"/>
              <a:ext cx="15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6" name="Line 168"/>
            <p:cNvSpPr>
              <a:spLocks noChangeShapeType="1"/>
            </p:cNvSpPr>
            <p:nvPr/>
          </p:nvSpPr>
          <p:spPr bwMode="auto">
            <a:xfrm>
              <a:off x="922" y="965"/>
              <a:ext cx="2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7" name="Line 169"/>
            <p:cNvSpPr>
              <a:spLocks noChangeShapeType="1"/>
            </p:cNvSpPr>
            <p:nvPr/>
          </p:nvSpPr>
          <p:spPr bwMode="auto">
            <a:xfrm>
              <a:off x="925" y="954"/>
              <a:ext cx="15" cy="22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8" name="Line 170"/>
            <p:cNvSpPr>
              <a:spLocks noChangeShapeType="1"/>
            </p:cNvSpPr>
            <p:nvPr/>
          </p:nvSpPr>
          <p:spPr bwMode="auto">
            <a:xfrm flipH="1">
              <a:off x="925" y="954"/>
              <a:ext cx="15" cy="22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69" name="Rectangle 171"/>
            <p:cNvSpPr>
              <a:spLocks noChangeArrowheads="1"/>
            </p:cNvSpPr>
            <p:nvPr/>
          </p:nvSpPr>
          <p:spPr bwMode="auto">
            <a:xfrm>
              <a:off x="1087" y="1216"/>
              <a:ext cx="201" cy="324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0" name="Line 172"/>
            <p:cNvSpPr>
              <a:spLocks noChangeShapeType="1"/>
            </p:cNvSpPr>
            <p:nvPr/>
          </p:nvSpPr>
          <p:spPr bwMode="auto">
            <a:xfrm>
              <a:off x="1188" y="1543"/>
              <a:ext cx="1" cy="13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1" name="Line 173"/>
            <p:cNvSpPr>
              <a:spLocks noChangeShapeType="1"/>
            </p:cNvSpPr>
            <p:nvPr/>
          </p:nvSpPr>
          <p:spPr bwMode="auto">
            <a:xfrm flipV="1">
              <a:off x="1188" y="728"/>
              <a:ext cx="1" cy="485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2" name="Line 174"/>
            <p:cNvSpPr>
              <a:spLocks noChangeShapeType="1"/>
            </p:cNvSpPr>
            <p:nvPr/>
          </p:nvSpPr>
          <p:spPr bwMode="auto">
            <a:xfrm>
              <a:off x="1087" y="1374"/>
              <a:ext cx="20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3" name="Line 175"/>
            <p:cNvSpPr>
              <a:spLocks noChangeShapeType="1"/>
            </p:cNvSpPr>
            <p:nvPr/>
          </p:nvSpPr>
          <p:spPr bwMode="auto">
            <a:xfrm>
              <a:off x="1177" y="688"/>
              <a:ext cx="22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4" name="Line 176"/>
            <p:cNvSpPr>
              <a:spLocks noChangeShapeType="1"/>
            </p:cNvSpPr>
            <p:nvPr/>
          </p:nvSpPr>
          <p:spPr bwMode="auto">
            <a:xfrm>
              <a:off x="1181" y="677"/>
              <a:ext cx="14" cy="22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5" name="Line 177"/>
            <p:cNvSpPr>
              <a:spLocks noChangeShapeType="1"/>
            </p:cNvSpPr>
            <p:nvPr/>
          </p:nvSpPr>
          <p:spPr bwMode="auto">
            <a:xfrm flipH="1">
              <a:off x="1181" y="677"/>
              <a:ext cx="14" cy="22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6" name="Line 178"/>
            <p:cNvSpPr>
              <a:spLocks noChangeShapeType="1"/>
            </p:cNvSpPr>
            <p:nvPr/>
          </p:nvSpPr>
          <p:spPr bwMode="auto">
            <a:xfrm>
              <a:off x="1177" y="702"/>
              <a:ext cx="22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7" name="Line 179"/>
            <p:cNvSpPr>
              <a:spLocks noChangeShapeType="1"/>
            </p:cNvSpPr>
            <p:nvPr/>
          </p:nvSpPr>
          <p:spPr bwMode="auto">
            <a:xfrm>
              <a:off x="1181" y="692"/>
              <a:ext cx="14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8" name="Line 180"/>
            <p:cNvSpPr>
              <a:spLocks noChangeShapeType="1"/>
            </p:cNvSpPr>
            <p:nvPr/>
          </p:nvSpPr>
          <p:spPr bwMode="auto">
            <a:xfrm flipH="1">
              <a:off x="1181" y="692"/>
              <a:ext cx="14" cy="2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79" name="Rectangle 181"/>
            <p:cNvSpPr>
              <a:spLocks noChangeArrowheads="1"/>
            </p:cNvSpPr>
            <p:nvPr/>
          </p:nvSpPr>
          <p:spPr bwMode="auto">
            <a:xfrm>
              <a:off x="1342" y="976"/>
              <a:ext cx="202" cy="363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0" name="Line 182"/>
            <p:cNvSpPr>
              <a:spLocks noChangeShapeType="1"/>
            </p:cNvSpPr>
            <p:nvPr/>
          </p:nvSpPr>
          <p:spPr bwMode="auto">
            <a:xfrm>
              <a:off x="1443" y="1342"/>
              <a:ext cx="1" cy="33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1" name="Line 183"/>
            <p:cNvSpPr>
              <a:spLocks noChangeShapeType="1"/>
            </p:cNvSpPr>
            <p:nvPr/>
          </p:nvSpPr>
          <p:spPr bwMode="auto">
            <a:xfrm flipV="1">
              <a:off x="1443" y="616"/>
              <a:ext cx="1" cy="356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2" name="Line 184"/>
            <p:cNvSpPr>
              <a:spLocks noChangeShapeType="1"/>
            </p:cNvSpPr>
            <p:nvPr/>
          </p:nvSpPr>
          <p:spPr bwMode="auto">
            <a:xfrm>
              <a:off x="1342" y="1159"/>
              <a:ext cx="202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3" name="Rectangle 185"/>
            <p:cNvSpPr>
              <a:spLocks noChangeArrowheads="1"/>
            </p:cNvSpPr>
            <p:nvPr/>
          </p:nvSpPr>
          <p:spPr bwMode="auto">
            <a:xfrm>
              <a:off x="1598" y="904"/>
              <a:ext cx="201" cy="305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4" name="Line 186"/>
            <p:cNvSpPr>
              <a:spLocks noChangeShapeType="1"/>
            </p:cNvSpPr>
            <p:nvPr/>
          </p:nvSpPr>
          <p:spPr bwMode="auto">
            <a:xfrm>
              <a:off x="1698" y="1213"/>
              <a:ext cx="1" cy="46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5" name="Line 187"/>
            <p:cNvSpPr>
              <a:spLocks noChangeShapeType="1"/>
            </p:cNvSpPr>
            <p:nvPr/>
          </p:nvSpPr>
          <p:spPr bwMode="auto">
            <a:xfrm flipV="1">
              <a:off x="1698" y="541"/>
              <a:ext cx="1" cy="359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6" name="Line 188"/>
            <p:cNvSpPr>
              <a:spLocks noChangeShapeType="1"/>
            </p:cNvSpPr>
            <p:nvPr/>
          </p:nvSpPr>
          <p:spPr bwMode="auto">
            <a:xfrm>
              <a:off x="1598" y="1058"/>
              <a:ext cx="20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7" name="Rectangle 189"/>
            <p:cNvSpPr>
              <a:spLocks noChangeArrowheads="1"/>
            </p:cNvSpPr>
            <p:nvPr/>
          </p:nvSpPr>
          <p:spPr bwMode="auto">
            <a:xfrm>
              <a:off x="1853" y="979"/>
              <a:ext cx="201" cy="306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8" name="Line 190"/>
            <p:cNvSpPr>
              <a:spLocks noChangeShapeType="1"/>
            </p:cNvSpPr>
            <p:nvPr/>
          </p:nvSpPr>
          <p:spPr bwMode="auto">
            <a:xfrm>
              <a:off x="1954" y="1288"/>
              <a:ext cx="1" cy="385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89" name="Line 191"/>
            <p:cNvSpPr>
              <a:spLocks noChangeShapeType="1"/>
            </p:cNvSpPr>
            <p:nvPr/>
          </p:nvSpPr>
          <p:spPr bwMode="auto">
            <a:xfrm flipV="1">
              <a:off x="1954" y="616"/>
              <a:ext cx="1" cy="36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0" name="Line 192"/>
            <p:cNvSpPr>
              <a:spLocks noChangeShapeType="1"/>
            </p:cNvSpPr>
            <p:nvPr/>
          </p:nvSpPr>
          <p:spPr bwMode="auto">
            <a:xfrm>
              <a:off x="1853" y="1126"/>
              <a:ext cx="20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1" name="Rectangle 193"/>
            <p:cNvSpPr>
              <a:spLocks noChangeArrowheads="1"/>
            </p:cNvSpPr>
            <p:nvPr/>
          </p:nvSpPr>
          <p:spPr bwMode="auto">
            <a:xfrm>
              <a:off x="2108" y="893"/>
              <a:ext cx="202" cy="348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2" name="Line 194"/>
            <p:cNvSpPr>
              <a:spLocks noChangeShapeType="1"/>
            </p:cNvSpPr>
            <p:nvPr/>
          </p:nvSpPr>
          <p:spPr bwMode="auto">
            <a:xfrm>
              <a:off x="2209" y="1245"/>
              <a:ext cx="1" cy="428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3" name="Line 195"/>
            <p:cNvSpPr>
              <a:spLocks noChangeShapeType="1"/>
            </p:cNvSpPr>
            <p:nvPr/>
          </p:nvSpPr>
          <p:spPr bwMode="auto">
            <a:xfrm flipV="1">
              <a:off x="2209" y="526"/>
              <a:ext cx="1" cy="363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4" name="Line 196"/>
            <p:cNvSpPr>
              <a:spLocks noChangeShapeType="1"/>
            </p:cNvSpPr>
            <p:nvPr/>
          </p:nvSpPr>
          <p:spPr bwMode="auto">
            <a:xfrm>
              <a:off x="2108" y="1105"/>
              <a:ext cx="202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5" name="Rectangle 197"/>
            <p:cNvSpPr>
              <a:spLocks noChangeArrowheads="1"/>
            </p:cNvSpPr>
            <p:nvPr/>
          </p:nvSpPr>
          <p:spPr bwMode="auto">
            <a:xfrm>
              <a:off x="2363" y="774"/>
              <a:ext cx="202" cy="381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6" name="Line 198"/>
            <p:cNvSpPr>
              <a:spLocks noChangeShapeType="1"/>
            </p:cNvSpPr>
            <p:nvPr/>
          </p:nvSpPr>
          <p:spPr bwMode="auto">
            <a:xfrm>
              <a:off x="2464" y="1159"/>
              <a:ext cx="1" cy="384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7" name="Line 199"/>
            <p:cNvSpPr>
              <a:spLocks noChangeShapeType="1"/>
            </p:cNvSpPr>
            <p:nvPr/>
          </p:nvSpPr>
          <p:spPr bwMode="auto">
            <a:xfrm flipV="1">
              <a:off x="2464" y="476"/>
              <a:ext cx="1" cy="295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8" name="Line 200"/>
            <p:cNvSpPr>
              <a:spLocks noChangeShapeType="1"/>
            </p:cNvSpPr>
            <p:nvPr/>
          </p:nvSpPr>
          <p:spPr bwMode="auto">
            <a:xfrm>
              <a:off x="2363" y="940"/>
              <a:ext cx="202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99" name="Rectangle 201"/>
            <p:cNvSpPr>
              <a:spLocks noChangeArrowheads="1"/>
            </p:cNvSpPr>
            <p:nvPr/>
          </p:nvSpPr>
          <p:spPr bwMode="auto">
            <a:xfrm>
              <a:off x="2619" y="774"/>
              <a:ext cx="201" cy="342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0" name="Line 202"/>
            <p:cNvSpPr>
              <a:spLocks noChangeShapeType="1"/>
            </p:cNvSpPr>
            <p:nvPr/>
          </p:nvSpPr>
          <p:spPr bwMode="auto">
            <a:xfrm>
              <a:off x="2719" y="1119"/>
              <a:ext cx="1" cy="424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1" name="Line 203"/>
            <p:cNvSpPr>
              <a:spLocks noChangeShapeType="1"/>
            </p:cNvSpPr>
            <p:nvPr/>
          </p:nvSpPr>
          <p:spPr bwMode="auto">
            <a:xfrm flipV="1">
              <a:off x="2719" y="508"/>
              <a:ext cx="1" cy="263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2" name="Line 204"/>
            <p:cNvSpPr>
              <a:spLocks noChangeShapeType="1"/>
            </p:cNvSpPr>
            <p:nvPr/>
          </p:nvSpPr>
          <p:spPr bwMode="auto">
            <a:xfrm>
              <a:off x="2619" y="932"/>
              <a:ext cx="20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3" name="Line 205"/>
            <p:cNvSpPr>
              <a:spLocks noChangeShapeType="1"/>
            </p:cNvSpPr>
            <p:nvPr/>
          </p:nvSpPr>
          <p:spPr bwMode="auto">
            <a:xfrm>
              <a:off x="2709" y="1673"/>
              <a:ext cx="2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4" name="Line 206"/>
            <p:cNvSpPr>
              <a:spLocks noChangeShapeType="1"/>
            </p:cNvSpPr>
            <p:nvPr/>
          </p:nvSpPr>
          <p:spPr bwMode="auto">
            <a:xfrm>
              <a:off x="2712" y="1662"/>
              <a:ext cx="15" cy="22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5" name="Line 207"/>
            <p:cNvSpPr>
              <a:spLocks noChangeShapeType="1"/>
            </p:cNvSpPr>
            <p:nvPr/>
          </p:nvSpPr>
          <p:spPr bwMode="auto">
            <a:xfrm flipH="1">
              <a:off x="2712" y="1662"/>
              <a:ext cx="15" cy="22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6" name="Rectangle 208"/>
            <p:cNvSpPr>
              <a:spLocks noChangeArrowheads="1"/>
            </p:cNvSpPr>
            <p:nvPr/>
          </p:nvSpPr>
          <p:spPr bwMode="auto">
            <a:xfrm>
              <a:off x="2874" y="900"/>
              <a:ext cx="201" cy="363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7" name="Line 209"/>
            <p:cNvSpPr>
              <a:spLocks noChangeShapeType="1"/>
            </p:cNvSpPr>
            <p:nvPr/>
          </p:nvSpPr>
          <p:spPr bwMode="auto">
            <a:xfrm>
              <a:off x="2975" y="1267"/>
              <a:ext cx="1" cy="406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8" name="Line 210"/>
            <p:cNvSpPr>
              <a:spLocks noChangeShapeType="1"/>
            </p:cNvSpPr>
            <p:nvPr/>
          </p:nvSpPr>
          <p:spPr bwMode="auto">
            <a:xfrm flipV="1">
              <a:off x="2975" y="548"/>
              <a:ext cx="1" cy="348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09" name="Line 211"/>
            <p:cNvSpPr>
              <a:spLocks noChangeShapeType="1"/>
            </p:cNvSpPr>
            <p:nvPr/>
          </p:nvSpPr>
          <p:spPr bwMode="auto">
            <a:xfrm>
              <a:off x="2874" y="1101"/>
              <a:ext cx="201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0" name="Rectangle 212"/>
            <p:cNvSpPr>
              <a:spLocks noChangeArrowheads="1"/>
            </p:cNvSpPr>
            <p:nvPr/>
          </p:nvSpPr>
          <p:spPr bwMode="auto">
            <a:xfrm>
              <a:off x="3129" y="997"/>
              <a:ext cx="202" cy="313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1" name="Line 213"/>
            <p:cNvSpPr>
              <a:spLocks noChangeShapeType="1"/>
            </p:cNvSpPr>
            <p:nvPr/>
          </p:nvSpPr>
          <p:spPr bwMode="auto">
            <a:xfrm>
              <a:off x="3230" y="1313"/>
              <a:ext cx="1" cy="36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2" name="Line 214"/>
            <p:cNvSpPr>
              <a:spLocks noChangeShapeType="1"/>
            </p:cNvSpPr>
            <p:nvPr/>
          </p:nvSpPr>
          <p:spPr bwMode="auto">
            <a:xfrm flipV="1">
              <a:off x="3230" y="526"/>
              <a:ext cx="1" cy="468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3" name="Line 215"/>
            <p:cNvSpPr>
              <a:spLocks noChangeShapeType="1"/>
            </p:cNvSpPr>
            <p:nvPr/>
          </p:nvSpPr>
          <p:spPr bwMode="auto">
            <a:xfrm>
              <a:off x="3129" y="1170"/>
              <a:ext cx="202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4" name="Rectangle 216"/>
            <p:cNvSpPr>
              <a:spLocks noChangeArrowheads="1"/>
            </p:cNvSpPr>
            <p:nvPr/>
          </p:nvSpPr>
          <p:spPr bwMode="auto">
            <a:xfrm>
              <a:off x="3384" y="1141"/>
              <a:ext cx="202" cy="323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5" name="Line 217"/>
            <p:cNvSpPr>
              <a:spLocks noChangeShapeType="1"/>
            </p:cNvSpPr>
            <p:nvPr/>
          </p:nvSpPr>
          <p:spPr bwMode="auto">
            <a:xfrm>
              <a:off x="3485" y="1468"/>
              <a:ext cx="1" cy="205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6" name="Line 218"/>
            <p:cNvSpPr>
              <a:spLocks noChangeShapeType="1"/>
            </p:cNvSpPr>
            <p:nvPr/>
          </p:nvSpPr>
          <p:spPr bwMode="auto">
            <a:xfrm flipV="1">
              <a:off x="3485" y="659"/>
              <a:ext cx="1" cy="478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7" name="Line 219"/>
            <p:cNvSpPr>
              <a:spLocks noChangeShapeType="1"/>
            </p:cNvSpPr>
            <p:nvPr/>
          </p:nvSpPr>
          <p:spPr bwMode="auto">
            <a:xfrm>
              <a:off x="3384" y="1313"/>
              <a:ext cx="202" cy="1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8" name="Line 227"/>
            <p:cNvSpPr>
              <a:spLocks noChangeShapeType="1"/>
            </p:cNvSpPr>
            <p:nvPr/>
          </p:nvSpPr>
          <p:spPr bwMode="auto">
            <a:xfrm>
              <a:off x="528" y="1028"/>
              <a:ext cx="3168" cy="0"/>
            </a:xfrm>
            <a:prstGeom prst="line">
              <a:avLst/>
            </a:prstGeom>
            <a:noFill/>
            <a:ln w="31750">
              <a:solidFill>
                <a:srgbClr val="808000"/>
              </a:solidFill>
              <a:prstDash val="sysDot"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19" name="Line 228"/>
            <p:cNvSpPr>
              <a:spLocks noChangeShapeType="1"/>
            </p:cNvSpPr>
            <p:nvPr/>
          </p:nvSpPr>
          <p:spPr bwMode="auto">
            <a:xfrm>
              <a:off x="528" y="1296"/>
              <a:ext cx="316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24" name="Rectangle 240"/>
            <p:cNvSpPr>
              <a:spLocks noChangeArrowheads="1"/>
            </p:cNvSpPr>
            <p:nvPr/>
          </p:nvSpPr>
          <p:spPr bwMode="auto">
            <a:xfrm>
              <a:off x="303" y="2232"/>
              <a:ext cx="3681" cy="1944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25" name="Rectangle 241"/>
            <p:cNvSpPr>
              <a:spLocks noChangeArrowheads="1"/>
            </p:cNvSpPr>
            <p:nvPr/>
          </p:nvSpPr>
          <p:spPr bwMode="auto">
            <a:xfrm>
              <a:off x="543" y="2379"/>
              <a:ext cx="3140" cy="1388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26" name="Rectangle 242"/>
            <p:cNvSpPr>
              <a:spLocks noChangeArrowheads="1"/>
            </p:cNvSpPr>
            <p:nvPr/>
          </p:nvSpPr>
          <p:spPr bwMode="auto">
            <a:xfrm>
              <a:off x="1647" y="2203"/>
              <a:ext cx="1421" cy="173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Times New Roman" charset="0"/>
                </a:rPr>
                <a:t>Total Nitrogen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</a:rPr>
                <a:t>  </a:t>
              </a:r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(calculated)</a:t>
              </a:r>
              <a:endParaRPr lang="en-US" sz="1400"/>
            </a:p>
          </p:txBody>
        </p:sp>
        <p:sp>
          <p:nvSpPr>
            <p:cNvPr id="22627" name="Rectangle 243"/>
            <p:cNvSpPr>
              <a:spLocks noChangeArrowheads="1"/>
            </p:cNvSpPr>
            <p:nvPr/>
          </p:nvSpPr>
          <p:spPr bwMode="auto">
            <a:xfrm rot="-5400000">
              <a:off x="27" y="2876"/>
              <a:ext cx="493" cy="134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TN (mg/L)</a:t>
              </a:r>
              <a:endParaRPr lang="en-US" sz="1400"/>
            </a:p>
          </p:txBody>
        </p:sp>
        <p:sp>
          <p:nvSpPr>
            <p:cNvPr id="22628" name="Rectangle 244"/>
            <p:cNvSpPr>
              <a:spLocks noChangeArrowheads="1"/>
            </p:cNvSpPr>
            <p:nvPr/>
          </p:nvSpPr>
          <p:spPr bwMode="auto">
            <a:xfrm>
              <a:off x="1981" y="3896"/>
              <a:ext cx="299" cy="134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Month</a:t>
              </a:r>
              <a:endParaRPr lang="en-US" sz="1400"/>
            </a:p>
          </p:txBody>
        </p:sp>
        <p:sp>
          <p:nvSpPr>
            <p:cNvPr id="22629" name="Rectangle 245"/>
            <p:cNvSpPr>
              <a:spLocks noChangeArrowheads="1"/>
            </p:cNvSpPr>
            <p:nvPr/>
          </p:nvSpPr>
          <p:spPr bwMode="auto">
            <a:xfrm>
              <a:off x="1599" y="4037"/>
              <a:ext cx="1230" cy="115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 MT" charset="0"/>
                </a:rPr>
                <a:t>3735 samples (Oct.'99-Sept.'03)</a:t>
              </a:r>
              <a:endParaRPr lang="en-US" sz="1200"/>
            </a:p>
          </p:txBody>
        </p:sp>
        <p:sp>
          <p:nvSpPr>
            <p:cNvPr id="22630" name="Rectangle 246"/>
            <p:cNvSpPr>
              <a:spLocks noChangeArrowheads="1"/>
            </p:cNvSpPr>
            <p:nvPr/>
          </p:nvSpPr>
          <p:spPr bwMode="auto">
            <a:xfrm>
              <a:off x="580" y="3447"/>
              <a:ext cx="201" cy="111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1" name="Line 247"/>
            <p:cNvSpPr>
              <a:spLocks noChangeShapeType="1"/>
            </p:cNvSpPr>
            <p:nvPr/>
          </p:nvSpPr>
          <p:spPr bwMode="auto">
            <a:xfrm>
              <a:off x="680" y="3562"/>
              <a:ext cx="1" cy="136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2" name="Line 248"/>
            <p:cNvSpPr>
              <a:spLocks noChangeShapeType="1"/>
            </p:cNvSpPr>
            <p:nvPr/>
          </p:nvSpPr>
          <p:spPr bwMode="auto">
            <a:xfrm flipV="1">
              <a:off x="680" y="3289"/>
              <a:ext cx="1" cy="154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3" name="Line 249"/>
            <p:cNvSpPr>
              <a:spLocks noChangeShapeType="1"/>
            </p:cNvSpPr>
            <p:nvPr/>
          </p:nvSpPr>
          <p:spPr bwMode="auto">
            <a:xfrm>
              <a:off x="580" y="3508"/>
              <a:ext cx="20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4" name="Oval 250"/>
            <p:cNvSpPr>
              <a:spLocks noChangeArrowheads="1"/>
            </p:cNvSpPr>
            <p:nvPr/>
          </p:nvSpPr>
          <p:spPr bwMode="auto">
            <a:xfrm>
              <a:off x="670" y="2908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5" name="Oval 251"/>
            <p:cNvSpPr>
              <a:spLocks noChangeArrowheads="1"/>
            </p:cNvSpPr>
            <p:nvPr/>
          </p:nvSpPr>
          <p:spPr bwMode="auto">
            <a:xfrm>
              <a:off x="670" y="3055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6" name="Oval 252"/>
            <p:cNvSpPr>
              <a:spLocks noChangeArrowheads="1"/>
            </p:cNvSpPr>
            <p:nvPr/>
          </p:nvSpPr>
          <p:spPr bwMode="auto">
            <a:xfrm>
              <a:off x="670" y="3059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7" name="Oval 253"/>
            <p:cNvSpPr>
              <a:spLocks noChangeArrowheads="1"/>
            </p:cNvSpPr>
            <p:nvPr/>
          </p:nvSpPr>
          <p:spPr bwMode="auto">
            <a:xfrm>
              <a:off x="670" y="3062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8" name="Line 254"/>
            <p:cNvSpPr>
              <a:spLocks noChangeShapeType="1"/>
            </p:cNvSpPr>
            <p:nvPr/>
          </p:nvSpPr>
          <p:spPr bwMode="auto">
            <a:xfrm>
              <a:off x="670" y="3113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39" name="Line 255"/>
            <p:cNvSpPr>
              <a:spLocks noChangeShapeType="1"/>
            </p:cNvSpPr>
            <p:nvPr/>
          </p:nvSpPr>
          <p:spPr bwMode="auto">
            <a:xfrm>
              <a:off x="673" y="3102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0" name="Line 256"/>
            <p:cNvSpPr>
              <a:spLocks noChangeShapeType="1"/>
            </p:cNvSpPr>
            <p:nvPr/>
          </p:nvSpPr>
          <p:spPr bwMode="auto">
            <a:xfrm flipH="1">
              <a:off x="673" y="3102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1" name="Line 257"/>
            <p:cNvSpPr>
              <a:spLocks noChangeShapeType="1"/>
            </p:cNvSpPr>
            <p:nvPr/>
          </p:nvSpPr>
          <p:spPr bwMode="auto">
            <a:xfrm>
              <a:off x="670" y="3138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2" name="Line 258"/>
            <p:cNvSpPr>
              <a:spLocks noChangeShapeType="1"/>
            </p:cNvSpPr>
            <p:nvPr/>
          </p:nvSpPr>
          <p:spPr bwMode="auto">
            <a:xfrm>
              <a:off x="673" y="3127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3" name="Line 259"/>
            <p:cNvSpPr>
              <a:spLocks noChangeShapeType="1"/>
            </p:cNvSpPr>
            <p:nvPr/>
          </p:nvSpPr>
          <p:spPr bwMode="auto">
            <a:xfrm flipH="1">
              <a:off x="673" y="3127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4" name="Line 260"/>
            <p:cNvSpPr>
              <a:spLocks noChangeShapeType="1"/>
            </p:cNvSpPr>
            <p:nvPr/>
          </p:nvSpPr>
          <p:spPr bwMode="auto">
            <a:xfrm>
              <a:off x="670" y="3145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5" name="Line 261"/>
            <p:cNvSpPr>
              <a:spLocks noChangeShapeType="1"/>
            </p:cNvSpPr>
            <p:nvPr/>
          </p:nvSpPr>
          <p:spPr bwMode="auto">
            <a:xfrm>
              <a:off x="673" y="3134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6" name="Line 262"/>
            <p:cNvSpPr>
              <a:spLocks noChangeShapeType="1"/>
            </p:cNvSpPr>
            <p:nvPr/>
          </p:nvSpPr>
          <p:spPr bwMode="auto">
            <a:xfrm flipH="1">
              <a:off x="673" y="3134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7" name="Line 263"/>
            <p:cNvSpPr>
              <a:spLocks noChangeShapeType="1"/>
            </p:cNvSpPr>
            <p:nvPr/>
          </p:nvSpPr>
          <p:spPr bwMode="auto">
            <a:xfrm>
              <a:off x="670" y="3159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8" name="Line 264"/>
            <p:cNvSpPr>
              <a:spLocks noChangeShapeType="1"/>
            </p:cNvSpPr>
            <p:nvPr/>
          </p:nvSpPr>
          <p:spPr bwMode="auto">
            <a:xfrm>
              <a:off x="673" y="3149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49" name="Line 265"/>
            <p:cNvSpPr>
              <a:spLocks noChangeShapeType="1"/>
            </p:cNvSpPr>
            <p:nvPr/>
          </p:nvSpPr>
          <p:spPr bwMode="auto">
            <a:xfrm flipH="1">
              <a:off x="673" y="3149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0" name="Line 266"/>
            <p:cNvSpPr>
              <a:spLocks noChangeShapeType="1"/>
            </p:cNvSpPr>
            <p:nvPr/>
          </p:nvSpPr>
          <p:spPr bwMode="auto">
            <a:xfrm>
              <a:off x="670" y="3181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1" name="Line 267"/>
            <p:cNvSpPr>
              <a:spLocks noChangeShapeType="1"/>
            </p:cNvSpPr>
            <p:nvPr/>
          </p:nvSpPr>
          <p:spPr bwMode="auto">
            <a:xfrm>
              <a:off x="673" y="3170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2" name="Line 268"/>
            <p:cNvSpPr>
              <a:spLocks noChangeShapeType="1"/>
            </p:cNvSpPr>
            <p:nvPr/>
          </p:nvSpPr>
          <p:spPr bwMode="auto">
            <a:xfrm flipH="1">
              <a:off x="673" y="3170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3" name="Line 269"/>
            <p:cNvSpPr>
              <a:spLocks noChangeShapeType="1"/>
            </p:cNvSpPr>
            <p:nvPr/>
          </p:nvSpPr>
          <p:spPr bwMode="auto">
            <a:xfrm>
              <a:off x="670" y="3220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4" name="Line 270"/>
            <p:cNvSpPr>
              <a:spLocks noChangeShapeType="1"/>
            </p:cNvSpPr>
            <p:nvPr/>
          </p:nvSpPr>
          <p:spPr bwMode="auto">
            <a:xfrm>
              <a:off x="673" y="3210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5" name="Line 271"/>
            <p:cNvSpPr>
              <a:spLocks noChangeShapeType="1"/>
            </p:cNvSpPr>
            <p:nvPr/>
          </p:nvSpPr>
          <p:spPr bwMode="auto">
            <a:xfrm flipH="1">
              <a:off x="673" y="3210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6" name="Line 272"/>
            <p:cNvSpPr>
              <a:spLocks noChangeShapeType="1"/>
            </p:cNvSpPr>
            <p:nvPr/>
          </p:nvSpPr>
          <p:spPr bwMode="auto">
            <a:xfrm>
              <a:off x="670" y="3231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7" name="Line 273"/>
            <p:cNvSpPr>
              <a:spLocks noChangeShapeType="1"/>
            </p:cNvSpPr>
            <p:nvPr/>
          </p:nvSpPr>
          <p:spPr bwMode="auto">
            <a:xfrm>
              <a:off x="673" y="3220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8" name="Line 274"/>
            <p:cNvSpPr>
              <a:spLocks noChangeShapeType="1"/>
            </p:cNvSpPr>
            <p:nvPr/>
          </p:nvSpPr>
          <p:spPr bwMode="auto">
            <a:xfrm flipH="1">
              <a:off x="673" y="3220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59" name="Line 275"/>
            <p:cNvSpPr>
              <a:spLocks noChangeShapeType="1"/>
            </p:cNvSpPr>
            <p:nvPr/>
          </p:nvSpPr>
          <p:spPr bwMode="auto">
            <a:xfrm>
              <a:off x="670" y="3256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0" name="Line 276"/>
            <p:cNvSpPr>
              <a:spLocks noChangeShapeType="1"/>
            </p:cNvSpPr>
            <p:nvPr/>
          </p:nvSpPr>
          <p:spPr bwMode="auto">
            <a:xfrm>
              <a:off x="673" y="3246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1" name="Line 277"/>
            <p:cNvSpPr>
              <a:spLocks noChangeShapeType="1"/>
            </p:cNvSpPr>
            <p:nvPr/>
          </p:nvSpPr>
          <p:spPr bwMode="auto">
            <a:xfrm flipH="1">
              <a:off x="673" y="3246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2" name="Rectangle 278"/>
            <p:cNvSpPr>
              <a:spLocks noChangeArrowheads="1"/>
            </p:cNvSpPr>
            <p:nvPr/>
          </p:nvSpPr>
          <p:spPr bwMode="auto">
            <a:xfrm>
              <a:off x="835" y="3476"/>
              <a:ext cx="201" cy="82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3" name="Line 279"/>
            <p:cNvSpPr>
              <a:spLocks noChangeShapeType="1"/>
            </p:cNvSpPr>
            <p:nvPr/>
          </p:nvSpPr>
          <p:spPr bwMode="auto">
            <a:xfrm>
              <a:off x="936" y="3562"/>
              <a:ext cx="1" cy="133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4" name="Line 280"/>
            <p:cNvSpPr>
              <a:spLocks noChangeShapeType="1"/>
            </p:cNvSpPr>
            <p:nvPr/>
          </p:nvSpPr>
          <p:spPr bwMode="auto">
            <a:xfrm flipV="1">
              <a:off x="936" y="3339"/>
              <a:ext cx="1" cy="133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5" name="Line 281"/>
            <p:cNvSpPr>
              <a:spLocks noChangeShapeType="1"/>
            </p:cNvSpPr>
            <p:nvPr/>
          </p:nvSpPr>
          <p:spPr bwMode="auto">
            <a:xfrm>
              <a:off x="835" y="3519"/>
              <a:ext cx="20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6" name="Oval 282"/>
            <p:cNvSpPr>
              <a:spLocks noChangeArrowheads="1"/>
            </p:cNvSpPr>
            <p:nvPr/>
          </p:nvSpPr>
          <p:spPr bwMode="auto">
            <a:xfrm>
              <a:off x="925" y="3016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7" name="Oval 283"/>
            <p:cNvSpPr>
              <a:spLocks noChangeArrowheads="1"/>
            </p:cNvSpPr>
            <p:nvPr/>
          </p:nvSpPr>
          <p:spPr bwMode="auto">
            <a:xfrm>
              <a:off x="925" y="3019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8" name="Oval 284"/>
            <p:cNvSpPr>
              <a:spLocks noChangeArrowheads="1"/>
            </p:cNvSpPr>
            <p:nvPr/>
          </p:nvSpPr>
          <p:spPr bwMode="auto">
            <a:xfrm>
              <a:off x="925" y="3048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69" name="Oval 285"/>
            <p:cNvSpPr>
              <a:spLocks noChangeArrowheads="1"/>
            </p:cNvSpPr>
            <p:nvPr/>
          </p:nvSpPr>
          <p:spPr bwMode="auto">
            <a:xfrm>
              <a:off x="925" y="3051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0" name="Oval 286"/>
            <p:cNvSpPr>
              <a:spLocks noChangeArrowheads="1"/>
            </p:cNvSpPr>
            <p:nvPr/>
          </p:nvSpPr>
          <p:spPr bwMode="auto">
            <a:xfrm>
              <a:off x="925" y="3073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1" name="Oval 287"/>
            <p:cNvSpPr>
              <a:spLocks noChangeArrowheads="1"/>
            </p:cNvSpPr>
            <p:nvPr/>
          </p:nvSpPr>
          <p:spPr bwMode="auto">
            <a:xfrm>
              <a:off x="925" y="3098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2" name="Oval 288"/>
            <p:cNvSpPr>
              <a:spLocks noChangeArrowheads="1"/>
            </p:cNvSpPr>
            <p:nvPr/>
          </p:nvSpPr>
          <p:spPr bwMode="auto">
            <a:xfrm>
              <a:off x="925" y="3138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3" name="Line 289"/>
            <p:cNvSpPr>
              <a:spLocks noChangeShapeType="1"/>
            </p:cNvSpPr>
            <p:nvPr/>
          </p:nvSpPr>
          <p:spPr bwMode="auto">
            <a:xfrm>
              <a:off x="925" y="3213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4" name="Line 290"/>
            <p:cNvSpPr>
              <a:spLocks noChangeShapeType="1"/>
            </p:cNvSpPr>
            <p:nvPr/>
          </p:nvSpPr>
          <p:spPr bwMode="auto">
            <a:xfrm>
              <a:off x="929" y="320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5" name="Line 291"/>
            <p:cNvSpPr>
              <a:spLocks noChangeShapeType="1"/>
            </p:cNvSpPr>
            <p:nvPr/>
          </p:nvSpPr>
          <p:spPr bwMode="auto">
            <a:xfrm flipH="1">
              <a:off x="929" y="320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6" name="Line 292"/>
            <p:cNvSpPr>
              <a:spLocks noChangeShapeType="1"/>
            </p:cNvSpPr>
            <p:nvPr/>
          </p:nvSpPr>
          <p:spPr bwMode="auto">
            <a:xfrm>
              <a:off x="925" y="3213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7" name="Line 293"/>
            <p:cNvSpPr>
              <a:spLocks noChangeShapeType="1"/>
            </p:cNvSpPr>
            <p:nvPr/>
          </p:nvSpPr>
          <p:spPr bwMode="auto">
            <a:xfrm>
              <a:off x="929" y="320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8" name="Line 294"/>
            <p:cNvSpPr>
              <a:spLocks noChangeShapeType="1"/>
            </p:cNvSpPr>
            <p:nvPr/>
          </p:nvSpPr>
          <p:spPr bwMode="auto">
            <a:xfrm flipH="1">
              <a:off x="929" y="320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79" name="Line 295"/>
            <p:cNvSpPr>
              <a:spLocks noChangeShapeType="1"/>
            </p:cNvSpPr>
            <p:nvPr/>
          </p:nvSpPr>
          <p:spPr bwMode="auto">
            <a:xfrm>
              <a:off x="925" y="3217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0" name="Line 296"/>
            <p:cNvSpPr>
              <a:spLocks noChangeShapeType="1"/>
            </p:cNvSpPr>
            <p:nvPr/>
          </p:nvSpPr>
          <p:spPr bwMode="auto">
            <a:xfrm>
              <a:off x="929" y="3206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1" name="Line 297"/>
            <p:cNvSpPr>
              <a:spLocks noChangeShapeType="1"/>
            </p:cNvSpPr>
            <p:nvPr/>
          </p:nvSpPr>
          <p:spPr bwMode="auto">
            <a:xfrm flipH="1">
              <a:off x="929" y="3206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2" name="Line 298"/>
            <p:cNvSpPr>
              <a:spLocks noChangeShapeType="1"/>
            </p:cNvSpPr>
            <p:nvPr/>
          </p:nvSpPr>
          <p:spPr bwMode="auto">
            <a:xfrm>
              <a:off x="925" y="3224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3" name="Line 299"/>
            <p:cNvSpPr>
              <a:spLocks noChangeShapeType="1"/>
            </p:cNvSpPr>
            <p:nvPr/>
          </p:nvSpPr>
          <p:spPr bwMode="auto">
            <a:xfrm>
              <a:off x="929" y="3213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4" name="Line 300"/>
            <p:cNvSpPr>
              <a:spLocks noChangeShapeType="1"/>
            </p:cNvSpPr>
            <p:nvPr/>
          </p:nvSpPr>
          <p:spPr bwMode="auto">
            <a:xfrm flipH="1">
              <a:off x="929" y="3213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5" name="Line 301"/>
            <p:cNvSpPr>
              <a:spLocks noChangeShapeType="1"/>
            </p:cNvSpPr>
            <p:nvPr/>
          </p:nvSpPr>
          <p:spPr bwMode="auto">
            <a:xfrm>
              <a:off x="925" y="3231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6" name="Line 302"/>
            <p:cNvSpPr>
              <a:spLocks noChangeShapeType="1"/>
            </p:cNvSpPr>
            <p:nvPr/>
          </p:nvSpPr>
          <p:spPr bwMode="auto">
            <a:xfrm>
              <a:off x="929" y="3220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7" name="Line 303"/>
            <p:cNvSpPr>
              <a:spLocks noChangeShapeType="1"/>
            </p:cNvSpPr>
            <p:nvPr/>
          </p:nvSpPr>
          <p:spPr bwMode="auto">
            <a:xfrm flipH="1">
              <a:off x="929" y="3220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8" name="Line 304"/>
            <p:cNvSpPr>
              <a:spLocks noChangeShapeType="1"/>
            </p:cNvSpPr>
            <p:nvPr/>
          </p:nvSpPr>
          <p:spPr bwMode="auto">
            <a:xfrm>
              <a:off x="925" y="323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89" name="Line 305"/>
            <p:cNvSpPr>
              <a:spLocks noChangeShapeType="1"/>
            </p:cNvSpPr>
            <p:nvPr/>
          </p:nvSpPr>
          <p:spPr bwMode="auto">
            <a:xfrm>
              <a:off x="929" y="3228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0" name="Line 306"/>
            <p:cNvSpPr>
              <a:spLocks noChangeShapeType="1"/>
            </p:cNvSpPr>
            <p:nvPr/>
          </p:nvSpPr>
          <p:spPr bwMode="auto">
            <a:xfrm flipH="1">
              <a:off x="929" y="3228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1" name="Line 307"/>
            <p:cNvSpPr>
              <a:spLocks noChangeShapeType="1"/>
            </p:cNvSpPr>
            <p:nvPr/>
          </p:nvSpPr>
          <p:spPr bwMode="auto">
            <a:xfrm>
              <a:off x="925" y="3253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2" name="Line 308"/>
            <p:cNvSpPr>
              <a:spLocks noChangeShapeType="1"/>
            </p:cNvSpPr>
            <p:nvPr/>
          </p:nvSpPr>
          <p:spPr bwMode="auto">
            <a:xfrm>
              <a:off x="929" y="324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3" name="Line 309"/>
            <p:cNvSpPr>
              <a:spLocks noChangeShapeType="1"/>
            </p:cNvSpPr>
            <p:nvPr/>
          </p:nvSpPr>
          <p:spPr bwMode="auto">
            <a:xfrm flipH="1">
              <a:off x="929" y="324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4" name="Line 310"/>
            <p:cNvSpPr>
              <a:spLocks noChangeShapeType="1"/>
            </p:cNvSpPr>
            <p:nvPr/>
          </p:nvSpPr>
          <p:spPr bwMode="auto">
            <a:xfrm>
              <a:off x="925" y="3256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5" name="Line 311"/>
            <p:cNvSpPr>
              <a:spLocks noChangeShapeType="1"/>
            </p:cNvSpPr>
            <p:nvPr/>
          </p:nvSpPr>
          <p:spPr bwMode="auto">
            <a:xfrm>
              <a:off x="929" y="3246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6" name="Line 312"/>
            <p:cNvSpPr>
              <a:spLocks noChangeShapeType="1"/>
            </p:cNvSpPr>
            <p:nvPr/>
          </p:nvSpPr>
          <p:spPr bwMode="auto">
            <a:xfrm flipH="1">
              <a:off x="929" y="3246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7" name="Line 313"/>
            <p:cNvSpPr>
              <a:spLocks noChangeShapeType="1"/>
            </p:cNvSpPr>
            <p:nvPr/>
          </p:nvSpPr>
          <p:spPr bwMode="auto">
            <a:xfrm>
              <a:off x="925" y="3296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8" name="Line 314"/>
            <p:cNvSpPr>
              <a:spLocks noChangeShapeType="1"/>
            </p:cNvSpPr>
            <p:nvPr/>
          </p:nvSpPr>
          <p:spPr bwMode="auto">
            <a:xfrm>
              <a:off x="929" y="3285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99" name="Line 315"/>
            <p:cNvSpPr>
              <a:spLocks noChangeShapeType="1"/>
            </p:cNvSpPr>
            <p:nvPr/>
          </p:nvSpPr>
          <p:spPr bwMode="auto">
            <a:xfrm flipH="1">
              <a:off x="929" y="3285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0" name="Line 316"/>
            <p:cNvSpPr>
              <a:spLocks noChangeShapeType="1"/>
            </p:cNvSpPr>
            <p:nvPr/>
          </p:nvSpPr>
          <p:spPr bwMode="auto">
            <a:xfrm>
              <a:off x="925" y="332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1" name="Line 317"/>
            <p:cNvSpPr>
              <a:spLocks noChangeShapeType="1"/>
            </p:cNvSpPr>
            <p:nvPr/>
          </p:nvSpPr>
          <p:spPr bwMode="auto">
            <a:xfrm>
              <a:off x="929" y="331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2" name="Line 318"/>
            <p:cNvSpPr>
              <a:spLocks noChangeShapeType="1"/>
            </p:cNvSpPr>
            <p:nvPr/>
          </p:nvSpPr>
          <p:spPr bwMode="auto">
            <a:xfrm flipH="1">
              <a:off x="929" y="331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3" name="Line 319"/>
            <p:cNvSpPr>
              <a:spLocks noChangeShapeType="1"/>
            </p:cNvSpPr>
            <p:nvPr/>
          </p:nvSpPr>
          <p:spPr bwMode="auto">
            <a:xfrm>
              <a:off x="925" y="332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4" name="Line 320"/>
            <p:cNvSpPr>
              <a:spLocks noChangeShapeType="1"/>
            </p:cNvSpPr>
            <p:nvPr/>
          </p:nvSpPr>
          <p:spPr bwMode="auto">
            <a:xfrm>
              <a:off x="929" y="331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5" name="Line 321"/>
            <p:cNvSpPr>
              <a:spLocks noChangeShapeType="1"/>
            </p:cNvSpPr>
            <p:nvPr/>
          </p:nvSpPr>
          <p:spPr bwMode="auto">
            <a:xfrm flipH="1">
              <a:off x="929" y="331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6" name="Line 322"/>
            <p:cNvSpPr>
              <a:spLocks noChangeShapeType="1"/>
            </p:cNvSpPr>
            <p:nvPr/>
          </p:nvSpPr>
          <p:spPr bwMode="auto">
            <a:xfrm>
              <a:off x="925" y="332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7" name="Line 323"/>
            <p:cNvSpPr>
              <a:spLocks noChangeShapeType="1"/>
            </p:cNvSpPr>
            <p:nvPr/>
          </p:nvSpPr>
          <p:spPr bwMode="auto">
            <a:xfrm>
              <a:off x="929" y="331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8" name="Line 324"/>
            <p:cNvSpPr>
              <a:spLocks noChangeShapeType="1"/>
            </p:cNvSpPr>
            <p:nvPr/>
          </p:nvSpPr>
          <p:spPr bwMode="auto">
            <a:xfrm flipH="1">
              <a:off x="929" y="331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09" name="Rectangle 325"/>
            <p:cNvSpPr>
              <a:spLocks noChangeArrowheads="1"/>
            </p:cNvSpPr>
            <p:nvPr/>
          </p:nvSpPr>
          <p:spPr bwMode="auto">
            <a:xfrm>
              <a:off x="1090" y="3425"/>
              <a:ext cx="202" cy="122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0" name="Line 326"/>
            <p:cNvSpPr>
              <a:spLocks noChangeShapeType="1"/>
            </p:cNvSpPr>
            <p:nvPr/>
          </p:nvSpPr>
          <p:spPr bwMode="auto">
            <a:xfrm>
              <a:off x="1191" y="3551"/>
              <a:ext cx="1" cy="147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1" name="Line 327"/>
            <p:cNvSpPr>
              <a:spLocks noChangeShapeType="1"/>
            </p:cNvSpPr>
            <p:nvPr/>
          </p:nvSpPr>
          <p:spPr bwMode="auto">
            <a:xfrm flipV="1">
              <a:off x="1191" y="3246"/>
              <a:ext cx="1" cy="176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2" name="Line 328"/>
            <p:cNvSpPr>
              <a:spLocks noChangeShapeType="1"/>
            </p:cNvSpPr>
            <p:nvPr/>
          </p:nvSpPr>
          <p:spPr bwMode="auto">
            <a:xfrm>
              <a:off x="1090" y="3494"/>
              <a:ext cx="20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3" name="Line 329"/>
            <p:cNvSpPr>
              <a:spLocks noChangeShapeType="1"/>
            </p:cNvSpPr>
            <p:nvPr/>
          </p:nvSpPr>
          <p:spPr bwMode="auto">
            <a:xfrm>
              <a:off x="1180" y="3055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4" name="Line 330"/>
            <p:cNvSpPr>
              <a:spLocks noChangeShapeType="1"/>
            </p:cNvSpPr>
            <p:nvPr/>
          </p:nvSpPr>
          <p:spPr bwMode="auto">
            <a:xfrm>
              <a:off x="1184" y="3044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5" name="Line 331"/>
            <p:cNvSpPr>
              <a:spLocks noChangeShapeType="1"/>
            </p:cNvSpPr>
            <p:nvPr/>
          </p:nvSpPr>
          <p:spPr bwMode="auto">
            <a:xfrm flipH="1">
              <a:off x="1184" y="3044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6" name="Line 332"/>
            <p:cNvSpPr>
              <a:spLocks noChangeShapeType="1"/>
            </p:cNvSpPr>
            <p:nvPr/>
          </p:nvSpPr>
          <p:spPr bwMode="auto">
            <a:xfrm>
              <a:off x="1180" y="3087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7" name="Line 333"/>
            <p:cNvSpPr>
              <a:spLocks noChangeShapeType="1"/>
            </p:cNvSpPr>
            <p:nvPr/>
          </p:nvSpPr>
          <p:spPr bwMode="auto">
            <a:xfrm>
              <a:off x="1184" y="3077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8" name="Line 334"/>
            <p:cNvSpPr>
              <a:spLocks noChangeShapeType="1"/>
            </p:cNvSpPr>
            <p:nvPr/>
          </p:nvSpPr>
          <p:spPr bwMode="auto">
            <a:xfrm flipH="1">
              <a:off x="1184" y="3077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19" name="Line 335"/>
            <p:cNvSpPr>
              <a:spLocks noChangeShapeType="1"/>
            </p:cNvSpPr>
            <p:nvPr/>
          </p:nvSpPr>
          <p:spPr bwMode="auto">
            <a:xfrm>
              <a:off x="1180" y="3174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0" name="Line 336"/>
            <p:cNvSpPr>
              <a:spLocks noChangeShapeType="1"/>
            </p:cNvSpPr>
            <p:nvPr/>
          </p:nvSpPr>
          <p:spPr bwMode="auto">
            <a:xfrm>
              <a:off x="1184" y="3163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1" name="Line 337"/>
            <p:cNvSpPr>
              <a:spLocks noChangeShapeType="1"/>
            </p:cNvSpPr>
            <p:nvPr/>
          </p:nvSpPr>
          <p:spPr bwMode="auto">
            <a:xfrm flipH="1">
              <a:off x="1184" y="3163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2" name="Line 338"/>
            <p:cNvSpPr>
              <a:spLocks noChangeShapeType="1"/>
            </p:cNvSpPr>
            <p:nvPr/>
          </p:nvSpPr>
          <p:spPr bwMode="auto">
            <a:xfrm>
              <a:off x="1180" y="3192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3" name="Line 339"/>
            <p:cNvSpPr>
              <a:spLocks noChangeShapeType="1"/>
            </p:cNvSpPr>
            <p:nvPr/>
          </p:nvSpPr>
          <p:spPr bwMode="auto">
            <a:xfrm>
              <a:off x="1184" y="3181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4" name="Line 340"/>
            <p:cNvSpPr>
              <a:spLocks noChangeShapeType="1"/>
            </p:cNvSpPr>
            <p:nvPr/>
          </p:nvSpPr>
          <p:spPr bwMode="auto">
            <a:xfrm flipH="1">
              <a:off x="1184" y="3181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5" name="Line 341"/>
            <p:cNvSpPr>
              <a:spLocks noChangeShapeType="1"/>
            </p:cNvSpPr>
            <p:nvPr/>
          </p:nvSpPr>
          <p:spPr bwMode="auto">
            <a:xfrm>
              <a:off x="1180" y="3213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6" name="Line 342"/>
            <p:cNvSpPr>
              <a:spLocks noChangeShapeType="1"/>
            </p:cNvSpPr>
            <p:nvPr/>
          </p:nvSpPr>
          <p:spPr bwMode="auto">
            <a:xfrm>
              <a:off x="1184" y="320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7" name="Line 343"/>
            <p:cNvSpPr>
              <a:spLocks noChangeShapeType="1"/>
            </p:cNvSpPr>
            <p:nvPr/>
          </p:nvSpPr>
          <p:spPr bwMode="auto">
            <a:xfrm flipH="1">
              <a:off x="1184" y="320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8" name="Line 344"/>
            <p:cNvSpPr>
              <a:spLocks noChangeShapeType="1"/>
            </p:cNvSpPr>
            <p:nvPr/>
          </p:nvSpPr>
          <p:spPr bwMode="auto">
            <a:xfrm>
              <a:off x="1180" y="3220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29" name="Line 345"/>
            <p:cNvSpPr>
              <a:spLocks noChangeShapeType="1"/>
            </p:cNvSpPr>
            <p:nvPr/>
          </p:nvSpPr>
          <p:spPr bwMode="auto">
            <a:xfrm>
              <a:off x="1184" y="3210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0" name="Line 346"/>
            <p:cNvSpPr>
              <a:spLocks noChangeShapeType="1"/>
            </p:cNvSpPr>
            <p:nvPr/>
          </p:nvSpPr>
          <p:spPr bwMode="auto">
            <a:xfrm flipH="1">
              <a:off x="1184" y="3210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1" name="Line 347"/>
            <p:cNvSpPr>
              <a:spLocks noChangeShapeType="1"/>
            </p:cNvSpPr>
            <p:nvPr/>
          </p:nvSpPr>
          <p:spPr bwMode="auto">
            <a:xfrm>
              <a:off x="1180" y="3224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2" name="Line 348"/>
            <p:cNvSpPr>
              <a:spLocks noChangeShapeType="1"/>
            </p:cNvSpPr>
            <p:nvPr/>
          </p:nvSpPr>
          <p:spPr bwMode="auto">
            <a:xfrm>
              <a:off x="1184" y="3213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3" name="Line 349"/>
            <p:cNvSpPr>
              <a:spLocks noChangeShapeType="1"/>
            </p:cNvSpPr>
            <p:nvPr/>
          </p:nvSpPr>
          <p:spPr bwMode="auto">
            <a:xfrm flipH="1">
              <a:off x="1184" y="3213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4" name="Line 350"/>
            <p:cNvSpPr>
              <a:spLocks noChangeShapeType="1"/>
            </p:cNvSpPr>
            <p:nvPr/>
          </p:nvSpPr>
          <p:spPr bwMode="auto">
            <a:xfrm>
              <a:off x="1180" y="3224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5" name="Line 351"/>
            <p:cNvSpPr>
              <a:spLocks noChangeShapeType="1"/>
            </p:cNvSpPr>
            <p:nvPr/>
          </p:nvSpPr>
          <p:spPr bwMode="auto">
            <a:xfrm>
              <a:off x="1184" y="3213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6" name="Line 352"/>
            <p:cNvSpPr>
              <a:spLocks noChangeShapeType="1"/>
            </p:cNvSpPr>
            <p:nvPr/>
          </p:nvSpPr>
          <p:spPr bwMode="auto">
            <a:xfrm flipH="1">
              <a:off x="1184" y="3213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7" name="Rectangle 353"/>
            <p:cNvSpPr>
              <a:spLocks noChangeArrowheads="1"/>
            </p:cNvSpPr>
            <p:nvPr/>
          </p:nvSpPr>
          <p:spPr bwMode="auto">
            <a:xfrm>
              <a:off x="1349" y="3382"/>
              <a:ext cx="202" cy="194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8" name="Line 354"/>
            <p:cNvSpPr>
              <a:spLocks noChangeShapeType="1"/>
            </p:cNvSpPr>
            <p:nvPr/>
          </p:nvSpPr>
          <p:spPr bwMode="auto">
            <a:xfrm>
              <a:off x="1450" y="3580"/>
              <a:ext cx="1" cy="118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39" name="Line 355"/>
            <p:cNvSpPr>
              <a:spLocks noChangeShapeType="1"/>
            </p:cNvSpPr>
            <p:nvPr/>
          </p:nvSpPr>
          <p:spPr bwMode="auto">
            <a:xfrm flipV="1">
              <a:off x="1450" y="3087"/>
              <a:ext cx="1" cy="29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0" name="Line 356"/>
            <p:cNvSpPr>
              <a:spLocks noChangeShapeType="1"/>
            </p:cNvSpPr>
            <p:nvPr/>
          </p:nvSpPr>
          <p:spPr bwMode="auto">
            <a:xfrm>
              <a:off x="1349" y="3494"/>
              <a:ext cx="20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1" name="Oval 357"/>
            <p:cNvSpPr>
              <a:spLocks noChangeArrowheads="1"/>
            </p:cNvSpPr>
            <p:nvPr/>
          </p:nvSpPr>
          <p:spPr bwMode="auto">
            <a:xfrm>
              <a:off x="1439" y="2541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2" name="Line 358"/>
            <p:cNvSpPr>
              <a:spLocks noChangeShapeType="1"/>
            </p:cNvSpPr>
            <p:nvPr/>
          </p:nvSpPr>
          <p:spPr bwMode="auto">
            <a:xfrm>
              <a:off x="1439" y="2879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3" name="Line 359"/>
            <p:cNvSpPr>
              <a:spLocks noChangeShapeType="1"/>
            </p:cNvSpPr>
            <p:nvPr/>
          </p:nvSpPr>
          <p:spPr bwMode="auto">
            <a:xfrm>
              <a:off x="1443" y="2868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4" name="Line 360"/>
            <p:cNvSpPr>
              <a:spLocks noChangeShapeType="1"/>
            </p:cNvSpPr>
            <p:nvPr/>
          </p:nvSpPr>
          <p:spPr bwMode="auto">
            <a:xfrm flipH="1">
              <a:off x="1443" y="2868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5" name="Line 361"/>
            <p:cNvSpPr>
              <a:spLocks noChangeShapeType="1"/>
            </p:cNvSpPr>
            <p:nvPr/>
          </p:nvSpPr>
          <p:spPr bwMode="auto">
            <a:xfrm>
              <a:off x="1439" y="290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6" name="Line 362"/>
            <p:cNvSpPr>
              <a:spLocks noChangeShapeType="1"/>
            </p:cNvSpPr>
            <p:nvPr/>
          </p:nvSpPr>
          <p:spPr bwMode="auto">
            <a:xfrm>
              <a:off x="1443" y="2897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7" name="Line 363"/>
            <p:cNvSpPr>
              <a:spLocks noChangeShapeType="1"/>
            </p:cNvSpPr>
            <p:nvPr/>
          </p:nvSpPr>
          <p:spPr bwMode="auto">
            <a:xfrm flipH="1">
              <a:off x="1443" y="2897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8" name="Line 364"/>
            <p:cNvSpPr>
              <a:spLocks noChangeShapeType="1"/>
            </p:cNvSpPr>
            <p:nvPr/>
          </p:nvSpPr>
          <p:spPr bwMode="auto">
            <a:xfrm>
              <a:off x="1439" y="2983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49" name="Line 365"/>
            <p:cNvSpPr>
              <a:spLocks noChangeShapeType="1"/>
            </p:cNvSpPr>
            <p:nvPr/>
          </p:nvSpPr>
          <p:spPr bwMode="auto">
            <a:xfrm>
              <a:off x="1443" y="297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0" name="Line 366"/>
            <p:cNvSpPr>
              <a:spLocks noChangeShapeType="1"/>
            </p:cNvSpPr>
            <p:nvPr/>
          </p:nvSpPr>
          <p:spPr bwMode="auto">
            <a:xfrm flipH="1">
              <a:off x="1443" y="2972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1" name="Rectangle 367"/>
            <p:cNvSpPr>
              <a:spLocks noChangeArrowheads="1"/>
            </p:cNvSpPr>
            <p:nvPr/>
          </p:nvSpPr>
          <p:spPr bwMode="auto">
            <a:xfrm>
              <a:off x="1604" y="3217"/>
              <a:ext cx="202" cy="262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2" name="Line 368"/>
            <p:cNvSpPr>
              <a:spLocks noChangeShapeType="1"/>
            </p:cNvSpPr>
            <p:nvPr/>
          </p:nvSpPr>
          <p:spPr bwMode="auto">
            <a:xfrm>
              <a:off x="1705" y="3483"/>
              <a:ext cx="1" cy="21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3" name="Line 369"/>
            <p:cNvSpPr>
              <a:spLocks noChangeShapeType="1"/>
            </p:cNvSpPr>
            <p:nvPr/>
          </p:nvSpPr>
          <p:spPr bwMode="auto">
            <a:xfrm flipV="1">
              <a:off x="1705" y="2818"/>
              <a:ext cx="1" cy="395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4" name="Line 370"/>
            <p:cNvSpPr>
              <a:spLocks noChangeShapeType="1"/>
            </p:cNvSpPr>
            <p:nvPr/>
          </p:nvSpPr>
          <p:spPr bwMode="auto">
            <a:xfrm>
              <a:off x="1604" y="3364"/>
              <a:ext cx="20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5" name="Line 371"/>
            <p:cNvSpPr>
              <a:spLocks noChangeShapeType="1"/>
            </p:cNvSpPr>
            <p:nvPr/>
          </p:nvSpPr>
          <p:spPr bwMode="auto">
            <a:xfrm>
              <a:off x="1694" y="2620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6" name="Line 372"/>
            <p:cNvSpPr>
              <a:spLocks noChangeShapeType="1"/>
            </p:cNvSpPr>
            <p:nvPr/>
          </p:nvSpPr>
          <p:spPr bwMode="auto">
            <a:xfrm>
              <a:off x="1698" y="2609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7" name="Line 373"/>
            <p:cNvSpPr>
              <a:spLocks noChangeShapeType="1"/>
            </p:cNvSpPr>
            <p:nvPr/>
          </p:nvSpPr>
          <p:spPr bwMode="auto">
            <a:xfrm flipH="1">
              <a:off x="1698" y="2609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8" name="Line 374"/>
            <p:cNvSpPr>
              <a:spLocks noChangeShapeType="1"/>
            </p:cNvSpPr>
            <p:nvPr/>
          </p:nvSpPr>
          <p:spPr bwMode="auto">
            <a:xfrm>
              <a:off x="1694" y="2645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59" name="Line 375"/>
            <p:cNvSpPr>
              <a:spLocks noChangeShapeType="1"/>
            </p:cNvSpPr>
            <p:nvPr/>
          </p:nvSpPr>
          <p:spPr bwMode="auto">
            <a:xfrm>
              <a:off x="1698" y="2635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0" name="Line 376"/>
            <p:cNvSpPr>
              <a:spLocks noChangeShapeType="1"/>
            </p:cNvSpPr>
            <p:nvPr/>
          </p:nvSpPr>
          <p:spPr bwMode="auto">
            <a:xfrm flipH="1">
              <a:off x="1698" y="2635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1" name="Rectangle 377"/>
            <p:cNvSpPr>
              <a:spLocks noChangeArrowheads="1"/>
            </p:cNvSpPr>
            <p:nvPr/>
          </p:nvSpPr>
          <p:spPr bwMode="auto">
            <a:xfrm>
              <a:off x="1860" y="3224"/>
              <a:ext cx="201" cy="176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2" name="Line 378"/>
            <p:cNvSpPr>
              <a:spLocks noChangeShapeType="1"/>
            </p:cNvSpPr>
            <p:nvPr/>
          </p:nvSpPr>
          <p:spPr bwMode="auto">
            <a:xfrm>
              <a:off x="1960" y="3404"/>
              <a:ext cx="1" cy="276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3" name="Line 379"/>
            <p:cNvSpPr>
              <a:spLocks noChangeShapeType="1"/>
            </p:cNvSpPr>
            <p:nvPr/>
          </p:nvSpPr>
          <p:spPr bwMode="auto">
            <a:xfrm flipV="1">
              <a:off x="1960" y="2947"/>
              <a:ext cx="1" cy="273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4" name="Line 380"/>
            <p:cNvSpPr>
              <a:spLocks noChangeShapeType="1"/>
            </p:cNvSpPr>
            <p:nvPr/>
          </p:nvSpPr>
          <p:spPr bwMode="auto">
            <a:xfrm>
              <a:off x="1860" y="3314"/>
              <a:ext cx="20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5" name="Line 381"/>
            <p:cNvSpPr>
              <a:spLocks noChangeShapeType="1"/>
            </p:cNvSpPr>
            <p:nvPr/>
          </p:nvSpPr>
          <p:spPr bwMode="auto">
            <a:xfrm>
              <a:off x="1950" y="3698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6" name="Line 382"/>
            <p:cNvSpPr>
              <a:spLocks noChangeShapeType="1"/>
            </p:cNvSpPr>
            <p:nvPr/>
          </p:nvSpPr>
          <p:spPr bwMode="auto">
            <a:xfrm>
              <a:off x="1953" y="3688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7" name="Line 383"/>
            <p:cNvSpPr>
              <a:spLocks noChangeShapeType="1"/>
            </p:cNvSpPr>
            <p:nvPr/>
          </p:nvSpPr>
          <p:spPr bwMode="auto">
            <a:xfrm flipH="1">
              <a:off x="1953" y="3688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8" name="Line 384"/>
            <p:cNvSpPr>
              <a:spLocks noChangeShapeType="1"/>
            </p:cNvSpPr>
            <p:nvPr/>
          </p:nvSpPr>
          <p:spPr bwMode="auto">
            <a:xfrm>
              <a:off x="1950" y="3684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69" name="Line 385"/>
            <p:cNvSpPr>
              <a:spLocks noChangeShapeType="1"/>
            </p:cNvSpPr>
            <p:nvPr/>
          </p:nvSpPr>
          <p:spPr bwMode="auto">
            <a:xfrm>
              <a:off x="1953" y="3673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0" name="Line 386"/>
            <p:cNvSpPr>
              <a:spLocks noChangeShapeType="1"/>
            </p:cNvSpPr>
            <p:nvPr/>
          </p:nvSpPr>
          <p:spPr bwMode="auto">
            <a:xfrm flipH="1">
              <a:off x="1953" y="3673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1" name="Line 387"/>
            <p:cNvSpPr>
              <a:spLocks noChangeShapeType="1"/>
            </p:cNvSpPr>
            <p:nvPr/>
          </p:nvSpPr>
          <p:spPr bwMode="auto">
            <a:xfrm>
              <a:off x="1950" y="3680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2" name="Line 388"/>
            <p:cNvSpPr>
              <a:spLocks noChangeShapeType="1"/>
            </p:cNvSpPr>
            <p:nvPr/>
          </p:nvSpPr>
          <p:spPr bwMode="auto">
            <a:xfrm>
              <a:off x="1953" y="3670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3" name="Line 389"/>
            <p:cNvSpPr>
              <a:spLocks noChangeShapeType="1"/>
            </p:cNvSpPr>
            <p:nvPr/>
          </p:nvSpPr>
          <p:spPr bwMode="auto">
            <a:xfrm flipH="1">
              <a:off x="1953" y="3670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4" name="Line 390"/>
            <p:cNvSpPr>
              <a:spLocks noChangeShapeType="1"/>
            </p:cNvSpPr>
            <p:nvPr/>
          </p:nvSpPr>
          <p:spPr bwMode="auto">
            <a:xfrm>
              <a:off x="1950" y="2768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5" name="Line 391"/>
            <p:cNvSpPr>
              <a:spLocks noChangeShapeType="1"/>
            </p:cNvSpPr>
            <p:nvPr/>
          </p:nvSpPr>
          <p:spPr bwMode="auto">
            <a:xfrm>
              <a:off x="1953" y="2757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6" name="Line 392"/>
            <p:cNvSpPr>
              <a:spLocks noChangeShapeType="1"/>
            </p:cNvSpPr>
            <p:nvPr/>
          </p:nvSpPr>
          <p:spPr bwMode="auto">
            <a:xfrm flipH="1">
              <a:off x="1953" y="2757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7" name="Line 393"/>
            <p:cNvSpPr>
              <a:spLocks noChangeShapeType="1"/>
            </p:cNvSpPr>
            <p:nvPr/>
          </p:nvSpPr>
          <p:spPr bwMode="auto">
            <a:xfrm>
              <a:off x="1950" y="2800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8" name="Line 394"/>
            <p:cNvSpPr>
              <a:spLocks noChangeShapeType="1"/>
            </p:cNvSpPr>
            <p:nvPr/>
          </p:nvSpPr>
          <p:spPr bwMode="auto">
            <a:xfrm>
              <a:off x="1953" y="2789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79" name="Line 395"/>
            <p:cNvSpPr>
              <a:spLocks noChangeShapeType="1"/>
            </p:cNvSpPr>
            <p:nvPr/>
          </p:nvSpPr>
          <p:spPr bwMode="auto">
            <a:xfrm flipH="1">
              <a:off x="1953" y="2789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0" name="Line 396"/>
            <p:cNvSpPr>
              <a:spLocks noChangeShapeType="1"/>
            </p:cNvSpPr>
            <p:nvPr/>
          </p:nvSpPr>
          <p:spPr bwMode="auto">
            <a:xfrm>
              <a:off x="1950" y="2847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1" name="Line 397"/>
            <p:cNvSpPr>
              <a:spLocks noChangeShapeType="1"/>
            </p:cNvSpPr>
            <p:nvPr/>
          </p:nvSpPr>
          <p:spPr bwMode="auto">
            <a:xfrm>
              <a:off x="1953" y="2836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2" name="Line 398"/>
            <p:cNvSpPr>
              <a:spLocks noChangeShapeType="1"/>
            </p:cNvSpPr>
            <p:nvPr/>
          </p:nvSpPr>
          <p:spPr bwMode="auto">
            <a:xfrm flipH="1">
              <a:off x="1953" y="2836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3" name="Line 399"/>
            <p:cNvSpPr>
              <a:spLocks noChangeShapeType="1"/>
            </p:cNvSpPr>
            <p:nvPr/>
          </p:nvSpPr>
          <p:spPr bwMode="auto">
            <a:xfrm>
              <a:off x="1950" y="2915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4" name="Line 400"/>
            <p:cNvSpPr>
              <a:spLocks noChangeShapeType="1"/>
            </p:cNvSpPr>
            <p:nvPr/>
          </p:nvSpPr>
          <p:spPr bwMode="auto">
            <a:xfrm>
              <a:off x="1953" y="2904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5" name="Line 401"/>
            <p:cNvSpPr>
              <a:spLocks noChangeShapeType="1"/>
            </p:cNvSpPr>
            <p:nvPr/>
          </p:nvSpPr>
          <p:spPr bwMode="auto">
            <a:xfrm flipH="1">
              <a:off x="1953" y="2904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6" name="Line 402"/>
            <p:cNvSpPr>
              <a:spLocks noChangeShapeType="1"/>
            </p:cNvSpPr>
            <p:nvPr/>
          </p:nvSpPr>
          <p:spPr bwMode="auto">
            <a:xfrm>
              <a:off x="1950" y="2922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7" name="Line 403"/>
            <p:cNvSpPr>
              <a:spLocks noChangeShapeType="1"/>
            </p:cNvSpPr>
            <p:nvPr/>
          </p:nvSpPr>
          <p:spPr bwMode="auto">
            <a:xfrm>
              <a:off x="1953" y="2911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8" name="Line 404"/>
            <p:cNvSpPr>
              <a:spLocks noChangeShapeType="1"/>
            </p:cNvSpPr>
            <p:nvPr/>
          </p:nvSpPr>
          <p:spPr bwMode="auto">
            <a:xfrm flipH="1">
              <a:off x="1953" y="2911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89" name="Line 405"/>
            <p:cNvSpPr>
              <a:spLocks noChangeShapeType="1"/>
            </p:cNvSpPr>
            <p:nvPr/>
          </p:nvSpPr>
          <p:spPr bwMode="auto">
            <a:xfrm>
              <a:off x="1950" y="2922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0" name="Line 406"/>
            <p:cNvSpPr>
              <a:spLocks noChangeShapeType="1"/>
            </p:cNvSpPr>
            <p:nvPr/>
          </p:nvSpPr>
          <p:spPr bwMode="auto">
            <a:xfrm>
              <a:off x="1953" y="2911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1" name="Line 407"/>
            <p:cNvSpPr>
              <a:spLocks noChangeShapeType="1"/>
            </p:cNvSpPr>
            <p:nvPr/>
          </p:nvSpPr>
          <p:spPr bwMode="auto">
            <a:xfrm flipH="1">
              <a:off x="1953" y="2911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2" name="Rectangle 408"/>
            <p:cNvSpPr>
              <a:spLocks noChangeArrowheads="1"/>
            </p:cNvSpPr>
            <p:nvPr/>
          </p:nvSpPr>
          <p:spPr bwMode="auto">
            <a:xfrm>
              <a:off x="2119" y="3303"/>
              <a:ext cx="201" cy="180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3" name="Line 409"/>
            <p:cNvSpPr>
              <a:spLocks noChangeShapeType="1"/>
            </p:cNvSpPr>
            <p:nvPr/>
          </p:nvSpPr>
          <p:spPr bwMode="auto">
            <a:xfrm>
              <a:off x="2219" y="3486"/>
              <a:ext cx="1" cy="216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4" name="Line 410"/>
            <p:cNvSpPr>
              <a:spLocks noChangeShapeType="1"/>
            </p:cNvSpPr>
            <p:nvPr/>
          </p:nvSpPr>
          <p:spPr bwMode="auto">
            <a:xfrm flipV="1">
              <a:off x="2219" y="3037"/>
              <a:ext cx="1" cy="26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5" name="Line 411"/>
            <p:cNvSpPr>
              <a:spLocks noChangeShapeType="1"/>
            </p:cNvSpPr>
            <p:nvPr/>
          </p:nvSpPr>
          <p:spPr bwMode="auto">
            <a:xfrm>
              <a:off x="2119" y="3389"/>
              <a:ext cx="20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6" name="Line 412"/>
            <p:cNvSpPr>
              <a:spLocks noChangeShapeType="1"/>
            </p:cNvSpPr>
            <p:nvPr/>
          </p:nvSpPr>
          <p:spPr bwMode="auto">
            <a:xfrm>
              <a:off x="2208" y="2940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7" name="Line 413"/>
            <p:cNvSpPr>
              <a:spLocks noChangeShapeType="1"/>
            </p:cNvSpPr>
            <p:nvPr/>
          </p:nvSpPr>
          <p:spPr bwMode="auto">
            <a:xfrm>
              <a:off x="2212" y="2929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8" name="Line 414"/>
            <p:cNvSpPr>
              <a:spLocks noChangeShapeType="1"/>
            </p:cNvSpPr>
            <p:nvPr/>
          </p:nvSpPr>
          <p:spPr bwMode="auto">
            <a:xfrm flipH="1">
              <a:off x="2212" y="2929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99" name="Line 415"/>
            <p:cNvSpPr>
              <a:spLocks noChangeShapeType="1"/>
            </p:cNvSpPr>
            <p:nvPr/>
          </p:nvSpPr>
          <p:spPr bwMode="auto">
            <a:xfrm>
              <a:off x="2208" y="3012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416"/>
            <p:cNvGrpSpPr>
              <a:grpSpLocks/>
            </p:cNvGrpSpPr>
            <p:nvPr/>
          </p:nvGrpSpPr>
          <p:grpSpPr bwMode="auto">
            <a:xfrm>
              <a:off x="651" y="3788"/>
              <a:ext cx="2903" cy="115"/>
              <a:chOff x="1356" y="2276"/>
              <a:chExt cx="2903" cy="115"/>
            </a:xfrm>
          </p:grpSpPr>
          <p:sp>
            <p:nvSpPr>
              <p:cNvPr id="22993" name="Rectangle 417"/>
              <p:cNvSpPr>
                <a:spLocks noChangeArrowheads="1"/>
              </p:cNvSpPr>
              <p:nvPr/>
            </p:nvSpPr>
            <p:spPr bwMode="auto">
              <a:xfrm>
                <a:off x="1356" y="22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1</a:t>
                </a:r>
                <a:endParaRPr lang="en-US" sz="1200"/>
              </a:p>
            </p:txBody>
          </p:sp>
          <p:sp>
            <p:nvSpPr>
              <p:cNvPr id="22994" name="Rectangle 418"/>
              <p:cNvSpPr>
                <a:spLocks noChangeArrowheads="1"/>
              </p:cNvSpPr>
              <p:nvPr/>
            </p:nvSpPr>
            <p:spPr bwMode="auto">
              <a:xfrm>
                <a:off x="1612" y="22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2</a:t>
                </a:r>
                <a:endParaRPr lang="en-US" sz="1200"/>
              </a:p>
            </p:txBody>
          </p:sp>
          <p:sp>
            <p:nvSpPr>
              <p:cNvPr id="22995" name="Rectangle 419"/>
              <p:cNvSpPr>
                <a:spLocks noChangeArrowheads="1"/>
              </p:cNvSpPr>
              <p:nvPr/>
            </p:nvSpPr>
            <p:spPr bwMode="auto">
              <a:xfrm>
                <a:off x="1871" y="22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3</a:t>
                </a:r>
                <a:endParaRPr lang="en-US" sz="1200"/>
              </a:p>
            </p:txBody>
          </p:sp>
          <p:sp>
            <p:nvSpPr>
              <p:cNvPr id="22996" name="Rectangle 420"/>
              <p:cNvSpPr>
                <a:spLocks noChangeArrowheads="1"/>
              </p:cNvSpPr>
              <p:nvPr/>
            </p:nvSpPr>
            <p:spPr bwMode="auto">
              <a:xfrm>
                <a:off x="2126" y="22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4</a:t>
                </a:r>
                <a:endParaRPr lang="en-US" sz="1200"/>
              </a:p>
            </p:txBody>
          </p:sp>
          <p:sp>
            <p:nvSpPr>
              <p:cNvPr id="22997" name="Rectangle 421"/>
              <p:cNvSpPr>
                <a:spLocks noChangeArrowheads="1"/>
              </p:cNvSpPr>
              <p:nvPr/>
            </p:nvSpPr>
            <p:spPr bwMode="auto">
              <a:xfrm>
                <a:off x="2381" y="22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5</a:t>
                </a:r>
                <a:endParaRPr lang="en-US" sz="1200"/>
              </a:p>
            </p:txBody>
          </p:sp>
          <p:sp>
            <p:nvSpPr>
              <p:cNvPr id="22998" name="Rectangle 422"/>
              <p:cNvSpPr>
                <a:spLocks noChangeArrowheads="1"/>
              </p:cNvSpPr>
              <p:nvPr/>
            </p:nvSpPr>
            <p:spPr bwMode="auto">
              <a:xfrm>
                <a:off x="2640" y="22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6</a:t>
                </a:r>
                <a:endParaRPr lang="en-US" sz="1200"/>
              </a:p>
            </p:txBody>
          </p:sp>
          <p:sp>
            <p:nvSpPr>
              <p:cNvPr id="22999" name="Rectangle 423"/>
              <p:cNvSpPr>
                <a:spLocks noChangeArrowheads="1"/>
              </p:cNvSpPr>
              <p:nvPr/>
            </p:nvSpPr>
            <p:spPr bwMode="auto">
              <a:xfrm>
                <a:off x="2895" y="22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7</a:t>
                </a:r>
                <a:endParaRPr lang="en-US" sz="1200"/>
              </a:p>
            </p:txBody>
          </p:sp>
          <p:sp>
            <p:nvSpPr>
              <p:cNvPr id="23000" name="Rectangle 424"/>
              <p:cNvSpPr>
                <a:spLocks noChangeArrowheads="1"/>
              </p:cNvSpPr>
              <p:nvPr/>
            </p:nvSpPr>
            <p:spPr bwMode="auto">
              <a:xfrm>
                <a:off x="3151" y="22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8</a:t>
                </a:r>
                <a:endParaRPr lang="en-US" sz="1200"/>
              </a:p>
            </p:txBody>
          </p:sp>
          <p:sp>
            <p:nvSpPr>
              <p:cNvPr id="23001" name="Rectangle 425"/>
              <p:cNvSpPr>
                <a:spLocks noChangeArrowheads="1"/>
              </p:cNvSpPr>
              <p:nvPr/>
            </p:nvSpPr>
            <p:spPr bwMode="auto">
              <a:xfrm>
                <a:off x="3409" y="22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9</a:t>
                </a:r>
                <a:endParaRPr lang="en-US" sz="1200"/>
              </a:p>
            </p:txBody>
          </p:sp>
          <p:sp>
            <p:nvSpPr>
              <p:cNvPr id="23002" name="Rectangle 426"/>
              <p:cNvSpPr>
                <a:spLocks noChangeArrowheads="1"/>
              </p:cNvSpPr>
              <p:nvPr/>
            </p:nvSpPr>
            <p:spPr bwMode="auto">
              <a:xfrm>
                <a:off x="3649" y="2276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10</a:t>
                </a:r>
                <a:endParaRPr lang="en-US" sz="1200"/>
              </a:p>
            </p:txBody>
          </p:sp>
          <p:sp>
            <p:nvSpPr>
              <p:cNvPr id="23003" name="Rectangle 427"/>
              <p:cNvSpPr>
                <a:spLocks noChangeArrowheads="1"/>
              </p:cNvSpPr>
              <p:nvPr/>
            </p:nvSpPr>
            <p:spPr bwMode="auto">
              <a:xfrm>
                <a:off x="3904" y="2276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11</a:t>
                </a:r>
                <a:endParaRPr lang="en-US" sz="1200"/>
              </a:p>
            </p:txBody>
          </p:sp>
          <p:sp>
            <p:nvSpPr>
              <p:cNvPr id="23004" name="Rectangle 428"/>
              <p:cNvSpPr>
                <a:spLocks noChangeArrowheads="1"/>
              </p:cNvSpPr>
              <p:nvPr/>
            </p:nvSpPr>
            <p:spPr bwMode="auto">
              <a:xfrm>
                <a:off x="4163" y="2276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12</a:t>
                </a:r>
                <a:endParaRPr lang="en-US" sz="1200"/>
              </a:p>
            </p:txBody>
          </p:sp>
        </p:grpSp>
        <p:grpSp>
          <p:nvGrpSpPr>
            <p:cNvPr id="7" name="Group 429"/>
            <p:cNvGrpSpPr>
              <a:grpSpLocks/>
            </p:cNvGrpSpPr>
            <p:nvPr/>
          </p:nvGrpSpPr>
          <p:grpSpPr bwMode="auto">
            <a:xfrm>
              <a:off x="522" y="2433"/>
              <a:ext cx="21" cy="1281"/>
              <a:chOff x="1181" y="921"/>
              <a:chExt cx="21" cy="1281"/>
            </a:xfrm>
          </p:grpSpPr>
          <p:sp>
            <p:nvSpPr>
              <p:cNvPr id="22987" name="Line 430"/>
              <p:cNvSpPr>
                <a:spLocks noChangeShapeType="1"/>
              </p:cNvSpPr>
              <p:nvPr/>
            </p:nvSpPr>
            <p:spPr bwMode="auto">
              <a:xfrm flipH="1">
                <a:off x="1181" y="2201"/>
                <a:ext cx="2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88" name="Line 431"/>
              <p:cNvSpPr>
                <a:spLocks noChangeShapeType="1"/>
              </p:cNvSpPr>
              <p:nvPr/>
            </p:nvSpPr>
            <p:spPr bwMode="auto">
              <a:xfrm flipH="1">
                <a:off x="1181" y="1946"/>
                <a:ext cx="2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89" name="Line 432"/>
              <p:cNvSpPr>
                <a:spLocks noChangeShapeType="1"/>
              </p:cNvSpPr>
              <p:nvPr/>
            </p:nvSpPr>
            <p:spPr bwMode="auto">
              <a:xfrm flipH="1">
                <a:off x="1181" y="1690"/>
                <a:ext cx="2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0" name="Line 433"/>
              <p:cNvSpPr>
                <a:spLocks noChangeShapeType="1"/>
              </p:cNvSpPr>
              <p:nvPr/>
            </p:nvSpPr>
            <p:spPr bwMode="auto">
              <a:xfrm flipH="1">
                <a:off x="1181" y="1432"/>
                <a:ext cx="2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1" name="Line 434"/>
              <p:cNvSpPr>
                <a:spLocks noChangeShapeType="1"/>
              </p:cNvSpPr>
              <p:nvPr/>
            </p:nvSpPr>
            <p:spPr bwMode="auto">
              <a:xfrm flipH="1">
                <a:off x="1181" y="1176"/>
                <a:ext cx="2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2" name="Line 435"/>
              <p:cNvSpPr>
                <a:spLocks noChangeShapeType="1"/>
              </p:cNvSpPr>
              <p:nvPr/>
            </p:nvSpPr>
            <p:spPr bwMode="auto">
              <a:xfrm flipH="1">
                <a:off x="1181" y="921"/>
                <a:ext cx="2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436"/>
            <p:cNvGrpSpPr>
              <a:grpSpLocks/>
            </p:cNvGrpSpPr>
            <p:nvPr/>
          </p:nvGrpSpPr>
          <p:grpSpPr bwMode="auto">
            <a:xfrm>
              <a:off x="399" y="2376"/>
              <a:ext cx="96" cy="1395"/>
              <a:chOff x="1069" y="896"/>
              <a:chExt cx="96" cy="1395"/>
            </a:xfrm>
          </p:grpSpPr>
          <p:sp>
            <p:nvSpPr>
              <p:cNvPr id="22981" name="Rectangle 437"/>
              <p:cNvSpPr>
                <a:spLocks noChangeArrowheads="1"/>
              </p:cNvSpPr>
              <p:nvPr/>
            </p:nvSpPr>
            <p:spPr bwMode="auto">
              <a:xfrm>
                <a:off x="1101" y="2176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0</a:t>
                </a:r>
                <a:endParaRPr lang="en-US" sz="1200"/>
              </a:p>
            </p:txBody>
          </p:sp>
          <p:sp>
            <p:nvSpPr>
              <p:cNvPr id="22982" name="Rectangle 438"/>
              <p:cNvSpPr>
                <a:spLocks noChangeArrowheads="1"/>
              </p:cNvSpPr>
              <p:nvPr/>
            </p:nvSpPr>
            <p:spPr bwMode="auto">
              <a:xfrm>
                <a:off x="1101" y="1921"/>
                <a:ext cx="48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7</a:t>
                </a:r>
                <a:endParaRPr lang="en-US" sz="1200"/>
              </a:p>
            </p:txBody>
          </p:sp>
          <p:sp>
            <p:nvSpPr>
              <p:cNvPr id="22983" name="Rectangle 439"/>
              <p:cNvSpPr>
                <a:spLocks noChangeArrowheads="1"/>
              </p:cNvSpPr>
              <p:nvPr/>
            </p:nvSpPr>
            <p:spPr bwMode="auto">
              <a:xfrm>
                <a:off x="1069" y="1666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14</a:t>
                </a:r>
                <a:endParaRPr lang="en-US" sz="1200"/>
              </a:p>
            </p:txBody>
          </p:sp>
          <p:sp>
            <p:nvSpPr>
              <p:cNvPr id="22984" name="Rectangle 440"/>
              <p:cNvSpPr>
                <a:spLocks noChangeArrowheads="1"/>
              </p:cNvSpPr>
              <p:nvPr/>
            </p:nvSpPr>
            <p:spPr bwMode="auto">
              <a:xfrm>
                <a:off x="1069" y="1407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21</a:t>
                </a:r>
                <a:endParaRPr lang="en-US" sz="1200"/>
              </a:p>
            </p:txBody>
          </p:sp>
          <p:sp>
            <p:nvSpPr>
              <p:cNvPr id="22985" name="Rectangle 441"/>
              <p:cNvSpPr>
                <a:spLocks noChangeArrowheads="1"/>
              </p:cNvSpPr>
              <p:nvPr/>
            </p:nvSpPr>
            <p:spPr bwMode="auto">
              <a:xfrm>
                <a:off x="1069" y="1152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28</a:t>
                </a:r>
                <a:endParaRPr lang="en-US" sz="1200"/>
              </a:p>
            </p:txBody>
          </p:sp>
          <p:sp>
            <p:nvSpPr>
              <p:cNvPr id="22986" name="Rectangle 442"/>
              <p:cNvSpPr>
                <a:spLocks noChangeArrowheads="1"/>
              </p:cNvSpPr>
              <p:nvPr/>
            </p:nvSpPr>
            <p:spPr bwMode="auto">
              <a:xfrm>
                <a:off x="1069" y="896"/>
                <a:ext cx="96" cy="115"/>
              </a:xfrm>
              <a:prstGeom prst="rect">
                <a:avLst/>
              </a:prstGeom>
              <a:solidFill>
                <a:srgbClr val="E2E9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Arial MT" charset="0"/>
                  </a:rPr>
                  <a:t>35</a:t>
                </a:r>
                <a:endParaRPr lang="en-US" sz="1200"/>
              </a:p>
            </p:txBody>
          </p:sp>
        </p:grpSp>
        <p:sp>
          <p:nvSpPr>
            <p:cNvPr id="22803" name="Line 443"/>
            <p:cNvSpPr>
              <a:spLocks noChangeShapeType="1"/>
            </p:cNvSpPr>
            <p:nvPr/>
          </p:nvSpPr>
          <p:spPr bwMode="auto">
            <a:xfrm>
              <a:off x="2212" y="3001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04" name="Line 444"/>
            <p:cNvSpPr>
              <a:spLocks noChangeShapeType="1"/>
            </p:cNvSpPr>
            <p:nvPr/>
          </p:nvSpPr>
          <p:spPr bwMode="auto">
            <a:xfrm flipH="1">
              <a:off x="2212" y="3001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05" name="Rectangle 445"/>
            <p:cNvSpPr>
              <a:spLocks noChangeArrowheads="1"/>
            </p:cNvSpPr>
            <p:nvPr/>
          </p:nvSpPr>
          <p:spPr bwMode="auto">
            <a:xfrm>
              <a:off x="2374" y="3436"/>
              <a:ext cx="201" cy="147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06" name="Line 446"/>
            <p:cNvSpPr>
              <a:spLocks noChangeShapeType="1"/>
            </p:cNvSpPr>
            <p:nvPr/>
          </p:nvSpPr>
          <p:spPr bwMode="auto">
            <a:xfrm>
              <a:off x="2475" y="3587"/>
              <a:ext cx="1" cy="108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07" name="Line 447"/>
            <p:cNvSpPr>
              <a:spLocks noChangeShapeType="1"/>
            </p:cNvSpPr>
            <p:nvPr/>
          </p:nvSpPr>
          <p:spPr bwMode="auto">
            <a:xfrm flipV="1">
              <a:off x="2475" y="3213"/>
              <a:ext cx="1" cy="219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08" name="Line 448"/>
            <p:cNvSpPr>
              <a:spLocks noChangeShapeType="1"/>
            </p:cNvSpPr>
            <p:nvPr/>
          </p:nvSpPr>
          <p:spPr bwMode="auto">
            <a:xfrm>
              <a:off x="2374" y="3526"/>
              <a:ext cx="20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09" name="Oval 449"/>
            <p:cNvSpPr>
              <a:spLocks noChangeArrowheads="1"/>
            </p:cNvSpPr>
            <p:nvPr/>
          </p:nvSpPr>
          <p:spPr bwMode="auto">
            <a:xfrm>
              <a:off x="2464" y="2527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0" name="Line 450"/>
            <p:cNvSpPr>
              <a:spLocks noChangeShapeType="1"/>
            </p:cNvSpPr>
            <p:nvPr/>
          </p:nvSpPr>
          <p:spPr bwMode="auto">
            <a:xfrm>
              <a:off x="2464" y="3073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1" name="Line 451"/>
            <p:cNvSpPr>
              <a:spLocks noChangeShapeType="1"/>
            </p:cNvSpPr>
            <p:nvPr/>
          </p:nvSpPr>
          <p:spPr bwMode="auto">
            <a:xfrm>
              <a:off x="2467" y="3062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2" name="Line 452"/>
            <p:cNvSpPr>
              <a:spLocks noChangeShapeType="1"/>
            </p:cNvSpPr>
            <p:nvPr/>
          </p:nvSpPr>
          <p:spPr bwMode="auto">
            <a:xfrm flipH="1">
              <a:off x="2467" y="3062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3" name="Line 453"/>
            <p:cNvSpPr>
              <a:spLocks noChangeShapeType="1"/>
            </p:cNvSpPr>
            <p:nvPr/>
          </p:nvSpPr>
          <p:spPr bwMode="auto">
            <a:xfrm>
              <a:off x="2464" y="3156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4" name="Line 454"/>
            <p:cNvSpPr>
              <a:spLocks noChangeShapeType="1"/>
            </p:cNvSpPr>
            <p:nvPr/>
          </p:nvSpPr>
          <p:spPr bwMode="auto">
            <a:xfrm>
              <a:off x="2467" y="3145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5" name="Line 455"/>
            <p:cNvSpPr>
              <a:spLocks noChangeShapeType="1"/>
            </p:cNvSpPr>
            <p:nvPr/>
          </p:nvSpPr>
          <p:spPr bwMode="auto">
            <a:xfrm flipH="1">
              <a:off x="2467" y="3145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6" name="Rectangle 456"/>
            <p:cNvSpPr>
              <a:spLocks noChangeArrowheads="1"/>
            </p:cNvSpPr>
            <p:nvPr/>
          </p:nvSpPr>
          <p:spPr bwMode="auto">
            <a:xfrm>
              <a:off x="2629" y="3544"/>
              <a:ext cx="201" cy="108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7" name="Line 457"/>
            <p:cNvSpPr>
              <a:spLocks noChangeShapeType="1"/>
            </p:cNvSpPr>
            <p:nvPr/>
          </p:nvSpPr>
          <p:spPr bwMode="auto">
            <a:xfrm>
              <a:off x="2730" y="3655"/>
              <a:ext cx="1" cy="5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8" name="Line 458"/>
            <p:cNvSpPr>
              <a:spLocks noChangeShapeType="1"/>
            </p:cNvSpPr>
            <p:nvPr/>
          </p:nvSpPr>
          <p:spPr bwMode="auto">
            <a:xfrm flipV="1">
              <a:off x="2730" y="3379"/>
              <a:ext cx="1" cy="16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19" name="Line 459"/>
            <p:cNvSpPr>
              <a:spLocks noChangeShapeType="1"/>
            </p:cNvSpPr>
            <p:nvPr/>
          </p:nvSpPr>
          <p:spPr bwMode="auto">
            <a:xfrm>
              <a:off x="2629" y="3594"/>
              <a:ext cx="20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0" name="Oval 460"/>
            <p:cNvSpPr>
              <a:spLocks noChangeArrowheads="1"/>
            </p:cNvSpPr>
            <p:nvPr/>
          </p:nvSpPr>
          <p:spPr bwMode="auto">
            <a:xfrm>
              <a:off x="2719" y="3141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1" name="Line 461"/>
            <p:cNvSpPr>
              <a:spLocks noChangeShapeType="1"/>
            </p:cNvSpPr>
            <p:nvPr/>
          </p:nvSpPr>
          <p:spPr bwMode="auto">
            <a:xfrm>
              <a:off x="2719" y="3317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2" name="Line 462"/>
            <p:cNvSpPr>
              <a:spLocks noChangeShapeType="1"/>
            </p:cNvSpPr>
            <p:nvPr/>
          </p:nvSpPr>
          <p:spPr bwMode="auto">
            <a:xfrm>
              <a:off x="2723" y="3307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3" name="Line 463"/>
            <p:cNvSpPr>
              <a:spLocks noChangeShapeType="1"/>
            </p:cNvSpPr>
            <p:nvPr/>
          </p:nvSpPr>
          <p:spPr bwMode="auto">
            <a:xfrm flipH="1">
              <a:off x="2723" y="3307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4" name="Line 464"/>
            <p:cNvSpPr>
              <a:spLocks noChangeShapeType="1"/>
            </p:cNvSpPr>
            <p:nvPr/>
          </p:nvSpPr>
          <p:spPr bwMode="auto">
            <a:xfrm>
              <a:off x="2719" y="3339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5" name="Line 465"/>
            <p:cNvSpPr>
              <a:spLocks noChangeShapeType="1"/>
            </p:cNvSpPr>
            <p:nvPr/>
          </p:nvSpPr>
          <p:spPr bwMode="auto">
            <a:xfrm>
              <a:off x="2723" y="3328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6" name="Line 466"/>
            <p:cNvSpPr>
              <a:spLocks noChangeShapeType="1"/>
            </p:cNvSpPr>
            <p:nvPr/>
          </p:nvSpPr>
          <p:spPr bwMode="auto">
            <a:xfrm flipH="1">
              <a:off x="2723" y="3328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7" name="Line 467"/>
            <p:cNvSpPr>
              <a:spLocks noChangeShapeType="1"/>
            </p:cNvSpPr>
            <p:nvPr/>
          </p:nvSpPr>
          <p:spPr bwMode="auto">
            <a:xfrm>
              <a:off x="2719" y="3343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8" name="Line 468"/>
            <p:cNvSpPr>
              <a:spLocks noChangeShapeType="1"/>
            </p:cNvSpPr>
            <p:nvPr/>
          </p:nvSpPr>
          <p:spPr bwMode="auto">
            <a:xfrm>
              <a:off x="2723" y="3332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29" name="Line 469"/>
            <p:cNvSpPr>
              <a:spLocks noChangeShapeType="1"/>
            </p:cNvSpPr>
            <p:nvPr/>
          </p:nvSpPr>
          <p:spPr bwMode="auto">
            <a:xfrm flipH="1">
              <a:off x="2723" y="3332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0" name="Line 470"/>
            <p:cNvSpPr>
              <a:spLocks noChangeShapeType="1"/>
            </p:cNvSpPr>
            <p:nvPr/>
          </p:nvSpPr>
          <p:spPr bwMode="auto">
            <a:xfrm>
              <a:off x="2719" y="336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1" name="Line 471"/>
            <p:cNvSpPr>
              <a:spLocks noChangeShapeType="1"/>
            </p:cNvSpPr>
            <p:nvPr/>
          </p:nvSpPr>
          <p:spPr bwMode="auto">
            <a:xfrm>
              <a:off x="2723" y="335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2" name="Line 472"/>
            <p:cNvSpPr>
              <a:spLocks noChangeShapeType="1"/>
            </p:cNvSpPr>
            <p:nvPr/>
          </p:nvSpPr>
          <p:spPr bwMode="auto">
            <a:xfrm flipH="1">
              <a:off x="2723" y="335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3" name="Line 473"/>
            <p:cNvSpPr>
              <a:spLocks noChangeShapeType="1"/>
            </p:cNvSpPr>
            <p:nvPr/>
          </p:nvSpPr>
          <p:spPr bwMode="auto">
            <a:xfrm>
              <a:off x="2719" y="336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4" name="Line 474"/>
            <p:cNvSpPr>
              <a:spLocks noChangeShapeType="1"/>
            </p:cNvSpPr>
            <p:nvPr/>
          </p:nvSpPr>
          <p:spPr bwMode="auto">
            <a:xfrm>
              <a:off x="2723" y="335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5" name="Line 475"/>
            <p:cNvSpPr>
              <a:spLocks noChangeShapeType="1"/>
            </p:cNvSpPr>
            <p:nvPr/>
          </p:nvSpPr>
          <p:spPr bwMode="auto">
            <a:xfrm flipH="1">
              <a:off x="2723" y="335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6" name="Line 476"/>
            <p:cNvSpPr>
              <a:spLocks noChangeShapeType="1"/>
            </p:cNvSpPr>
            <p:nvPr/>
          </p:nvSpPr>
          <p:spPr bwMode="auto">
            <a:xfrm>
              <a:off x="2719" y="336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7" name="Line 477"/>
            <p:cNvSpPr>
              <a:spLocks noChangeShapeType="1"/>
            </p:cNvSpPr>
            <p:nvPr/>
          </p:nvSpPr>
          <p:spPr bwMode="auto">
            <a:xfrm>
              <a:off x="2723" y="335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8" name="Line 478"/>
            <p:cNvSpPr>
              <a:spLocks noChangeShapeType="1"/>
            </p:cNvSpPr>
            <p:nvPr/>
          </p:nvSpPr>
          <p:spPr bwMode="auto">
            <a:xfrm flipH="1">
              <a:off x="2723" y="335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39" name="Rectangle 479"/>
            <p:cNvSpPr>
              <a:spLocks noChangeArrowheads="1"/>
            </p:cNvSpPr>
            <p:nvPr/>
          </p:nvSpPr>
          <p:spPr bwMode="auto">
            <a:xfrm>
              <a:off x="2888" y="3508"/>
              <a:ext cx="201" cy="133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0" name="Line 480"/>
            <p:cNvSpPr>
              <a:spLocks noChangeShapeType="1"/>
            </p:cNvSpPr>
            <p:nvPr/>
          </p:nvSpPr>
          <p:spPr bwMode="auto">
            <a:xfrm>
              <a:off x="2989" y="3645"/>
              <a:ext cx="1" cy="6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1" name="Line 481"/>
            <p:cNvSpPr>
              <a:spLocks noChangeShapeType="1"/>
            </p:cNvSpPr>
            <p:nvPr/>
          </p:nvSpPr>
          <p:spPr bwMode="auto">
            <a:xfrm flipV="1">
              <a:off x="2989" y="3314"/>
              <a:ext cx="1" cy="190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2" name="Line 482"/>
            <p:cNvSpPr>
              <a:spLocks noChangeShapeType="1"/>
            </p:cNvSpPr>
            <p:nvPr/>
          </p:nvSpPr>
          <p:spPr bwMode="auto">
            <a:xfrm>
              <a:off x="2888" y="3569"/>
              <a:ext cx="20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3" name="Oval 483"/>
            <p:cNvSpPr>
              <a:spLocks noChangeArrowheads="1"/>
            </p:cNvSpPr>
            <p:nvPr/>
          </p:nvSpPr>
          <p:spPr bwMode="auto">
            <a:xfrm>
              <a:off x="2978" y="2969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4" name="Oval 484"/>
            <p:cNvSpPr>
              <a:spLocks noChangeArrowheads="1"/>
            </p:cNvSpPr>
            <p:nvPr/>
          </p:nvSpPr>
          <p:spPr bwMode="auto">
            <a:xfrm>
              <a:off x="2978" y="3041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5" name="Oval 485"/>
            <p:cNvSpPr>
              <a:spLocks noChangeArrowheads="1"/>
            </p:cNvSpPr>
            <p:nvPr/>
          </p:nvSpPr>
          <p:spPr bwMode="auto">
            <a:xfrm>
              <a:off x="2978" y="3048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6" name="Line 486"/>
            <p:cNvSpPr>
              <a:spLocks noChangeShapeType="1"/>
            </p:cNvSpPr>
            <p:nvPr/>
          </p:nvSpPr>
          <p:spPr bwMode="auto">
            <a:xfrm>
              <a:off x="2978" y="3141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7" name="Line 487"/>
            <p:cNvSpPr>
              <a:spLocks noChangeShapeType="1"/>
            </p:cNvSpPr>
            <p:nvPr/>
          </p:nvSpPr>
          <p:spPr bwMode="auto">
            <a:xfrm>
              <a:off x="2981" y="3131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8" name="Line 488"/>
            <p:cNvSpPr>
              <a:spLocks noChangeShapeType="1"/>
            </p:cNvSpPr>
            <p:nvPr/>
          </p:nvSpPr>
          <p:spPr bwMode="auto">
            <a:xfrm flipH="1">
              <a:off x="2981" y="3131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49" name="Line 489"/>
            <p:cNvSpPr>
              <a:spLocks noChangeShapeType="1"/>
            </p:cNvSpPr>
            <p:nvPr/>
          </p:nvSpPr>
          <p:spPr bwMode="auto">
            <a:xfrm>
              <a:off x="2978" y="3170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0" name="Line 490"/>
            <p:cNvSpPr>
              <a:spLocks noChangeShapeType="1"/>
            </p:cNvSpPr>
            <p:nvPr/>
          </p:nvSpPr>
          <p:spPr bwMode="auto">
            <a:xfrm>
              <a:off x="2981" y="3159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1" name="Line 491"/>
            <p:cNvSpPr>
              <a:spLocks noChangeShapeType="1"/>
            </p:cNvSpPr>
            <p:nvPr/>
          </p:nvSpPr>
          <p:spPr bwMode="auto">
            <a:xfrm flipH="1">
              <a:off x="2981" y="3159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2" name="Line 492"/>
            <p:cNvSpPr>
              <a:spLocks noChangeShapeType="1"/>
            </p:cNvSpPr>
            <p:nvPr/>
          </p:nvSpPr>
          <p:spPr bwMode="auto">
            <a:xfrm>
              <a:off x="2978" y="3174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3" name="Line 493"/>
            <p:cNvSpPr>
              <a:spLocks noChangeShapeType="1"/>
            </p:cNvSpPr>
            <p:nvPr/>
          </p:nvSpPr>
          <p:spPr bwMode="auto">
            <a:xfrm>
              <a:off x="2981" y="3163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4" name="Line 494"/>
            <p:cNvSpPr>
              <a:spLocks noChangeShapeType="1"/>
            </p:cNvSpPr>
            <p:nvPr/>
          </p:nvSpPr>
          <p:spPr bwMode="auto">
            <a:xfrm flipH="1">
              <a:off x="2981" y="3163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5" name="Line 495"/>
            <p:cNvSpPr>
              <a:spLocks noChangeShapeType="1"/>
            </p:cNvSpPr>
            <p:nvPr/>
          </p:nvSpPr>
          <p:spPr bwMode="auto">
            <a:xfrm>
              <a:off x="2978" y="3199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6" name="Line 496"/>
            <p:cNvSpPr>
              <a:spLocks noChangeShapeType="1"/>
            </p:cNvSpPr>
            <p:nvPr/>
          </p:nvSpPr>
          <p:spPr bwMode="auto">
            <a:xfrm>
              <a:off x="2981" y="3188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7" name="Line 497"/>
            <p:cNvSpPr>
              <a:spLocks noChangeShapeType="1"/>
            </p:cNvSpPr>
            <p:nvPr/>
          </p:nvSpPr>
          <p:spPr bwMode="auto">
            <a:xfrm flipH="1">
              <a:off x="2981" y="3188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8" name="Line 498"/>
            <p:cNvSpPr>
              <a:spLocks noChangeShapeType="1"/>
            </p:cNvSpPr>
            <p:nvPr/>
          </p:nvSpPr>
          <p:spPr bwMode="auto">
            <a:xfrm>
              <a:off x="2978" y="3202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59" name="Line 499"/>
            <p:cNvSpPr>
              <a:spLocks noChangeShapeType="1"/>
            </p:cNvSpPr>
            <p:nvPr/>
          </p:nvSpPr>
          <p:spPr bwMode="auto">
            <a:xfrm>
              <a:off x="2981" y="3192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0" name="Line 500"/>
            <p:cNvSpPr>
              <a:spLocks noChangeShapeType="1"/>
            </p:cNvSpPr>
            <p:nvPr/>
          </p:nvSpPr>
          <p:spPr bwMode="auto">
            <a:xfrm flipH="1">
              <a:off x="2981" y="3192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1" name="Line 501"/>
            <p:cNvSpPr>
              <a:spLocks noChangeShapeType="1"/>
            </p:cNvSpPr>
            <p:nvPr/>
          </p:nvSpPr>
          <p:spPr bwMode="auto">
            <a:xfrm>
              <a:off x="2978" y="3206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2" name="Line 502"/>
            <p:cNvSpPr>
              <a:spLocks noChangeShapeType="1"/>
            </p:cNvSpPr>
            <p:nvPr/>
          </p:nvSpPr>
          <p:spPr bwMode="auto">
            <a:xfrm>
              <a:off x="2981" y="3195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3" name="Line 503"/>
            <p:cNvSpPr>
              <a:spLocks noChangeShapeType="1"/>
            </p:cNvSpPr>
            <p:nvPr/>
          </p:nvSpPr>
          <p:spPr bwMode="auto">
            <a:xfrm flipH="1">
              <a:off x="2981" y="3195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4" name="Line 504"/>
            <p:cNvSpPr>
              <a:spLocks noChangeShapeType="1"/>
            </p:cNvSpPr>
            <p:nvPr/>
          </p:nvSpPr>
          <p:spPr bwMode="auto">
            <a:xfrm>
              <a:off x="2978" y="3210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5" name="Line 505"/>
            <p:cNvSpPr>
              <a:spLocks noChangeShapeType="1"/>
            </p:cNvSpPr>
            <p:nvPr/>
          </p:nvSpPr>
          <p:spPr bwMode="auto">
            <a:xfrm>
              <a:off x="2981" y="3199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6" name="Line 506"/>
            <p:cNvSpPr>
              <a:spLocks noChangeShapeType="1"/>
            </p:cNvSpPr>
            <p:nvPr/>
          </p:nvSpPr>
          <p:spPr bwMode="auto">
            <a:xfrm flipH="1">
              <a:off x="2981" y="3199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7" name="Line 507"/>
            <p:cNvSpPr>
              <a:spLocks noChangeShapeType="1"/>
            </p:cNvSpPr>
            <p:nvPr/>
          </p:nvSpPr>
          <p:spPr bwMode="auto">
            <a:xfrm>
              <a:off x="2978" y="3220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8" name="Line 508"/>
            <p:cNvSpPr>
              <a:spLocks noChangeShapeType="1"/>
            </p:cNvSpPr>
            <p:nvPr/>
          </p:nvSpPr>
          <p:spPr bwMode="auto">
            <a:xfrm>
              <a:off x="2981" y="3210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69" name="Line 509"/>
            <p:cNvSpPr>
              <a:spLocks noChangeShapeType="1"/>
            </p:cNvSpPr>
            <p:nvPr/>
          </p:nvSpPr>
          <p:spPr bwMode="auto">
            <a:xfrm flipH="1">
              <a:off x="2981" y="3210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0" name="Line 510"/>
            <p:cNvSpPr>
              <a:spLocks noChangeShapeType="1"/>
            </p:cNvSpPr>
            <p:nvPr/>
          </p:nvSpPr>
          <p:spPr bwMode="auto">
            <a:xfrm>
              <a:off x="2978" y="3220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1" name="Line 511"/>
            <p:cNvSpPr>
              <a:spLocks noChangeShapeType="1"/>
            </p:cNvSpPr>
            <p:nvPr/>
          </p:nvSpPr>
          <p:spPr bwMode="auto">
            <a:xfrm>
              <a:off x="2981" y="3210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2" name="Line 512"/>
            <p:cNvSpPr>
              <a:spLocks noChangeShapeType="1"/>
            </p:cNvSpPr>
            <p:nvPr/>
          </p:nvSpPr>
          <p:spPr bwMode="auto">
            <a:xfrm flipH="1">
              <a:off x="2981" y="3210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3" name="Line 513"/>
            <p:cNvSpPr>
              <a:spLocks noChangeShapeType="1"/>
            </p:cNvSpPr>
            <p:nvPr/>
          </p:nvSpPr>
          <p:spPr bwMode="auto">
            <a:xfrm>
              <a:off x="2978" y="3235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4" name="Line 514"/>
            <p:cNvSpPr>
              <a:spLocks noChangeShapeType="1"/>
            </p:cNvSpPr>
            <p:nvPr/>
          </p:nvSpPr>
          <p:spPr bwMode="auto">
            <a:xfrm>
              <a:off x="2981" y="3224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5" name="Line 515"/>
            <p:cNvSpPr>
              <a:spLocks noChangeShapeType="1"/>
            </p:cNvSpPr>
            <p:nvPr/>
          </p:nvSpPr>
          <p:spPr bwMode="auto">
            <a:xfrm flipH="1">
              <a:off x="2981" y="3224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6" name="Line 516"/>
            <p:cNvSpPr>
              <a:spLocks noChangeShapeType="1"/>
            </p:cNvSpPr>
            <p:nvPr/>
          </p:nvSpPr>
          <p:spPr bwMode="auto">
            <a:xfrm>
              <a:off x="2978" y="3235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7" name="Line 517"/>
            <p:cNvSpPr>
              <a:spLocks noChangeShapeType="1"/>
            </p:cNvSpPr>
            <p:nvPr/>
          </p:nvSpPr>
          <p:spPr bwMode="auto">
            <a:xfrm>
              <a:off x="2981" y="3224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8" name="Line 518"/>
            <p:cNvSpPr>
              <a:spLocks noChangeShapeType="1"/>
            </p:cNvSpPr>
            <p:nvPr/>
          </p:nvSpPr>
          <p:spPr bwMode="auto">
            <a:xfrm flipH="1">
              <a:off x="2981" y="3224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79" name="Line 519"/>
            <p:cNvSpPr>
              <a:spLocks noChangeShapeType="1"/>
            </p:cNvSpPr>
            <p:nvPr/>
          </p:nvSpPr>
          <p:spPr bwMode="auto">
            <a:xfrm>
              <a:off x="2978" y="3242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0" name="Line 520"/>
            <p:cNvSpPr>
              <a:spLocks noChangeShapeType="1"/>
            </p:cNvSpPr>
            <p:nvPr/>
          </p:nvSpPr>
          <p:spPr bwMode="auto">
            <a:xfrm>
              <a:off x="2981" y="3231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1" name="Line 521"/>
            <p:cNvSpPr>
              <a:spLocks noChangeShapeType="1"/>
            </p:cNvSpPr>
            <p:nvPr/>
          </p:nvSpPr>
          <p:spPr bwMode="auto">
            <a:xfrm flipH="1">
              <a:off x="2981" y="3231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2" name="Line 522"/>
            <p:cNvSpPr>
              <a:spLocks noChangeShapeType="1"/>
            </p:cNvSpPr>
            <p:nvPr/>
          </p:nvSpPr>
          <p:spPr bwMode="auto">
            <a:xfrm>
              <a:off x="2978" y="3246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3" name="Line 523"/>
            <p:cNvSpPr>
              <a:spLocks noChangeShapeType="1"/>
            </p:cNvSpPr>
            <p:nvPr/>
          </p:nvSpPr>
          <p:spPr bwMode="auto">
            <a:xfrm>
              <a:off x="2981" y="3235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4" name="Line 524"/>
            <p:cNvSpPr>
              <a:spLocks noChangeShapeType="1"/>
            </p:cNvSpPr>
            <p:nvPr/>
          </p:nvSpPr>
          <p:spPr bwMode="auto">
            <a:xfrm flipH="1">
              <a:off x="2981" y="3235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5" name="Line 525"/>
            <p:cNvSpPr>
              <a:spLocks noChangeShapeType="1"/>
            </p:cNvSpPr>
            <p:nvPr/>
          </p:nvSpPr>
          <p:spPr bwMode="auto">
            <a:xfrm>
              <a:off x="2978" y="3260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6" name="Line 526"/>
            <p:cNvSpPr>
              <a:spLocks noChangeShapeType="1"/>
            </p:cNvSpPr>
            <p:nvPr/>
          </p:nvSpPr>
          <p:spPr bwMode="auto">
            <a:xfrm>
              <a:off x="2981" y="3249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7" name="Line 527"/>
            <p:cNvSpPr>
              <a:spLocks noChangeShapeType="1"/>
            </p:cNvSpPr>
            <p:nvPr/>
          </p:nvSpPr>
          <p:spPr bwMode="auto">
            <a:xfrm flipH="1">
              <a:off x="2981" y="3249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8" name="Line 528"/>
            <p:cNvSpPr>
              <a:spLocks noChangeShapeType="1"/>
            </p:cNvSpPr>
            <p:nvPr/>
          </p:nvSpPr>
          <p:spPr bwMode="auto">
            <a:xfrm>
              <a:off x="2978" y="3260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89" name="Line 529"/>
            <p:cNvSpPr>
              <a:spLocks noChangeShapeType="1"/>
            </p:cNvSpPr>
            <p:nvPr/>
          </p:nvSpPr>
          <p:spPr bwMode="auto">
            <a:xfrm>
              <a:off x="2981" y="3249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0" name="Line 530"/>
            <p:cNvSpPr>
              <a:spLocks noChangeShapeType="1"/>
            </p:cNvSpPr>
            <p:nvPr/>
          </p:nvSpPr>
          <p:spPr bwMode="auto">
            <a:xfrm flipH="1">
              <a:off x="2981" y="3249"/>
              <a:ext cx="15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1" name="Line 531"/>
            <p:cNvSpPr>
              <a:spLocks noChangeShapeType="1"/>
            </p:cNvSpPr>
            <p:nvPr/>
          </p:nvSpPr>
          <p:spPr bwMode="auto">
            <a:xfrm>
              <a:off x="2978" y="3264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2" name="Line 532"/>
            <p:cNvSpPr>
              <a:spLocks noChangeShapeType="1"/>
            </p:cNvSpPr>
            <p:nvPr/>
          </p:nvSpPr>
          <p:spPr bwMode="auto">
            <a:xfrm>
              <a:off x="2981" y="3253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3" name="Line 533"/>
            <p:cNvSpPr>
              <a:spLocks noChangeShapeType="1"/>
            </p:cNvSpPr>
            <p:nvPr/>
          </p:nvSpPr>
          <p:spPr bwMode="auto">
            <a:xfrm flipH="1">
              <a:off x="2981" y="3253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4" name="Line 534"/>
            <p:cNvSpPr>
              <a:spLocks noChangeShapeType="1"/>
            </p:cNvSpPr>
            <p:nvPr/>
          </p:nvSpPr>
          <p:spPr bwMode="auto">
            <a:xfrm>
              <a:off x="2978" y="3274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5" name="Line 535"/>
            <p:cNvSpPr>
              <a:spLocks noChangeShapeType="1"/>
            </p:cNvSpPr>
            <p:nvPr/>
          </p:nvSpPr>
          <p:spPr bwMode="auto">
            <a:xfrm>
              <a:off x="2981" y="3264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6" name="Line 536"/>
            <p:cNvSpPr>
              <a:spLocks noChangeShapeType="1"/>
            </p:cNvSpPr>
            <p:nvPr/>
          </p:nvSpPr>
          <p:spPr bwMode="auto">
            <a:xfrm flipH="1">
              <a:off x="2981" y="3264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7" name="Line 537"/>
            <p:cNvSpPr>
              <a:spLocks noChangeShapeType="1"/>
            </p:cNvSpPr>
            <p:nvPr/>
          </p:nvSpPr>
          <p:spPr bwMode="auto">
            <a:xfrm>
              <a:off x="2978" y="3281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8" name="Line 538"/>
            <p:cNvSpPr>
              <a:spLocks noChangeShapeType="1"/>
            </p:cNvSpPr>
            <p:nvPr/>
          </p:nvSpPr>
          <p:spPr bwMode="auto">
            <a:xfrm>
              <a:off x="2981" y="3271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99" name="Line 539"/>
            <p:cNvSpPr>
              <a:spLocks noChangeShapeType="1"/>
            </p:cNvSpPr>
            <p:nvPr/>
          </p:nvSpPr>
          <p:spPr bwMode="auto">
            <a:xfrm flipH="1">
              <a:off x="2981" y="3271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0" name="Line 540"/>
            <p:cNvSpPr>
              <a:spLocks noChangeShapeType="1"/>
            </p:cNvSpPr>
            <p:nvPr/>
          </p:nvSpPr>
          <p:spPr bwMode="auto">
            <a:xfrm>
              <a:off x="2978" y="3289"/>
              <a:ext cx="21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1" name="Line 541"/>
            <p:cNvSpPr>
              <a:spLocks noChangeShapeType="1"/>
            </p:cNvSpPr>
            <p:nvPr/>
          </p:nvSpPr>
          <p:spPr bwMode="auto">
            <a:xfrm>
              <a:off x="2981" y="3278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2" name="Line 542"/>
            <p:cNvSpPr>
              <a:spLocks noChangeShapeType="1"/>
            </p:cNvSpPr>
            <p:nvPr/>
          </p:nvSpPr>
          <p:spPr bwMode="auto">
            <a:xfrm flipH="1">
              <a:off x="2981" y="3278"/>
              <a:ext cx="15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3" name="Rectangle 543"/>
            <p:cNvSpPr>
              <a:spLocks noChangeArrowheads="1"/>
            </p:cNvSpPr>
            <p:nvPr/>
          </p:nvSpPr>
          <p:spPr bwMode="auto">
            <a:xfrm>
              <a:off x="3143" y="3468"/>
              <a:ext cx="202" cy="159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4" name="Line 544"/>
            <p:cNvSpPr>
              <a:spLocks noChangeShapeType="1"/>
            </p:cNvSpPr>
            <p:nvPr/>
          </p:nvSpPr>
          <p:spPr bwMode="auto">
            <a:xfrm>
              <a:off x="3244" y="3630"/>
              <a:ext cx="1" cy="76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5" name="Line 545"/>
            <p:cNvSpPr>
              <a:spLocks noChangeShapeType="1"/>
            </p:cNvSpPr>
            <p:nvPr/>
          </p:nvSpPr>
          <p:spPr bwMode="auto">
            <a:xfrm flipV="1">
              <a:off x="3244" y="3217"/>
              <a:ext cx="1" cy="248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6" name="Line 546"/>
            <p:cNvSpPr>
              <a:spLocks noChangeShapeType="1"/>
            </p:cNvSpPr>
            <p:nvPr/>
          </p:nvSpPr>
          <p:spPr bwMode="auto">
            <a:xfrm>
              <a:off x="3143" y="3547"/>
              <a:ext cx="20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7" name="Oval 547"/>
            <p:cNvSpPr>
              <a:spLocks noChangeArrowheads="1"/>
            </p:cNvSpPr>
            <p:nvPr/>
          </p:nvSpPr>
          <p:spPr bwMode="auto">
            <a:xfrm>
              <a:off x="3233" y="2714"/>
              <a:ext cx="18" cy="18"/>
            </a:xfrm>
            <a:prstGeom prst="ellipse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8" name="Line 548"/>
            <p:cNvSpPr>
              <a:spLocks noChangeShapeType="1"/>
            </p:cNvSpPr>
            <p:nvPr/>
          </p:nvSpPr>
          <p:spPr bwMode="auto">
            <a:xfrm>
              <a:off x="3233" y="3016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09" name="Line 549"/>
            <p:cNvSpPr>
              <a:spLocks noChangeShapeType="1"/>
            </p:cNvSpPr>
            <p:nvPr/>
          </p:nvSpPr>
          <p:spPr bwMode="auto">
            <a:xfrm>
              <a:off x="3237" y="3005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0" name="Line 550"/>
            <p:cNvSpPr>
              <a:spLocks noChangeShapeType="1"/>
            </p:cNvSpPr>
            <p:nvPr/>
          </p:nvSpPr>
          <p:spPr bwMode="auto">
            <a:xfrm flipH="1">
              <a:off x="3237" y="3005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1" name="Line 551"/>
            <p:cNvSpPr>
              <a:spLocks noChangeShapeType="1"/>
            </p:cNvSpPr>
            <p:nvPr/>
          </p:nvSpPr>
          <p:spPr bwMode="auto">
            <a:xfrm>
              <a:off x="3233" y="304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2" name="Line 552"/>
            <p:cNvSpPr>
              <a:spLocks noChangeShapeType="1"/>
            </p:cNvSpPr>
            <p:nvPr/>
          </p:nvSpPr>
          <p:spPr bwMode="auto">
            <a:xfrm>
              <a:off x="3237" y="303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3" name="Line 553"/>
            <p:cNvSpPr>
              <a:spLocks noChangeShapeType="1"/>
            </p:cNvSpPr>
            <p:nvPr/>
          </p:nvSpPr>
          <p:spPr bwMode="auto">
            <a:xfrm flipH="1">
              <a:off x="3237" y="303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4" name="Line 554"/>
            <p:cNvSpPr>
              <a:spLocks noChangeShapeType="1"/>
            </p:cNvSpPr>
            <p:nvPr/>
          </p:nvSpPr>
          <p:spPr bwMode="auto">
            <a:xfrm>
              <a:off x="3233" y="3123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5" name="Line 555"/>
            <p:cNvSpPr>
              <a:spLocks noChangeShapeType="1"/>
            </p:cNvSpPr>
            <p:nvPr/>
          </p:nvSpPr>
          <p:spPr bwMode="auto">
            <a:xfrm>
              <a:off x="3237" y="3113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6" name="Line 556"/>
            <p:cNvSpPr>
              <a:spLocks noChangeShapeType="1"/>
            </p:cNvSpPr>
            <p:nvPr/>
          </p:nvSpPr>
          <p:spPr bwMode="auto">
            <a:xfrm flipH="1">
              <a:off x="3237" y="3113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7" name="Line 557"/>
            <p:cNvSpPr>
              <a:spLocks noChangeShapeType="1"/>
            </p:cNvSpPr>
            <p:nvPr/>
          </p:nvSpPr>
          <p:spPr bwMode="auto">
            <a:xfrm>
              <a:off x="3233" y="313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8" name="Line 558"/>
            <p:cNvSpPr>
              <a:spLocks noChangeShapeType="1"/>
            </p:cNvSpPr>
            <p:nvPr/>
          </p:nvSpPr>
          <p:spPr bwMode="auto">
            <a:xfrm>
              <a:off x="3237" y="312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19" name="Line 559"/>
            <p:cNvSpPr>
              <a:spLocks noChangeShapeType="1"/>
            </p:cNvSpPr>
            <p:nvPr/>
          </p:nvSpPr>
          <p:spPr bwMode="auto">
            <a:xfrm flipH="1">
              <a:off x="3237" y="312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0" name="Line 560"/>
            <p:cNvSpPr>
              <a:spLocks noChangeShapeType="1"/>
            </p:cNvSpPr>
            <p:nvPr/>
          </p:nvSpPr>
          <p:spPr bwMode="auto">
            <a:xfrm>
              <a:off x="3233" y="3159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1" name="Line 561"/>
            <p:cNvSpPr>
              <a:spLocks noChangeShapeType="1"/>
            </p:cNvSpPr>
            <p:nvPr/>
          </p:nvSpPr>
          <p:spPr bwMode="auto">
            <a:xfrm>
              <a:off x="3237" y="3149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2" name="Line 562"/>
            <p:cNvSpPr>
              <a:spLocks noChangeShapeType="1"/>
            </p:cNvSpPr>
            <p:nvPr/>
          </p:nvSpPr>
          <p:spPr bwMode="auto">
            <a:xfrm flipH="1">
              <a:off x="3237" y="3149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3" name="Line 563"/>
            <p:cNvSpPr>
              <a:spLocks noChangeShapeType="1"/>
            </p:cNvSpPr>
            <p:nvPr/>
          </p:nvSpPr>
          <p:spPr bwMode="auto">
            <a:xfrm>
              <a:off x="3233" y="3184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4" name="Line 564"/>
            <p:cNvSpPr>
              <a:spLocks noChangeShapeType="1"/>
            </p:cNvSpPr>
            <p:nvPr/>
          </p:nvSpPr>
          <p:spPr bwMode="auto">
            <a:xfrm>
              <a:off x="3237" y="3174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5" name="Line 565"/>
            <p:cNvSpPr>
              <a:spLocks noChangeShapeType="1"/>
            </p:cNvSpPr>
            <p:nvPr/>
          </p:nvSpPr>
          <p:spPr bwMode="auto">
            <a:xfrm flipH="1">
              <a:off x="3237" y="3174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6" name="Line 566"/>
            <p:cNvSpPr>
              <a:spLocks noChangeShapeType="1"/>
            </p:cNvSpPr>
            <p:nvPr/>
          </p:nvSpPr>
          <p:spPr bwMode="auto">
            <a:xfrm>
              <a:off x="3233" y="3195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7" name="Line 567"/>
            <p:cNvSpPr>
              <a:spLocks noChangeShapeType="1"/>
            </p:cNvSpPr>
            <p:nvPr/>
          </p:nvSpPr>
          <p:spPr bwMode="auto">
            <a:xfrm>
              <a:off x="3237" y="3184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8" name="Line 568"/>
            <p:cNvSpPr>
              <a:spLocks noChangeShapeType="1"/>
            </p:cNvSpPr>
            <p:nvPr/>
          </p:nvSpPr>
          <p:spPr bwMode="auto">
            <a:xfrm flipH="1">
              <a:off x="3237" y="3184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29" name="Line 569"/>
            <p:cNvSpPr>
              <a:spLocks noChangeShapeType="1"/>
            </p:cNvSpPr>
            <p:nvPr/>
          </p:nvSpPr>
          <p:spPr bwMode="auto">
            <a:xfrm>
              <a:off x="3233" y="3217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0" name="Line 570"/>
            <p:cNvSpPr>
              <a:spLocks noChangeShapeType="1"/>
            </p:cNvSpPr>
            <p:nvPr/>
          </p:nvSpPr>
          <p:spPr bwMode="auto">
            <a:xfrm>
              <a:off x="3237" y="3206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1" name="Line 571"/>
            <p:cNvSpPr>
              <a:spLocks noChangeShapeType="1"/>
            </p:cNvSpPr>
            <p:nvPr/>
          </p:nvSpPr>
          <p:spPr bwMode="auto">
            <a:xfrm flipH="1">
              <a:off x="3237" y="3206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2" name="Rectangle 572"/>
            <p:cNvSpPr>
              <a:spLocks noChangeArrowheads="1"/>
            </p:cNvSpPr>
            <p:nvPr/>
          </p:nvSpPr>
          <p:spPr bwMode="auto">
            <a:xfrm>
              <a:off x="3398" y="3440"/>
              <a:ext cx="202" cy="147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8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3" name="Line 573"/>
            <p:cNvSpPr>
              <a:spLocks noChangeShapeType="1"/>
            </p:cNvSpPr>
            <p:nvPr/>
          </p:nvSpPr>
          <p:spPr bwMode="auto">
            <a:xfrm>
              <a:off x="3499" y="3591"/>
              <a:ext cx="1" cy="11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4" name="Line 574"/>
            <p:cNvSpPr>
              <a:spLocks noChangeShapeType="1"/>
            </p:cNvSpPr>
            <p:nvPr/>
          </p:nvSpPr>
          <p:spPr bwMode="auto">
            <a:xfrm flipV="1">
              <a:off x="3499" y="3210"/>
              <a:ext cx="1" cy="226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5" name="Line 575"/>
            <p:cNvSpPr>
              <a:spLocks noChangeShapeType="1"/>
            </p:cNvSpPr>
            <p:nvPr/>
          </p:nvSpPr>
          <p:spPr bwMode="auto">
            <a:xfrm>
              <a:off x="3398" y="3504"/>
              <a:ext cx="20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6" name="Line 576"/>
            <p:cNvSpPr>
              <a:spLocks noChangeShapeType="1"/>
            </p:cNvSpPr>
            <p:nvPr/>
          </p:nvSpPr>
          <p:spPr bwMode="auto">
            <a:xfrm>
              <a:off x="3488" y="3016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7" name="Line 577"/>
            <p:cNvSpPr>
              <a:spLocks noChangeShapeType="1"/>
            </p:cNvSpPr>
            <p:nvPr/>
          </p:nvSpPr>
          <p:spPr bwMode="auto">
            <a:xfrm>
              <a:off x="3492" y="3005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8" name="Line 578"/>
            <p:cNvSpPr>
              <a:spLocks noChangeShapeType="1"/>
            </p:cNvSpPr>
            <p:nvPr/>
          </p:nvSpPr>
          <p:spPr bwMode="auto">
            <a:xfrm flipH="1">
              <a:off x="3492" y="3005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39" name="Line 579"/>
            <p:cNvSpPr>
              <a:spLocks noChangeShapeType="1"/>
            </p:cNvSpPr>
            <p:nvPr/>
          </p:nvSpPr>
          <p:spPr bwMode="auto">
            <a:xfrm>
              <a:off x="3488" y="3087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0" name="Line 580"/>
            <p:cNvSpPr>
              <a:spLocks noChangeShapeType="1"/>
            </p:cNvSpPr>
            <p:nvPr/>
          </p:nvSpPr>
          <p:spPr bwMode="auto">
            <a:xfrm>
              <a:off x="3492" y="3077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1" name="Line 581"/>
            <p:cNvSpPr>
              <a:spLocks noChangeShapeType="1"/>
            </p:cNvSpPr>
            <p:nvPr/>
          </p:nvSpPr>
          <p:spPr bwMode="auto">
            <a:xfrm flipH="1">
              <a:off x="3492" y="3077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2" name="Line 582"/>
            <p:cNvSpPr>
              <a:spLocks noChangeShapeType="1"/>
            </p:cNvSpPr>
            <p:nvPr/>
          </p:nvSpPr>
          <p:spPr bwMode="auto">
            <a:xfrm>
              <a:off x="3488" y="3095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3" name="Line 583"/>
            <p:cNvSpPr>
              <a:spLocks noChangeShapeType="1"/>
            </p:cNvSpPr>
            <p:nvPr/>
          </p:nvSpPr>
          <p:spPr bwMode="auto">
            <a:xfrm>
              <a:off x="3492" y="3084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4" name="Line 584"/>
            <p:cNvSpPr>
              <a:spLocks noChangeShapeType="1"/>
            </p:cNvSpPr>
            <p:nvPr/>
          </p:nvSpPr>
          <p:spPr bwMode="auto">
            <a:xfrm flipH="1">
              <a:off x="3492" y="3084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5" name="Line 585"/>
            <p:cNvSpPr>
              <a:spLocks noChangeShapeType="1"/>
            </p:cNvSpPr>
            <p:nvPr/>
          </p:nvSpPr>
          <p:spPr bwMode="auto">
            <a:xfrm>
              <a:off x="3488" y="3105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6" name="Line 586"/>
            <p:cNvSpPr>
              <a:spLocks noChangeShapeType="1"/>
            </p:cNvSpPr>
            <p:nvPr/>
          </p:nvSpPr>
          <p:spPr bwMode="auto">
            <a:xfrm>
              <a:off x="3492" y="3095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7" name="Line 587"/>
            <p:cNvSpPr>
              <a:spLocks noChangeShapeType="1"/>
            </p:cNvSpPr>
            <p:nvPr/>
          </p:nvSpPr>
          <p:spPr bwMode="auto">
            <a:xfrm flipH="1">
              <a:off x="3492" y="3095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8" name="Line 588"/>
            <p:cNvSpPr>
              <a:spLocks noChangeShapeType="1"/>
            </p:cNvSpPr>
            <p:nvPr/>
          </p:nvSpPr>
          <p:spPr bwMode="auto">
            <a:xfrm>
              <a:off x="3488" y="3109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49" name="Line 589"/>
            <p:cNvSpPr>
              <a:spLocks noChangeShapeType="1"/>
            </p:cNvSpPr>
            <p:nvPr/>
          </p:nvSpPr>
          <p:spPr bwMode="auto">
            <a:xfrm>
              <a:off x="3492" y="3098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0" name="Line 590"/>
            <p:cNvSpPr>
              <a:spLocks noChangeShapeType="1"/>
            </p:cNvSpPr>
            <p:nvPr/>
          </p:nvSpPr>
          <p:spPr bwMode="auto">
            <a:xfrm flipH="1">
              <a:off x="3492" y="3098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1" name="Line 591"/>
            <p:cNvSpPr>
              <a:spLocks noChangeShapeType="1"/>
            </p:cNvSpPr>
            <p:nvPr/>
          </p:nvSpPr>
          <p:spPr bwMode="auto">
            <a:xfrm>
              <a:off x="3488" y="3134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2" name="Line 592"/>
            <p:cNvSpPr>
              <a:spLocks noChangeShapeType="1"/>
            </p:cNvSpPr>
            <p:nvPr/>
          </p:nvSpPr>
          <p:spPr bwMode="auto">
            <a:xfrm>
              <a:off x="3492" y="3123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3" name="Line 593"/>
            <p:cNvSpPr>
              <a:spLocks noChangeShapeType="1"/>
            </p:cNvSpPr>
            <p:nvPr/>
          </p:nvSpPr>
          <p:spPr bwMode="auto">
            <a:xfrm flipH="1">
              <a:off x="3492" y="3123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4" name="Line 594"/>
            <p:cNvSpPr>
              <a:spLocks noChangeShapeType="1"/>
            </p:cNvSpPr>
            <p:nvPr/>
          </p:nvSpPr>
          <p:spPr bwMode="auto">
            <a:xfrm>
              <a:off x="3488" y="3152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5" name="Line 595"/>
            <p:cNvSpPr>
              <a:spLocks noChangeShapeType="1"/>
            </p:cNvSpPr>
            <p:nvPr/>
          </p:nvSpPr>
          <p:spPr bwMode="auto">
            <a:xfrm>
              <a:off x="3492" y="3141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6" name="Line 596"/>
            <p:cNvSpPr>
              <a:spLocks noChangeShapeType="1"/>
            </p:cNvSpPr>
            <p:nvPr/>
          </p:nvSpPr>
          <p:spPr bwMode="auto">
            <a:xfrm flipH="1">
              <a:off x="3492" y="3141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7" name="Line 597"/>
            <p:cNvSpPr>
              <a:spLocks noChangeShapeType="1"/>
            </p:cNvSpPr>
            <p:nvPr/>
          </p:nvSpPr>
          <p:spPr bwMode="auto">
            <a:xfrm>
              <a:off x="3488" y="3170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8" name="Line 598"/>
            <p:cNvSpPr>
              <a:spLocks noChangeShapeType="1"/>
            </p:cNvSpPr>
            <p:nvPr/>
          </p:nvSpPr>
          <p:spPr bwMode="auto">
            <a:xfrm>
              <a:off x="3492" y="3159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59" name="Line 599"/>
            <p:cNvSpPr>
              <a:spLocks noChangeShapeType="1"/>
            </p:cNvSpPr>
            <p:nvPr/>
          </p:nvSpPr>
          <p:spPr bwMode="auto">
            <a:xfrm flipH="1">
              <a:off x="3492" y="3159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0" name="Line 600"/>
            <p:cNvSpPr>
              <a:spLocks noChangeShapeType="1"/>
            </p:cNvSpPr>
            <p:nvPr/>
          </p:nvSpPr>
          <p:spPr bwMode="auto">
            <a:xfrm>
              <a:off x="3488" y="3181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1" name="Line 601"/>
            <p:cNvSpPr>
              <a:spLocks noChangeShapeType="1"/>
            </p:cNvSpPr>
            <p:nvPr/>
          </p:nvSpPr>
          <p:spPr bwMode="auto">
            <a:xfrm>
              <a:off x="3492" y="3170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2" name="Line 602"/>
            <p:cNvSpPr>
              <a:spLocks noChangeShapeType="1"/>
            </p:cNvSpPr>
            <p:nvPr/>
          </p:nvSpPr>
          <p:spPr bwMode="auto">
            <a:xfrm flipH="1">
              <a:off x="3492" y="3170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3" name="Line 603"/>
            <p:cNvSpPr>
              <a:spLocks noChangeShapeType="1"/>
            </p:cNvSpPr>
            <p:nvPr/>
          </p:nvSpPr>
          <p:spPr bwMode="auto">
            <a:xfrm>
              <a:off x="3488" y="3181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4" name="Line 604"/>
            <p:cNvSpPr>
              <a:spLocks noChangeShapeType="1"/>
            </p:cNvSpPr>
            <p:nvPr/>
          </p:nvSpPr>
          <p:spPr bwMode="auto">
            <a:xfrm>
              <a:off x="3492" y="3170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5" name="Line 605"/>
            <p:cNvSpPr>
              <a:spLocks noChangeShapeType="1"/>
            </p:cNvSpPr>
            <p:nvPr/>
          </p:nvSpPr>
          <p:spPr bwMode="auto">
            <a:xfrm flipH="1">
              <a:off x="3492" y="3170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6" name="Line 606"/>
            <p:cNvSpPr>
              <a:spLocks noChangeShapeType="1"/>
            </p:cNvSpPr>
            <p:nvPr/>
          </p:nvSpPr>
          <p:spPr bwMode="auto">
            <a:xfrm>
              <a:off x="3488" y="3181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7" name="Line 607"/>
            <p:cNvSpPr>
              <a:spLocks noChangeShapeType="1"/>
            </p:cNvSpPr>
            <p:nvPr/>
          </p:nvSpPr>
          <p:spPr bwMode="auto">
            <a:xfrm>
              <a:off x="3492" y="3170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8" name="Line 608"/>
            <p:cNvSpPr>
              <a:spLocks noChangeShapeType="1"/>
            </p:cNvSpPr>
            <p:nvPr/>
          </p:nvSpPr>
          <p:spPr bwMode="auto">
            <a:xfrm flipH="1">
              <a:off x="3492" y="3170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69" name="Line 609"/>
            <p:cNvSpPr>
              <a:spLocks noChangeShapeType="1"/>
            </p:cNvSpPr>
            <p:nvPr/>
          </p:nvSpPr>
          <p:spPr bwMode="auto">
            <a:xfrm>
              <a:off x="3488" y="3184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0" name="Line 610"/>
            <p:cNvSpPr>
              <a:spLocks noChangeShapeType="1"/>
            </p:cNvSpPr>
            <p:nvPr/>
          </p:nvSpPr>
          <p:spPr bwMode="auto">
            <a:xfrm>
              <a:off x="3492" y="3174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1" name="Line 611"/>
            <p:cNvSpPr>
              <a:spLocks noChangeShapeType="1"/>
            </p:cNvSpPr>
            <p:nvPr/>
          </p:nvSpPr>
          <p:spPr bwMode="auto">
            <a:xfrm flipH="1">
              <a:off x="3492" y="3174"/>
              <a:ext cx="14" cy="2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2" name="Line 612"/>
            <p:cNvSpPr>
              <a:spLocks noChangeShapeType="1"/>
            </p:cNvSpPr>
            <p:nvPr/>
          </p:nvSpPr>
          <p:spPr bwMode="auto">
            <a:xfrm>
              <a:off x="3488" y="3188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3" name="Line 613"/>
            <p:cNvSpPr>
              <a:spLocks noChangeShapeType="1"/>
            </p:cNvSpPr>
            <p:nvPr/>
          </p:nvSpPr>
          <p:spPr bwMode="auto">
            <a:xfrm>
              <a:off x="3492" y="317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4" name="Line 614"/>
            <p:cNvSpPr>
              <a:spLocks noChangeShapeType="1"/>
            </p:cNvSpPr>
            <p:nvPr/>
          </p:nvSpPr>
          <p:spPr bwMode="auto">
            <a:xfrm flipH="1">
              <a:off x="3492" y="3177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5" name="Line 615"/>
            <p:cNvSpPr>
              <a:spLocks noChangeShapeType="1"/>
            </p:cNvSpPr>
            <p:nvPr/>
          </p:nvSpPr>
          <p:spPr bwMode="auto">
            <a:xfrm>
              <a:off x="3488" y="3195"/>
              <a:ext cx="22" cy="1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6" name="Line 616"/>
            <p:cNvSpPr>
              <a:spLocks noChangeShapeType="1"/>
            </p:cNvSpPr>
            <p:nvPr/>
          </p:nvSpPr>
          <p:spPr bwMode="auto">
            <a:xfrm>
              <a:off x="3492" y="3184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7" name="Line 617"/>
            <p:cNvSpPr>
              <a:spLocks noChangeShapeType="1"/>
            </p:cNvSpPr>
            <p:nvPr/>
          </p:nvSpPr>
          <p:spPr bwMode="auto">
            <a:xfrm flipH="1">
              <a:off x="3492" y="3184"/>
              <a:ext cx="14" cy="22"/>
            </a:xfrm>
            <a:prstGeom prst="line">
              <a:avLst/>
            </a:prstGeom>
            <a:noFill/>
            <a:ln w="0">
              <a:solidFill>
                <a:srgbClr val="8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78" name="Line 618"/>
            <p:cNvSpPr>
              <a:spLocks noChangeShapeType="1"/>
            </p:cNvSpPr>
            <p:nvPr/>
          </p:nvSpPr>
          <p:spPr bwMode="auto">
            <a:xfrm>
              <a:off x="543" y="3624"/>
              <a:ext cx="312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1" name="TextBox 500"/>
          <p:cNvSpPr txBox="1"/>
          <p:nvPr/>
        </p:nvSpPr>
        <p:spPr>
          <a:xfrm>
            <a:off x="6324601" y="1140768"/>
            <a:ext cx="2805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AF03"/>
                </a:solidFill>
              </a:rPr>
              <a:t>Seasonal change</a:t>
            </a:r>
          </a:p>
          <a:p>
            <a:r>
              <a:rPr lang="en-US" sz="2400" dirty="0" smtClean="0">
                <a:solidFill>
                  <a:srgbClr val="FFAF03"/>
                </a:solidFill>
              </a:rPr>
              <a:t>in </a:t>
            </a:r>
            <a:r>
              <a:rPr lang="en-US" sz="2400" dirty="0" err="1" smtClean="0">
                <a:solidFill>
                  <a:srgbClr val="FFAF03"/>
                </a:solidFill>
              </a:rPr>
              <a:t>Chl</a:t>
            </a:r>
            <a:r>
              <a:rPr lang="en-US" sz="2400" dirty="0" smtClean="0">
                <a:solidFill>
                  <a:srgbClr val="FFAF03"/>
                </a:solidFill>
              </a:rPr>
              <a:t> A and N</a:t>
            </a:r>
            <a:endParaRPr lang="en-US" sz="2400" dirty="0">
              <a:solidFill>
                <a:srgbClr val="FFAF0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0"/>
          <p:cNvGrpSpPr>
            <a:grpSpLocks/>
          </p:cNvGrpSpPr>
          <p:nvPr/>
        </p:nvGrpSpPr>
        <p:grpSpPr bwMode="auto">
          <a:xfrm>
            <a:off x="52122" y="2525430"/>
            <a:ext cx="8991600" cy="3228975"/>
            <a:chOff x="0" y="1128"/>
            <a:chExt cx="5766" cy="2058"/>
          </a:xfrm>
        </p:grpSpPr>
        <p:sp>
          <p:nvSpPr>
            <p:cNvPr id="21507" name="Rectangle 181"/>
            <p:cNvSpPr>
              <a:spLocks noChangeArrowheads="1"/>
            </p:cNvSpPr>
            <p:nvPr/>
          </p:nvSpPr>
          <p:spPr bwMode="auto">
            <a:xfrm>
              <a:off x="0" y="1128"/>
              <a:ext cx="5766" cy="2058"/>
            </a:xfrm>
            <a:prstGeom prst="rect">
              <a:avLst/>
            </a:prstGeom>
            <a:solidFill>
              <a:srgbClr val="E2E9FE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8" name="Rectangle 182"/>
            <p:cNvSpPr>
              <a:spLocks noChangeArrowheads="1"/>
            </p:cNvSpPr>
            <p:nvPr/>
          </p:nvSpPr>
          <p:spPr bwMode="auto">
            <a:xfrm>
              <a:off x="684" y="1446"/>
              <a:ext cx="4332" cy="1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9" name="Line 183"/>
            <p:cNvSpPr>
              <a:spLocks noChangeShapeType="1"/>
            </p:cNvSpPr>
            <p:nvPr/>
          </p:nvSpPr>
          <p:spPr bwMode="auto">
            <a:xfrm>
              <a:off x="684" y="2196"/>
              <a:ext cx="43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0" name="Line 184"/>
            <p:cNvSpPr>
              <a:spLocks noChangeShapeType="1"/>
            </p:cNvSpPr>
            <p:nvPr/>
          </p:nvSpPr>
          <p:spPr bwMode="auto">
            <a:xfrm>
              <a:off x="684" y="1824"/>
              <a:ext cx="43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1" name="Line 185"/>
            <p:cNvSpPr>
              <a:spLocks noChangeShapeType="1"/>
            </p:cNvSpPr>
            <p:nvPr/>
          </p:nvSpPr>
          <p:spPr bwMode="auto">
            <a:xfrm>
              <a:off x="684" y="1446"/>
              <a:ext cx="43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2" name="Rectangle 186"/>
            <p:cNvSpPr>
              <a:spLocks noChangeArrowheads="1"/>
            </p:cNvSpPr>
            <p:nvPr/>
          </p:nvSpPr>
          <p:spPr bwMode="auto">
            <a:xfrm>
              <a:off x="684" y="1446"/>
              <a:ext cx="4332" cy="1128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3" name="Line 187"/>
            <p:cNvSpPr>
              <a:spLocks noChangeShapeType="1"/>
            </p:cNvSpPr>
            <p:nvPr/>
          </p:nvSpPr>
          <p:spPr bwMode="auto">
            <a:xfrm>
              <a:off x="684" y="1446"/>
              <a:ext cx="1" cy="11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4" name="Line 188"/>
            <p:cNvSpPr>
              <a:spLocks noChangeShapeType="1"/>
            </p:cNvSpPr>
            <p:nvPr/>
          </p:nvSpPr>
          <p:spPr bwMode="auto">
            <a:xfrm>
              <a:off x="684" y="257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5" name="Line 189"/>
            <p:cNvSpPr>
              <a:spLocks noChangeShapeType="1"/>
            </p:cNvSpPr>
            <p:nvPr/>
          </p:nvSpPr>
          <p:spPr bwMode="auto">
            <a:xfrm>
              <a:off x="684" y="246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6" name="Line 190"/>
            <p:cNvSpPr>
              <a:spLocks noChangeShapeType="1"/>
            </p:cNvSpPr>
            <p:nvPr/>
          </p:nvSpPr>
          <p:spPr bwMode="auto">
            <a:xfrm>
              <a:off x="684" y="239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7" name="Line 191"/>
            <p:cNvSpPr>
              <a:spLocks noChangeShapeType="1"/>
            </p:cNvSpPr>
            <p:nvPr/>
          </p:nvSpPr>
          <p:spPr bwMode="auto">
            <a:xfrm>
              <a:off x="684" y="234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8" name="Line 192"/>
            <p:cNvSpPr>
              <a:spLocks noChangeShapeType="1"/>
            </p:cNvSpPr>
            <p:nvPr/>
          </p:nvSpPr>
          <p:spPr bwMode="auto">
            <a:xfrm>
              <a:off x="684" y="231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9" name="Line 193"/>
            <p:cNvSpPr>
              <a:spLocks noChangeShapeType="1"/>
            </p:cNvSpPr>
            <p:nvPr/>
          </p:nvSpPr>
          <p:spPr bwMode="auto">
            <a:xfrm>
              <a:off x="684" y="228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Line 194"/>
            <p:cNvSpPr>
              <a:spLocks noChangeShapeType="1"/>
            </p:cNvSpPr>
            <p:nvPr/>
          </p:nvSpPr>
          <p:spPr bwMode="auto">
            <a:xfrm>
              <a:off x="684" y="225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1" name="Line 195"/>
            <p:cNvSpPr>
              <a:spLocks noChangeShapeType="1"/>
            </p:cNvSpPr>
            <p:nvPr/>
          </p:nvSpPr>
          <p:spPr bwMode="auto">
            <a:xfrm>
              <a:off x="684" y="223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2" name="Line 196"/>
            <p:cNvSpPr>
              <a:spLocks noChangeShapeType="1"/>
            </p:cNvSpPr>
            <p:nvPr/>
          </p:nvSpPr>
          <p:spPr bwMode="auto">
            <a:xfrm>
              <a:off x="684" y="221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3" name="Line 197"/>
            <p:cNvSpPr>
              <a:spLocks noChangeShapeType="1"/>
            </p:cNvSpPr>
            <p:nvPr/>
          </p:nvSpPr>
          <p:spPr bwMode="auto">
            <a:xfrm>
              <a:off x="684" y="219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Line 198"/>
            <p:cNvSpPr>
              <a:spLocks noChangeShapeType="1"/>
            </p:cNvSpPr>
            <p:nvPr/>
          </p:nvSpPr>
          <p:spPr bwMode="auto">
            <a:xfrm>
              <a:off x="684" y="208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5" name="Line 199"/>
            <p:cNvSpPr>
              <a:spLocks noChangeShapeType="1"/>
            </p:cNvSpPr>
            <p:nvPr/>
          </p:nvSpPr>
          <p:spPr bwMode="auto">
            <a:xfrm>
              <a:off x="684" y="201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6" name="Line 200"/>
            <p:cNvSpPr>
              <a:spLocks noChangeShapeType="1"/>
            </p:cNvSpPr>
            <p:nvPr/>
          </p:nvSpPr>
          <p:spPr bwMode="auto">
            <a:xfrm>
              <a:off x="684" y="197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7" name="Line 201"/>
            <p:cNvSpPr>
              <a:spLocks noChangeShapeType="1"/>
            </p:cNvSpPr>
            <p:nvPr/>
          </p:nvSpPr>
          <p:spPr bwMode="auto">
            <a:xfrm>
              <a:off x="684" y="193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8" name="Line 202"/>
            <p:cNvSpPr>
              <a:spLocks noChangeShapeType="1"/>
            </p:cNvSpPr>
            <p:nvPr/>
          </p:nvSpPr>
          <p:spPr bwMode="auto">
            <a:xfrm>
              <a:off x="684" y="190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9" name="Line 203"/>
            <p:cNvSpPr>
              <a:spLocks noChangeShapeType="1"/>
            </p:cNvSpPr>
            <p:nvPr/>
          </p:nvSpPr>
          <p:spPr bwMode="auto">
            <a:xfrm>
              <a:off x="684" y="187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0" name="Line 204"/>
            <p:cNvSpPr>
              <a:spLocks noChangeShapeType="1"/>
            </p:cNvSpPr>
            <p:nvPr/>
          </p:nvSpPr>
          <p:spPr bwMode="auto">
            <a:xfrm>
              <a:off x="684" y="186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1" name="Line 205"/>
            <p:cNvSpPr>
              <a:spLocks noChangeShapeType="1"/>
            </p:cNvSpPr>
            <p:nvPr/>
          </p:nvSpPr>
          <p:spPr bwMode="auto">
            <a:xfrm>
              <a:off x="684" y="184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2" name="Line 206"/>
            <p:cNvSpPr>
              <a:spLocks noChangeShapeType="1"/>
            </p:cNvSpPr>
            <p:nvPr/>
          </p:nvSpPr>
          <p:spPr bwMode="auto">
            <a:xfrm>
              <a:off x="684" y="182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3" name="Line 207"/>
            <p:cNvSpPr>
              <a:spLocks noChangeShapeType="1"/>
            </p:cNvSpPr>
            <p:nvPr/>
          </p:nvSpPr>
          <p:spPr bwMode="auto">
            <a:xfrm>
              <a:off x="684" y="171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4" name="Line 208"/>
            <p:cNvSpPr>
              <a:spLocks noChangeShapeType="1"/>
            </p:cNvSpPr>
            <p:nvPr/>
          </p:nvSpPr>
          <p:spPr bwMode="auto">
            <a:xfrm>
              <a:off x="684" y="164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5" name="Line 209"/>
            <p:cNvSpPr>
              <a:spLocks noChangeShapeType="1"/>
            </p:cNvSpPr>
            <p:nvPr/>
          </p:nvSpPr>
          <p:spPr bwMode="auto">
            <a:xfrm>
              <a:off x="684" y="159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6" name="Line 210"/>
            <p:cNvSpPr>
              <a:spLocks noChangeShapeType="1"/>
            </p:cNvSpPr>
            <p:nvPr/>
          </p:nvSpPr>
          <p:spPr bwMode="auto">
            <a:xfrm>
              <a:off x="684" y="156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7" name="Line 211"/>
            <p:cNvSpPr>
              <a:spLocks noChangeShapeType="1"/>
            </p:cNvSpPr>
            <p:nvPr/>
          </p:nvSpPr>
          <p:spPr bwMode="auto">
            <a:xfrm>
              <a:off x="684" y="153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8" name="Line 212"/>
            <p:cNvSpPr>
              <a:spLocks noChangeShapeType="1"/>
            </p:cNvSpPr>
            <p:nvPr/>
          </p:nvSpPr>
          <p:spPr bwMode="auto">
            <a:xfrm>
              <a:off x="684" y="150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9" name="Line 213"/>
            <p:cNvSpPr>
              <a:spLocks noChangeShapeType="1"/>
            </p:cNvSpPr>
            <p:nvPr/>
          </p:nvSpPr>
          <p:spPr bwMode="auto">
            <a:xfrm>
              <a:off x="684" y="148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0" name="Line 214"/>
            <p:cNvSpPr>
              <a:spLocks noChangeShapeType="1"/>
            </p:cNvSpPr>
            <p:nvPr/>
          </p:nvSpPr>
          <p:spPr bwMode="auto">
            <a:xfrm>
              <a:off x="684" y="146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1" name="Line 215"/>
            <p:cNvSpPr>
              <a:spLocks noChangeShapeType="1"/>
            </p:cNvSpPr>
            <p:nvPr/>
          </p:nvSpPr>
          <p:spPr bwMode="auto">
            <a:xfrm>
              <a:off x="684" y="144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2" name="Line 216"/>
            <p:cNvSpPr>
              <a:spLocks noChangeShapeType="1"/>
            </p:cNvSpPr>
            <p:nvPr/>
          </p:nvSpPr>
          <p:spPr bwMode="auto">
            <a:xfrm>
              <a:off x="654" y="2574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3" name="Line 217"/>
            <p:cNvSpPr>
              <a:spLocks noChangeShapeType="1"/>
            </p:cNvSpPr>
            <p:nvPr/>
          </p:nvSpPr>
          <p:spPr bwMode="auto">
            <a:xfrm>
              <a:off x="654" y="2196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4" name="Line 218"/>
            <p:cNvSpPr>
              <a:spLocks noChangeShapeType="1"/>
            </p:cNvSpPr>
            <p:nvPr/>
          </p:nvSpPr>
          <p:spPr bwMode="auto">
            <a:xfrm>
              <a:off x="654" y="1824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5" name="Line 219"/>
            <p:cNvSpPr>
              <a:spLocks noChangeShapeType="1"/>
            </p:cNvSpPr>
            <p:nvPr/>
          </p:nvSpPr>
          <p:spPr bwMode="auto">
            <a:xfrm>
              <a:off x="654" y="1446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6" name="Line 220"/>
            <p:cNvSpPr>
              <a:spLocks noChangeShapeType="1"/>
            </p:cNvSpPr>
            <p:nvPr/>
          </p:nvSpPr>
          <p:spPr bwMode="auto">
            <a:xfrm>
              <a:off x="684" y="2574"/>
              <a:ext cx="433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7" name="Line 221"/>
            <p:cNvSpPr>
              <a:spLocks noChangeShapeType="1"/>
            </p:cNvSpPr>
            <p:nvPr/>
          </p:nvSpPr>
          <p:spPr bwMode="auto">
            <a:xfrm flipV="1">
              <a:off x="684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8" name="Line 222"/>
            <p:cNvSpPr>
              <a:spLocks noChangeShapeType="1"/>
            </p:cNvSpPr>
            <p:nvPr/>
          </p:nvSpPr>
          <p:spPr bwMode="auto">
            <a:xfrm flipV="1">
              <a:off x="936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9" name="Line 223"/>
            <p:cNvSpPr>
              <a:spLocks noChangeShapeType="1"/>
            </p:cNvSpPr>
            <p:nvPr/>
          </p:nvSpPr>
          <p:spPr bwMode="auto">
            <a:xfrm flipV="1">
              <a:off x="1194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0" name="Line 224"/>
            <p:cNvSpPr>
              <a:spLocks noChangeShapeType="1"/>
            </p:cNvSpPr>
            <p:nvPr/>
          </p:nvSpPr>
          <p:spPr bwMode="auto">
            <a:xfrm flipV="1">
              <a:off x="1446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1" name="Line 225"/>
            <p:cNvSpPr>
              <a:spLocks noChangeShapeType="1"/>
            </p:cNvSpPr>
            <p:nvPr/>
          </p:nvSpPr>
          <p:spPr bwMode="auto">
            <a:xfrm flipV="1">
              <a:off x="1704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2" name="Line 226"/>
            <p:cNvSpPr>
              <a:spLocks noChangeShapeType="1"/>
            </p:cNvSpPr>
            <p:nvPr/>
          </p:nvSpPr>
          <p:spPr bwMode="auto">
            <a:xfrm flipV="1">
              <a:off x="1956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3" name="Line 227"/>
            <p:cNvSpPr>
              <a:spLocks noChangeShapeType="1"/>
            </p:cNvSpPr>
            <p:nvPr/>
          </p:nvSpPr>
          <p:spPr bwMode="auto">
            <a:xfrm flipV="1">
              <a:off x="2214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4" name="Line 228"/>
            <p:cNvSpPr>
              <a:spLocks noChangeShapeType="1"/>
            </p:cNvSpPr>
            <p:nvPr/>
          </p:nvSpPr>
          <p:spPr bwMode="auto">
            <a:xfrm flipV="1">
              <a:off x="2466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5" name="Line 229"/>
            <p:cNvSpPr>
              <a:spLocks noChangeShapeType="1"/>
            </p:cNvSpPr>
            <p:nvPr/>
          </p:nvSpPr>
          <p:spPr bwMode="auto">
            <a:xfrm flipV="1">
              <a:off x="2724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6" name="Line 230"/>
            <p:cNvSpPr>
              <a:spLocks noChangeShapeType="1"/>
            </p:cNvSpPr>
            <p:nvPr/>
          </p:nvSpPr>
          <p:spPr bwMode="auto">
            <a:xfrm flipV="1">
              <a:off x="2976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7" name="Line 231"/>
            <p:cNvSpPr>
              <a:spLocks noChangeShapeType="1"/>
            </p:cNvSpPr>
            <p:nvPr/>
          </p:nvSpPr>
          <p:spPr bwMode="auto">
            <a:xfrm flipV="1">
              <a:off x="3234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8" name="Line 232"/>
            <p:cNvSpPr>
              <a:spLocks noChangeShapeType="1"/>
            </p:cNvSpPr>
            <p:nvPr/>
          </p:nvSpPr>
          <p:spPr bwMode="auto">
            <a:xfrm flipV="1">
              <a:off x="3486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9" name="Line 233"/>
            <p:cNvSpPr>
              <a:spLocks noChangeShapeType="1"/>
            </p:cNvSpPr>
            <p:nvPr/>
          </p:nvSpPr>
          <p:spPr bwMode="auto">
            <a:xfrm flipV="1">
              <a:off x="3744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0" name="Line 234"/>
            <p:cNvSpPr>
              <a:spLocks noChangeShapeType="1"/>
            </p:cNvSpPr>
            <p:nvPr/>
          </p:nvSpPr>
          <p:spPr bwMode="auto">
            <a:xfrm flipV="1">
              <a:off x="3996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1" name="Line 235"/>
            <p:cNvSpPr>
              <a:spLocks noChangeShapeType="1"/>
            </p:cNvSpPr>
            <p:nvPr/>
          </p:nvSpPr>
          <p:spPr bwMode="auto">
            <a:xfrm flipV="1">
              <a:off x="4254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2" name="Line 236"/>
            <p:cNvSpPr>
              <a:spLocks noChangeShapeType="1"/>
            </p:cNvSpPr>
            <p:nvPr/>
          </p:nvSpPr>
          <p:spPr bwMode="auto">
            <a:xfrm flipV="1">
              <a:off x="4506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3" name="Line 237"/>
            <p:cNvSpPr>
              <a:spLocks noChangeShapeType="1"/>
            </p:cNvSpPr>
            <p:nvPr/>
          </p:nvSpPr>
          <p:spPr bwMode="auto">
            <a:xfrm flipV="1">
              <a:off x="4764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4" name="Line 238"/>
            <p:cNvSpPr>
              <a:spLocks noChangeShapeType="1"/>
            </p:cNvSpPr>
            <p:nvPr/>
          </p:nvSpPr>
          <p:spPr bwMode="auto">
            <a:xfrm flipV="1">
              <a:off x="5016" y="2574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5" name="Freeform 239"/>
            <p:cNvSpPr>
              <a:spLocks/>
            </p:cNvSpPr>
            <p:nvPr/>
          </p:nvSpPr>
          <p:spPr bwMode="auto">
            <a:xfrm>
              <a:off x="630" y="1944"/>
              <a:ext cx="90" cy="60"/>
            </a:xfrm>
            <a:custGeom>
              <a:avLst/>
              <a:gdLst>
                <a:gd name="T0" fmla="*/ 0 w 90"/>
                <a:gd name="T1" fmla="*/ 0 h 60"/>
                <a:gd name="T2" fmla="*/ 24 w 90"/>
                <a:gd name="T3" fmla="*/ 12 h 60"/>
                <a:gd name="T4" fmla="*/ 48 w 90"/>
                <a:gd name="T5" fmla="*/ 18 h 60"/>
                <a:gd name="T6" fmla="*/ 66 w 90"/>
                <a:gd name="T7" fmla="*/ 36 h 60"/>
                <a:gd name="T8" fmla="*/ 78 w 90"/>
                <a:gd name="T9" fmla="*/ 42 h 60"/>
                <a:gd name="T10" fmla="*/ 90 w 90"/>
                <a:gd name="T11" fmla="*/ 6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60"/>
                <a:gd name="T20" fmla="*/ 90 w 90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60">
                  <a:moveTo>
                    <a:pt x="0" y="0"/>
                  </a:moveTo>
                  <a:lnTo>
                    <a:pt x="24" y="12"/>
                  </a:lnTo>
                  <a:lnTo>
                    <a:pt x="48" y="18"/>
                  </a:lnTo>
                  <a:lnTo>
                    <a:pt x="66" y="36"/>
                  </a:lnTo>
                  <a:lnTo>
                    <a:pt x="78" y="42"/>
                  </a:lnTo>
                  <a:lnTo>
                    <a:pt x="90" y="6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6" name="Freeform 240"/>
            <p:cNvSpPr>
              <a:spLocks/>
            </p:cNvSpPr>
            <p:nvPr/>
          </p:nvSpPr>
          <p:spPr bwMode="auto">
            <a:xfrm>
              <a:off x="720" y="2004"/>
              <a:ext cx="78" cy="228"/>
            </a:xfrm>
            <a:custGeom>
              <a:avLst/>
              <a:gdLst>
                <a:gd name="T0" fmla="*/ 0 w 78"/>
                <a:gd name="T1" fmla="*/ 0 h 228"/>
                <a:gd name="T2" fmla="*/ 12 w 78"/>
                <a:gd name="T3" fmla="*/ 24 h 228"/>
                <a:gd name="T4" fmla="*/ 18 w 78"/>
                <a:gd name="T5" fmla="*/ 54 h 228"/>
                <a:gd name="T6" fmla="*/ 36 w 78"/>
                <a:gd name="T7" fmla="*/ 120 h 228"/>
                <a:gd name="T8" fmla="*/ 48 w 78"/>
                <a:gd name="T9" fmla="*/ 156 h 228"/>
                <a:gd name="T10" fmla="*/ 60 w 78"/>
                <a:gd name="T11" fmla="*/ 186 h 228"/>
                <a:gd name="T12" fmla="*/ 66 w 78"/>
                <a:gd name="T13" fmla="*/ 216 h 228"/>
                <a:gd name="T14" fmla="*/ 78 w 78"/>
                <a:gd name="T15" fmla="*/ 228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8"/>
                <a:gd name="T25" fmla="*/ 0 h 228"/>
                <a:gd name="T26" fmla="*/ 78 w 78"/>
                <a:gd name="T27" fmla="*/ 228 h 2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8" h="228">
                  <a:moveTo>
                    <a:pt x="0" y="0"/>
                  </a:moveTo>
                  <a:lnTo>
                    <a:pt x="12" y="24"/>
                  </a:lnTo>
                  <a:lnTo>
                    <a:pt x="18" y="54"/>
                  </a:lnTo>
                  <a:lnTo>
                    <a:pt x="36" y="120"/>
                  </a:lnTo>
                  <a:lnTo>
                    <a:pt x="48" y="156"/>
                  </a:lnTo>
                  <a:lnTo>
                    <a:pt x="60" y="186"/>
                  </a:lnTo>
                  <a:lnTo>
                    <a:pt x="66" y="216"/>
                  </a:lnTo>
                  <a:lnTo>
                    <a:pt x="78" y="228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7" name="Freeform 241"/>
            <p:cNvSpPr>
              <a:spLocks/>
            </p:cNvSpPr>
            <p:nvPr/>
          </p:nvSpPr>
          <p:spPr bwMode="auto">
            <a:xfrm>
              <a:off x="798" y="2142"/>
              <a:ext cx="102" cy="90"/>
            </a:xfrm>
            <a:custGeom>
              <a:avLst/>
              <a:gdLst>
                <a:gd name="T0" fmla="*/ 0 w 102"/>
                <a:gd name="T1" fmla="*/ 90 h 90"/>
                <a:gd name="T2" fmla="*/ 12 w 102"/>
                <a:gd name="T3" fmla="*/ 90 h 90"/>
                <a:gd name="T4" fmla="*/ 24 w 102"/>
                <a:gd name="T5" fmla="*/ 78 h 90"/>
                <a:gd name="T6" fmla="*/ 36 w 102"/>
                <a:gd name="T7" fmla="*/ 60 h 90"/>
                <a:gd name="T8" fmla="*/ 48 w 102"/>
                <a:gd name="T9" fmla="*/ 36 h 90"/>
                <a:gd name="T10" fmla="*/ 66 w 102"/>
                <a:gd name="T11" fmla="*/ 18 h 90"/>
                <a:gd name="T12" fmla="*/ 78 w 102"/>
                <a:gd name="T13" fmla="*/ 6 h 90"/>
                <a:gd name="T14" fmla="*/ 90 w 102"/>
                <a:gd name="T15" fmla="*/ 0 h 90"/>
                <a:gd name="T16" fmla="*/ 96 w 102"/>
                <a:gd name="T17" fmla="*/ 6 h 90"/>
                <a:gd name="T18" fmla="*/ 102 w 102"/>
                <a:gd name="T19" fmla="*/ 12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90"/>
                <a:gd name="T32" fmla="*/ 102 w 102"/>
                <a:gd name="T33" fmla="*/ 90 h 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90">
                  <a:moveTo>
                    <a:pt x="0" y="90"/>
                  </a:moveTo>
                  <a:lnTo>
                    <a:pt x="12" y="90"/>
                  </a:lnTo>
                  <a:lnTo>
                    <a:pt x="24" y="78"/>
                  </a:lnTo>
                  <a:lnTo>
                    <a:pt x="36" y="60"/>
                  </a:lnTo>
                  <a:lnTo>
                    <a:pt x="48" y="36"/>
                  </a:lnTo>
                  <a:lnTo>
                    <a:pt x="66" y="18"/>
                  </a:lnTo>
                  <a:lnTo>
                    <a:pt x="78" y="6"/>
                  </a:lnTo>
                  <a:lnTo>
                    <a:pt x="90" y="0"/>
                  </a:lnTo>
                  <a:lnTo>
                    <a:pt x="96" y="6"/>
                  </a:lnTo>
                  <a:lnTo>
                    <a:pt x="102" y="12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8" name="Freeform 242"/>
            <p:cNvSpPr>
              <a:spLocks/>
            </p:cNvSpPr>
            <p:nvPr/>
          </p:nvSpPr>
          <p:spPr bwMode="auto">
            <a:xfrm>
              <a:off x="900" y="2154"/>
              <a:ext cx="78" cy="420"/>
            </a:xfrm>
            <a:custGeom>
              <a:avLst/>
              <a:gdLst>
                <a:gd name="T0" fmla="*/ 0 w 78"/>
                <a:gd name="T1" fmla="*/ 0 h 420"/>
                <a:gd name="T2" fmla="*/ 6 w 78"/>
                <a:gd name="T3" fmla="*/ 12 h 420"/>
                <a:gd name="T4" fmla="*/ 12 w 78"/>
                <a:gd name="T5" fmla="*/ 36 h 420"/>
                <a:gd name="T6" fmla="*/ 18 w 78"/>
                <a:gd name="T7" fmla="*/ 66 h 420"/>
                <a:gd name="T8" fmla="*/ 18 w 78"/>
                <a:gd name="T9" fmla="*/ 96 h 420"/>
                <a:gd name="T10" fmla="*/ 30 w 78"/>
                <a:gd name="T11" fmla="*/ 168 h 420"/>
                <a:gd name="T12" fmla="*/ 42 w 78"/>
                <a:gd name="T13" fmla="*/ 246 h 420"/>
                <a:gd name="T14" fmla="*/ 48 w 78"/>
                <a:gd name="T15" fmla="*/ 318 h 420"/>
                <a:gd name="T16" fmla="*/ 54 w 78"/>
                <a:gd name="T17" fmla="*/ 348 h 420"/>
                <a:gd name="T18" fmla="*/ 60 w 78"/>
                <a:gd name="T19" fmla="*/ 378 h 420"/>
                <a:gd name="T20" fmla="*/ 60 w 78"/>
                <a:gd name="T21" fmla="*/ 402 h 420"/>
                <a:gd name="T22" fmla="*/ 66 w 78"/>
                <a:gd name="T23" fmla="*/ 414 h 420"/>
                <a:gd name="T24" fmla="*/ 72 w 78"/>
                <a:gd name="T25" fmla="*/ 420 h 420"/>
                <a:gd name="T26" fmla="*/ 78 w 78"/>
                <a:gd name="T27" fmla="*/ 420 h 4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8"/>
                <a:gd name="T43" fmla="*/ 0 h 420"/>
                <a:gd name="T44" fmla="*/ 78 w 78"/>
                <a:gd name="T45" fmla="*/ 420 h 4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8" h="420">
                  <a:moveTo>
                    <a:pt x="0" y="0"/>
                  </a:moveTo>
                  <a:lnTo>
                    <a:pt x="6" y="12"/>
                  </a:lnTo>
                  <a:lnTo>
                    <a:pt x="12" y="36"/>
                  </a:lnTo>
                  <a:lnTo>
                    <a:pt x="18" y="66"/>
                  </a:lnTo>
                  <a:lnTo>
                    <a:pt x="18" y="96"/>
                  </a:lnTo>
                  <a:lnTo>
                    <a:pt x="30" y="168"/>
                  </a:lnTo>
                  <a:lnTo>
                    <a:pt x="42" y="246"/>
                  </a:lnTo>
                  <a:lnTo>
                    <a:pt x="48" y="318"/>
                  </a:lnTo>
                  <a:lnTo>
                    <a:pt x="54" y="348"/>
                  </a:lnTo>
                  <a:lnTo>
                    <a:pt x="60" y="378"/>
                  </a:lnTo>
                  <a:lnTo>
                    <a:pt x="60" y="402"/>
                  </a:lnTo>
                  <a:lnTo>
                    <a:pt x="66" y="414"/>
                  </a:lnTo>
                  <a:lnTo>
                    <a:pt x="72" y="420"/>
                  </a:lnTo>
                  <a:lnTo>
                    <a:pt x="78" y="42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9" name="Freeform 243"/>
            <p:cNvSpPr>
              <a:spLocks/>
            </p:cNvSpPr>
            <p:nvPr/>
          </p:nvSpPr>
          <p:spPr bwMode="auto">
            <a:xfrm>
              <a:off x="978" y="1926"/>
              <a:ext cx="96" cy="648"/>
            </a:xfrm>
            <a:custGeom>
              <a:avLst/>
              <a:gdLst>
                <a:gd name="T0" fmla="*/ 0 w 96"/>
                <a:gd name="T1" fmla="*/ 648 h 648"/>
                <a:gd name="T2" fmla="*/ 6 w 96"/>
                <a:gd name="T3" fmla="*/ 636 h 648"/>
                <a:gd name="T4" fmla="*/ 12 w 96"/>
                <a:gd name="T5" fmla="*/ 612 h 648"/>
                <a:gd name="T6" fmla="*/ 18 w 96"/>
                <a:gd name="T7" fmla="*/ 582 h 648"/>
                <a:gd name="T8" fmla="*/ 24 w 96"/>
                <a:gd name="T9" fmla="*/ 546 h 648"/>
                <a:gd name="T10" fmla="*/ 30 w 96"/>
                <a:gd name="T11" fmla="*/ 504 h 648"/>
                <a:gd name="T12" fmla="*/ 36 w 96"/>
                <a:gd name="T13" fmla="*/ 456 h 648"/>
                <a:gd name="T14" fmla="*/ 48 w 96"/>
                <a:gd name="T15" fmla="*/ 354 h 648"/>
                <a:gd name="T16" fmla="*/ 60 w 96"/>
                <a:gd name="T17" fmla="*/ 246 h 648"/>
                <a:gd name="T18" fmla="*/ 72 w 96"/>
                <a:gd name="T19" fmla="*/ 144 h 648"/>
                <a:gd name="T20" fmla="*/ 78 w 96"/>
                <a:gd name="T21" fmla="*/ 102 h 648"/>
                <a:gd name="T22" fmla="*/ 84 w 96"/>
                <a:gd name="T23" fmla="*/ 60 h 648"/>
                <a:gd name="T24" fmla="*/ 90 w 96"/>
                <a:gd name="T25" fmla="*/ 24 h 648"/>
                <a:gd name="T26" fmla="*/ 96 w 96"/>
                <a:gd name="T27" fmla="*/ 0 h 6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648"/>
                <a:gd name="T44" fmla="*/ 96 w 96"/>
                <a:gd name="T45" fmla="*/ 648 h 6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648">
                  <a:moveTo>
                    <a:pt x="0" y="648"/>
                  </a:moveTo>
                  <a:lnTo>
                    <a:pt x="6" y="636"/>
                  </a:lnTo>
                  <a:lnTo>
                    <a:pt x="12" y="612"/>
                  </a:lnTo>
                  <a:lnTo>
                    <a:pt x="18" y="582"/>
                  </a:lnTo>
                  <a:lnTo>
                    <a:pt x="24" y="546"/>
                  </a:lnTo>
                  <a:lnTo>
                    <a:pt x="30" y="504"/>
                  </a:lnTo>
                  <a:lnTo>
                    <a:pt x="36" y="456"/>
                  </a:lnTo>
                  <a:lnTo>
                    <a:pt x="48" y="354"/>
                  </a:lnTo>
                  <a:lnTo>
                    <a:pt x="60" y="246"/>
                  </a:lnTo>
                  <a:lnTo>
                    <a:pt x="72" y="144"/>
                  </a:lnTo>
                  <a:lnTo>
                    <a:pt x="78" y="102"/>
                  </a:lnTo>
                  <a:lnTo>
                    <a:pt x="84" y="60"/>
                  </a:lnTo>
                  <a:lnTo>
                    <a:pt x="90" y="24"/>
                  </a:lnTo>
                  <a:lnTo>
                    <a:pt x="96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0" name="Freeform 244"/>
            <p:cNvSpPr>
              <a:spLocks/>
            </p:cNvSpPr>
            <p:nvPr/>
          </p:nvSpPr>
          <p:spPr bwMode="auto">
            <a:xfrm>
              <a:off x="1074" y="1872"/>
              <a:ext cx="66" cy="54"/>
            </a:xfrm>
            <a:custGeom>
              <a:avLst/>
              <a:gdLst>
                <a:gd name="T0" fmla="*/ 0 w 66"/>
                <a:gd name="T1" fmla="*/ 54 h 54"/>
                <a:gd name="T2" fmla="*/ 12 w 66"/>
                <a:gd name="T3" fmla="*/ 30 h 54"/>
                <a:gd name="T4" fmla="*/ 30 w 66"/>
                <a:gd name="T5" fmla="*/ 18 h 54"/>
                <a:gd name="T6" fmla="*/ 54 w 66"/>
                <a:gd name="T7" fmla="*/ 12 h 54"/>
                <a:gd name="T8" fmla="*/ 66 w 66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54"/>
                <a:gd name="T17" fmla="*/ 66 w 66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54">
                  <a:moveTo>
                    <a:pt x="0" y="54"/>
                  </a:moveTo>
                  <a:lnTo>
                    <a:pt x="12" y="30"/>
                  </a:lnTo>
                  <a:lnTo>
                    <a:pt x="30" y="18"/>
                  </a:lnTo>
                  <a:lnTo>
                    <a:pt x="54" y="12"/>
                  </a:lnTo>
                  <a:lnTo>
                    <a:pt x="66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1" name="Freeform 245"/>
            <p:cNvSpPr>
              <a:spLocks/>
            </p:cNvSpPr>
            <p:nvPr/>
          </p:nvSpPr>
          <p:spPr bwMode="auto">
            <a:xfrm>
              <a:off x="1140" y="1644"/>
              <a:ext cx="96" cy="228"/>
            </a:xfrm>
            <a:custGeom>
              <a:avLst/>
              <a:gdLst>
                <a:gd name="T0" fmla="*/ 0 w 96"/>
                <a:gd name="T1" fmla="*/ 228 h 228"/>
                <a:gd name="T2" fmla="*/ 12 w 96"/>
                <a:gd name="T3" fmla="*/ 204 h 228"/>
                <a:gd name="T4" fmla="*/ 24 w 96"/>
                <a:gd name="T5" fmla="*/ 168 h 228"/>
                <a:gd name="T6" fmla="*/ 36 w 96"/>
                <a:gd name="T7" fmla="*/ 126 h 228"/>
                <a:gd name="T8" fmla="*/ 48 w 96"/>
                <a:gd name="T9" fmla="*/ 90 h 228"/>
                <a:gd name="T10" fmla="*/ 60 w 96"/>
                <a:gd name="T11" fmla="*/ 48 h 228"/>
                <a:gd name="T12" fmla="*/ 72 w 96"/>
                <a:gd name="T13" fmla="*/ 18 h 228"/>
                <a:gd name="T14" fmla="*/ 84 w 96"/>
                <a:gd name="T15" fmla="*/ 6 h 228"/>
                <a:gd name="T16" fmla="*/ 90 w 96"/>
                <a:gd name="T17" fmla="*/ 0 h 228"/>
                <a:gd name="T18" fmla="*/ 96 w 96"/>
                <a:gd name="T19" fmla="*/ 6 h 2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228"/>
                <a:gd name="T32" fmla="*/ 96 w 96"/>
                <a:gd name="T33" fmla="*/ 228 h 2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228">
                  <a:moveTo>
                    <a:pt x="0" y="228"/>
                  </a:moveTo>
                  <a:lnTo>
                    <a:pt x="12" y="204"/>
                  </a:lnTo>
                  <a:lnTo>
                    <a:pt x="24" y="168"/>
                  </a:lnTo>
                  <a:lnTo>
                    <a:pt x="36" y="126"/>
                  </a:lnTo>
                  <a:lnTo>
                    <a:pt x="48" y="90"/>
                  </a:lnTo>
                  <a:lnTo>
                    <a:pt x="60" y="48"/>
                  </a:lnTo>
                  <a:lnTo>
                    <a:pt x="72" y="18"/>
                  </a:lnTo>
                  <a:lnTo>
                    <a:pt x="84" y="6"/>
                  </a:lnTo>
                  <a:lnTo>
                    <a:pt x="90" y="0"/>
                  </a:lnTo>
                  <a:lnTo>
                    <a:pt x="96" y="6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2" name="Freeform 246"/>
            <p:cNvSpPr>
              <a:spLocks/>
            </p:cNvSpPr>
            <p:nvPr/>
          </p:nvSpPr>
          <p:spPr bwMode="auto">
            <a:xfrm>
              <a:off x="1236" y="1650"/>
              <a:ext cx="78" cy="420"/>
            </a:xfrm>
            <a:custGeom>
              <a:avLst/>
              <a:gdLst>
                <a:gd name="T0" fmla="*/ 0 w 78"/>
                <a:gd name="T1" fmla="*/ 0 h 420"/>
                <a:gd name="T2" fmla="*/ 6 w 78"/>
                <a:gd name="T3" fmla="*/ 12 h 420"/>
                <a:gd name="T4" fmla="*/ 12 w 78"/>
                <a:gd name="T5" fmla="*/ 24 h 420"/>
                <a:gd name="T6" fmla="*/ 18 w 78"/>
                <a:gd name="T7" fmla="*/ 42 h 420"/>
                <a:gd name="T8" fmla="*/ 18 w 78"/>
                <a:gd name="T9" fmla="*/ 72 h 420"/>
                <a:gd name="T10" fmla="*/ 30 w 78"/>
                <a:gd name="T11" fmla="*/ 126 h 420"/>
                <a:gd name="T12" fmla="*/ 36 w 78"/>
                <a:gd name="T13" fmla="*/ 192 h 420"/>
                <a:gd name="T14" fmla="*/ 48 w 78"/>
                <a:gd name="T15" fmla="*/ 264 h 420"/>
                <a:gd name="T16" fmla="*/ 54 w 78"/>
                <a:gd name="T17" fmla="*/ 330 h 420"/>
                <a:gd name="T18" fmla="*/ 66 w 78"/>
                <a:gd name="T19" fmla="*/ 384 h 420"/>
                <a:gd name="T20" fmla="*/ 72 w 78"/>
                <a:gd name="T21" fmla="*/ 402 h 420"/>
                <a:gd name="T22" fmla="*/ 78 w 78"/>
                <a:gd name="T23" fmla="*/ 420 h 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"/>
                <a:gd name="T37" fmla="*/ 0 h 420"/>
                <a:gd name="T38" fmla="*/ 78 w 78"/>
                <a:gd name="T39" fmla="*/ 420 h 4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" h="420">
                  <a:moveTo>
                    <a:pt x="0" y="0"/>
                  </a:moveTo>
                  <a:lnTo>
                    <a:pt x="6" y="12"/>
                  </a:lnTo>
                  <a:lnTo>
                    <a:pt x="12" y="24"/>
                  </a:lnTo>
                  <a:lnTo>
                    <a:pt x="18" y="42"/>
                  </a:lnTo>
                  <a:lnTo>
                    <a:pt x="18" y="72"/>
                  </a:lnTo>
                  <a:lnTo>
                    <a:pt x="30" y="126"/>
                  </a:lnTo>
                  <a:lnTo>
                    <a:pt x="36" y="192"/>
                  </a:lnTo>
                  <a:lnTo>
                    <a:pt x="48" y="264"/>
                  </a:lnTo>
                  <a:lnTo>
                    <a:pt x="54" y="330"/>
                  </a:lnTo>
                  <a:lnTo>
                    <a:pt x="66" y="384"/>
                  </a:lnTo>
                  <a:lnTo>
                    <a:pt x="72" y="402"/>
                  </a:lnTo>
                  <a:lnTo>
                    <a:pt x="78" y="42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3" name="Freeform 247"/>
            <p:cNvSpPr>
              <a:spLocks/>
            </p:cNvSpPr>
            <p:nvPr/>
          </p:nvSpPr>
          <p:spPr bwMode="auto">
            <a:xfrm>
              <a:off x="1314" y="2070"/>
              <a:ext cx="120" cy="42"/>
            </a:xfrm>
            <a:custGeom>
              <a:avLst/>
              <a:gdLst>
                <a:gd name="T0" fmla="*/ 0 w 120"/>
                <a:gd name="T1" fmla="*/ 0 h 42"/>
                <a:gd name="T2" fmla="*/ 12 w 120"/>
                <a:gd name="T3" fmla="*/ 18 h 42"/>
                <a:gd name="T4" fmla="*/ 24 w 120"/>
                <a:gd name="T5" fmla="*/ 30 h 42"/>
                <a:gd name="T6" fmla="*/ 42 w 120"/>
                <a:gd name="T7" fmla="*/ 42 h 42"/>
                <a:gd name="T8" fmla="*/ 60 w 120"/>
                <a:gd name="T9" fmla="*/ 42 h 42"/>
                <a:gd name="T10" fmla="*/ 96 w 120"/>
                <a:gd name="T11" fmla="*/ 42 h 42"/>
                <a:gd name="T12" fmla="*/ 108 w 120"/>
                <a:gd name="T13" fmla="*/ 36 h 42"/>
                <a:gd name="T14" fmla="*/ 120 w 120"/>
                <a:gd name="T15" fmla="*/ 24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42"/>
                <a:gd name="T26" fmla="*/ 120 w 120"/>
                <a:gd name="T27" fmla="*/ 42 h 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42">
                  <a:moveTo>
                    <a:pt x="0" y="0"/>
                  </a:moveTo>
                  <a:lnTo>
                    <a:pt x="12" y="18"/>
                  </a:lnTo>
                  <a:lnTo>
                    <a:pt x="24" y="30"/>
                  </a:lnTo>
                  <a:lnTo>
                    <a:pt x="42" y="42"/>
                  </a:lnTo>
                  <a:lnTo>
                    <a:pt x="60" y="42"/>
                  </a:lnTo>
                  <a:lnTo>
                    <a:pt x="96" y="42"/>
                  </a:lnTo>
                  <a:lnTo>
                    <a:pt x="108" y="36"/>
                  </a:lnTo>
                  <a:lnTo>
                    <a:pt x="120" y="24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4" name="Freeform 248"/>
            <p:cNvSpPr>
              <a:spLocks/>
            </p:cNvSpPr>
            <p:nvPr/>
          </p:nvSpPr>
          <p:spPr bwMode="auto">
            <a:xfrm>
              <a:off x="1434" y="1818"/>
              <a:ext cx="42" cy="276"/>
            </a:xfrm>
            <a:custGeom>
              <a:avLst/>
              <a:gdLst>
                <a:gd name="T0" fmla="*/ 0 w 42"/>
                <a:gd name="T1" fmla="*/ 276 h 276"/>
                <a:gd name="T2" fmla="*/ 6 w 42"/>
                <a:gd name="T3" fmla="*/ 252 h 276"/>
                <a:gd name="T4" fmla="*/ 12 w 42"/>
                <a:gd name="T5" fmla="*/ 222 h 276"/>
                <a:gd name="T6" fmla="*/ 18 w 42"/>
                <a:gd name="T7" fmla="*/ 186 h 276"/>
                <a:gd name="T8" fmla="*/ 24 w 42"/>
                <a:gd name="T9" fmla="*/ 138 h 276"/>
                <a:gd name="T10" fmla="*/ 24 w 42"/>
                <a:gd name="T11" fmla="*/ 96 h 276"/>
                <a:gd name="T12" fmla="*/ 30 w 42"/>
                <a:gd name="T13" fmla="*/ 60 h 276"/>
                <a:gd name="T14" fmla="*/ 36 w 42"/>
                <a:gd name="T15" fmla="*/ 24 h 276"/>
                <a:gd name="T16" fmla="*/ 42 w 42"/>
                <a:gd name="T17" fmla="*/ 0 h 2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"/>
                <a:gd name="T28" fmla="*/ 0 h 276"/>
                <a:gd name="T29" fmla="*/ 42 w 42"/>
                <a:gd name="T30" fmla="*/ 276 h 2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" h="276">
                  <a:moveTo>
                    <a:pt x="0" y="276"/>
                  </a:moveTo>
                  <a:lnTo>
                    <a:pt x="6" y="252"/>
                  </a:lnTo>
                  <a:lnTo>
                    <a:pt x="12" y="222"/>
                  </a:lnTo>
                  <a:lnTo>
                    <a:pt x="18" y="186"/>
                  </a:lnTo>
                  <a:lnTo>
                    <a:pt x="24" y="138"/>
                  </a:lnTo>
                  <a:lnTo>
                    <a:pt x="24" y="96"/>
                  </a:lnTo>
                  <a:lnTo>
                    <a:pt x="30" y="60"/>
                  </a:lnTo>
                  <a:lnTo>
                    <a:pt x="36" y="24"/>
                  </a:lnTo>
                  <a:lnTo>
                    <a:pt x="42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5" name="Freeform 249"/>
            <p:cNvSpPr>
              <a:spLocks/>
            </p:cNvSpPr>
            <p:nvPr/>
          </p:nvSpPr>
          <p:spPr bwMode="auto">
            <a:xfrm>
              <a:off x="1476" y="1776"/>
              <a:ext cx="114" cy="42"/>
            </a:xfrm>
            <a:custGeom>
              <a:avLst/>
              <a:gdLst>
                <a:gd name="T0" fmla="*/ 0 w 114"/>
                <a:gd name="T1" fmla="*/ 42 h 42"/>
                <a:gd name="T2" fmla="*/ 24 w 114"/>
                <a:gd name="T3" fmla="*/ 12 h 42"/>
                <a:gd name="T4" fmla="*/ 54 w 114"/>
                <a:gd name="T5" fmla="*/ 0 h 42"/>
                <a:gd name="T6" fmla="*/ 66 w 114"/>
                <a:gd name="T7" fmla="*/ 0 h 42"/>
                <a:gd name="T8" fmla="*/ 84 w 114"/>
                <a:gd name="T9" fmla="*/ 0 h 42"/>
                <a:gd name="T10" fmla="*/ 102 w 114"/>
                <a:gd name="T11" fmla="*/ 12 h 42"/>
                <a:gd name="T12" fmla="*/ 114 w 114"/>
                <a:gd name="T13" fmla="*/ 24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4"/>
                <a:gd name="T22" fmla="*/ 0 h 42"/>
                <a:gd name="T23" fmla="*/ 114 w 114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4" h="42">
                  <a:moveTo>
                    <a:pt x="0" y="42"/>
                  </a:moveTo>
                  <a:lnTo>
                    <a:pt x="24" y="12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2" y="12"/>
                  </a:lnTo>
                  <a:lnTo>
                    <a:pt x="114" y="24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6" name="Freeform 250"/>
            <p:cNvSpPr>
              <a:spLocks/>
            </p:cNvSpPr>
            <p:nvPr/>
          </p:nvSpPr>
          <p:spPr bwMode="auto">
            <a:xfrm>
              <a:off x="1590" y="1800"/>
              <a:ext cx="108" cy="294"/>
            </a:xfrm>
            <a:custGeom>
              <a:avLst/>
              <a:gdLst>
                <a:gd name="T0" fmla="*/ 0 w 108"/>
                <a:gd name="T1" fmla="*/ 0 h 294"/>
                <a:gd name="T2" fmla="*/ 12 w 108"/>
                <a:gd name="T3" fmla="*/ 24 h 294"/>
                <a:gd name="T4" fmla="*/ 30 w 108"/>
                <a:gd name="T5" fmla="*/ 54 h 294"/>
                <a:gd name="T6" fmla="*/ 42 w 108"/>
                <a:gd name="T7" fmla="*/ 90 h 294"/>
                <a:gd name="T8" fmla="*/ 54 w 108"/>
                <a:gd name="T9" fmla="*/ 132 h 294"/>
                <a:gd name="T10" fmla="*/ 78 w 108"/>
                <a:gd name="T11" fmla="*/ 222 h 294"/>
                <a:gd name="T12" fmla="*/ 96 w 108"/>
                <a:gd name="T13" fmla="*/ 258 h 294"/>
                <a:gd name="T14" fmla="*/ 108 w 108"/>
                <a:gd name="T15" fmla="*/ 294 h 2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8"/>
                <a:gd name="T25" fmla="*/ 0 h 294"/>
                <a:gd name="T26" fmla="*/ 108 w 108"/>
                <a:gd name="T27" fmla="*/ 294 h 2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8" h="294">
                  <a:moveTo>
                    <a:pt x="0" y="0"/>
                  </a:moveTo>
                  <a:lnTo>
                    <a:pt x="12" y="24"/>
                  </a:lnTo>
                  <a:lnTo>
                    <a:pt x="30" y="54"/>
                  </a:lnTo>
                  <a:lnTo>
                    <a:pt x="42" y="90"/>
                  </a:lnTo>
                  <a:lnTo>
                    <a:pt x="54" y="132"/>
                  </a:lnTo>
                  <a:lnTo>
                    <a:pt x="78" y="222"/>
                  </a:lnTo>
                  <a:lnTo>
                    <a:pt x="96" y="258"/>
                  </a:lnTo>
                  <a:lnTo>
                    <a:pt x="108" y="294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7" name="Freeform 251"/>
            <p:cNvSpPr>
              <a:spLocks/>
            </p:cNvSpPr>
            <p:nvPr/>
          </p:nvSpPr>
          <p:spPr bwMode="auto">
            <a:xfrm>
              <a:off x="1698" y="2094"/>
              <a:ext cx="114" cy="186"/>
            </a:xfrm>
            <a:custGeom>
              <a:avLst/>
              <a:gdLst>
                <a:gd name="T0" fmla="*/ 0 w 114"/>
                <a:gd name="T1" fmla="*/ 0 h 186"/>
                <a:gd name="T2" fmla="*/ 30 w 114"/>
                <a:gd name="T3" fmla="*/ 54 h 186"/>
                <a:gd name="T4" fmla="*/ 60 w 114"/>
                <a:gd name="T5" fmla="*/ 102 h 186"/>
                <a:gd name="T6" fmla="*/ 90 w 114"/>
                <a:gd name="T7" fmla="*/ 150 h 186"/>
                <a:gd name="T8" fmla="*/ 114 w 114"/>
                <a:gd name="T9" fmla="*/ 18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186"/>
                <a:gd name="T17" fmla="*/ 114 w 114"/>
                <a:gd name="T18" fmla="*/ 186 h 1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186">
                  <a:moveTo>
                    <a:pt x="0" y="0"/>
                  </a:moveTo>
                  <a:lnTo>
                    <a:pt x="30" y="54"/>
                  </a:lnTo>
                  <a:lnTo>
                    <a:pt x="60" y="102"/>
                  </a:lnTo>
                  <a:lnTo>
                    <a:pt x="90" y="150"/>
                  </a:lnTo>
                  <a:lnTo>
                    <a:pt x="114" y="186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8" name="Freeform 252"/>
            <p:cNvSpPr>
              <a:spLocks/>
            </p:cNvSpPr>
            <p:nvPr/>
          </p:nvSpPr>
          <p:spPr bwMode="auto">
            <a:xfrm>
              <a:off x="1812" y="2280"/>
              <a:ext cx="60" cy="114"/>
            </a:xfrm>
            <a:custGeom>
              <a:avLst/>
              <a:gdLst>
                <a:gd name="T0" fmla="*/ 0 w 60"/>
                <a:gd name="T1" fmla="*/ 0 h 114"/>
                <a:gd name="T2" fmla="*/ 18 w 60"/>
                <a:gd name="T3" fmla="*/ 36 h 114"/>
                <a:gd name="T4" fmla="*/ 30 w 60"/>
                <a:gd name="T5" fmla="*/ 66 h 114"/>
                <a:gd name="T6" fmla="*/ 48 w 60"/>
                <a:gd name="T7" fmla="*/ 90 h 114"/>
                <a:gd name="T8" fmla="*/ 60 w 60"/>
                <a:gd name="T9" fmla="*/ 114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14"/>
                <a:gd name="T17" fmla="*/ 60 w 60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14">
                  <a:moveTo>
                    <a:pt x="0" y="0"/>
                  </a:moveTo>
                  <a:lnTo>
                    <a:pt x="18" y="36"/>
                  </a:lnTo>
                  <a:lnTo>
                    <a:pt x="30" y="66"/>
                  </a:lnTo>
                  <a:lnTo>
                    <a:pt x="48" y="90"/>
                  </a:lnTo>
                  <a:lnTo>
                    <a:pt x="60" y="114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9" name="Freeform 253"/>
            <p:cNvSpPr>
              <a:spLocks/>
            </p:cNvSpPr>
            <p:nvPr/>
          </p:nvSpPr>
          <p:spPr bwMode="auto">
            <a:xfrm>
              <a:off x="1872" y="2394"/>
              <a:ext cx="78" cy="66"/>
            </a:xfrm>
            <a:custGeom>
              <a:avLst/>
              <a:gdLst>
                <a:gd name="T0" fmla="*/ 0 w 78"/>
                <a:gd name="T1" fmla="*/ 0 h 66"/>
                <a:gd name="T2" fmla="*/ 18 w 78"/>
                <a:gd name="T3" fmla="*/ 24 h 66"/>
                <a:gd name="T4" fmla="*/ 36 w 78"/>
                <a:gd name="T5" fmla="*/ 42 h 66"/>
                <a:gd name="T6" fmla="*/ 54 w 78"/>
                <a:gd name="T7" fmla="*/ 60 h 66"/>
                <a:gd name="T8" fmla="*/ 78 w 78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66"/>
                <a:gd name="T17" fmla="*/ 78 w 78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66">
                  <a:moveTo>
                    <a:pt x="0" y="0"/>
                  </a:moveTo>
                  <a:lnTo>
                    <a:pt x="18" y="24"/>
                  </a:lnTo>
                  <a:lnTo>
                    <a:pt x="36" y="42"/>
                  </a:lnTo>
                  <a:lnTo>
                    <a:pt x="54" y="60"/>
                  </a:lnTo>
                  <a:lnTo>
                    <a:pt x="78" y="66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0" name="Freeform 254"/>
            <p:cNvSpPr>
              <a:spLocks/>
            </p:cNvSpPr>
            <p:nvPr/>
          </p:nvSpPr>
          <p:spPr bwMode="auto">
            <a:xfrm>
              <a:off x="1950" y="2394"/>
              <a:ext cx="102" cy="66"/>
            </a:xfrm>
            <a:custGeom>
              <a:avLst/>
              <a:gdLst>
                <a:gd name="T0" fmla="*/ 0 w 102"/>
                <a:gd name="T1" fmla="*/ 66 h 66"/>
                <a:gd name="T2" fmla="*/ 24 w 102"/>
                <a:gd name="T3" fmla="*/ 66 h 66"/>
                <a:gd name="T4" fmla="*/ 48 w 102"/>
                <a:gd name="T5" fmla="*/ 54 h 66"/>
                <a:gd name="T6" fmla="*/ 78 w 102"/>
                <a:gd name="T7" fmla="*/ 36 h 66"/>
                <a:gd name="T8" fmla="*/ 102 w 102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66"/>
                <a:gd name="T17" fmla="*/ 102 w 102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66">
                  <a:moveTo>
                    <a:pt x="0" y="66"/>
                  </a:moveTo>
                  <a:lnTo>
                    <a:pt x="24" y="66"/>
                  </a:lnTo>
                  <a:lnTo>
                    <a:pt x="48" y="54"/>
                  </a:lnTo>
                  <a:lnTo>
                    <a:pt x="78" y="36"/>
                  </a:lnTo>
                  <a:lnTo>
                    <a:pt x="102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1" name="Freeform 255"/>
            <p:cNvSpPr>
              <a:spLocks/>
            </p:cNvSpPr>
            <p:nvPr/>
          </p:nvSpPr>
          <p:spPr bwMode="auto">
            <a:xfrm>
              <a:off x="2052" y="1992"/>
              <a:ext cx="78" cy="402"/>
            </a:xfrm>
            <a:custGeom>
              <a:avLst/>
              <a:gdLst>
                <a:gd name="T0" fmla="*/ 0 w 78"/>
                <a:gd name="T1" fmla="*/ 402 h 402"/>
                <a:gd name="T2" fmla="*/ 6 w 78"/>
                <a:gd name="T3" fmla="*/ 384 h 402"/>
                <a:gd name="T4" fmla="*/ 12 w 78"/>
                <a:gd name="T5" fmla="*/ 366 h 402"/>
                <a:gd name="T6" fmla="*/ 24 w 78"/>
                <a:gd name="T7" fmla="*/ 312 h 402"/>
                <a:gd name="T8" fmla="*/ 30 w 78"/>
                <a:gd name="T9" fmla="*/ 252 h 402"/>
                <a:gd name="T10" fmla="*/ 42 w 78"/>
                <a:gd name="T11" fmla="*/ 186 h 402"/>
                <a:gd name="T12" fmla="*/ 48 w 78"/>
                <a:gd name="T13" fmla="*/ 126 h 402"/>
                <a:gd name="T14" fmla="*/ 60 w 78"/>
                <a:gd name="T15" fmla="*/ 72 h 402"/>
                <a:gd name="T16" fmla="*/ 66 w 78"/>
                <a:gd name="T17" fmla="*/ 24 h 402"/>
                <a:gd name="T18" fmla="*/ 72 w 78"/>
                <a:gd name="T19" fmla="*/ 12 h 402"/>
                <a:gd name="T20" fmla="*/ 78 w 78"/>
                <a:gd name="T21" fmla="*/ 0 h 4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8"/>
                <a:gd name="T34" fmla="*/ 0 h 402"/>
                <a:gd name="T35" fmla="*/ 78 w 78"/>
                <a:gd name="T36" fmla="*/ 402 h 4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8" h="402">
                  <a:moveTo>
                    <a:pt x="0" y="402"/>
                  </a:moveTo>
                  <a:lnTo>
                    <a:pt x="6" y="384"/>
                  </a:lnTo>
                  <a:lnTo>
                    <a:pt x="12" y="366"/>
                  </a:lnTo>
                  <a:lnTo>
                    <a:pt x="24" y="312"/>
                  </a:lnTo>
                  <a:lnTo>
                    <a:pt x="30" y="252"/>
                  </a:lnTo>
                  <a:lnTo>
                    <a:pt x="42" y="186"/>
                  </a:lnTo>
                  <a:lnTo>
                    <a:pt x="48" y="126"/>
                  </a:lnTo>
                  <a:lnTo>
                    <a:pt x="60" y="72"/>
                  </a:lnTo>
                  <a:lnTo>
                    <a:pt x="66" y="24"/>
                  </a:lnTo>
                  <a:lnTo>
                    <a:pt x="72" y="12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2" name="Freeform 256"/>
            <p:cNvSpPr>
              <a:spLocks/>
            </p:cNvSpPr>
            <p:nvPr/>
          </p:nvSpPr>
          <p:spPr bwMode="auto">
            <a:xfrm>
              <a:off x="2130" y="1986"/>
              <a:ext cx="78" cy="138"/>
            </a:xfrm>
            <a:custGeom>
              <a:avLst/>
              <a:gdLst>
                <a:gd name="T0" fmla="*/ 0 w 78"/>
                <a:gd name="T1" fmla="*/ 6 h 138"/>
                <a:gd name="T2" fmla="*/ 6 w 78"/>
                <a:gd name="T3" fmla="*/ 0 h 138"/>
                <a:gd name="T4" fmla="*/ 12 w 78"/>
                <a:gd name="T5" fmla="*/ 0 h 138"/>
                <a:gd name="T6" fmla="*/ 18 w 78"/>
                <a:gd name="T7" fmla="*/ 6 h 138"/>
                <a:gd name="T8" fmla="*/ 30 w 78"/>
                <a:gd name="T9" fmla="*/ 24 h 138"/>
                <a:gd name="T10" fmla="*/ 36 w 78"/>
                <a:gd name="T11" fmla="*/ 48 h 138"/>
                <a:gd name="T12" fmla="*/ 48 w 78"/>
                <a:gd name="T13" fmla="*/ 78 h 138"/>
                <a:gd name="T14" fmla="*/ 60 w 78"/>
                <a:gd name="T15" fmla="*/ 108 h 138"/>
                <a:gd name="T16" fmla="*/ 66 w 78"/>
                <a:gd name="T17" fmla="*/ 126 h 138"/>
                <a:gd name="T18" fmla="*/ 78 w 78"/>
                <a:gd name="T19" fmla="*/ 138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138"/>
                <a:gd name="T32" fmla="*/ 78 w 78"/>
                <a:gd name="T33" fmla="*/ 138 h 1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138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24"/>
                  </a:lnTo>
                  <a:lnTo>
                    <a:pt x="36" y="48"/>
                  </a:lnTo>
                  <a:lnTo>
                    <a:pt x="48" y="78"/>
                  </a:lnTo>
                  <a:lnTo>
                    <a:pt x="60" y="108"/>
                  </a:lnTo>
                  <a:lnTo>
                    <a:pt x="66" y="126"/>
                  </a:lnTo>
                  <a:lnTo>
                    <a:pt x="78" y="138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3" name="Freeform 257"/>
            <p:cNvSpPr>
              <a:spLocks/>
            </p:cNvSpPr>
            <p:nvPr/>
          </p:nvSpPr>
          <p:spPr bwMode="auto">
            <a:xfrm>
              <a:off x="2208" y="2070"/>
              <a:ext cx="78" cy="54"/>
            </a:xfrm>
            <a:custGeom>
              <a:avLst/>
              <a:gdLst>
                <a:gd name="T0" fmla="*/ 0 w 78"/>
                <a:gd name="T1" fmla="*/ 54 h 54"/>
                <a:gd name="T2" fmla="*/ 12 w 78"/>
                <a:gd name="T3" fmla="*/ 54 h 54"/>
                <a:gd name="T4" fmla="*/ 18 w 78"/>
                <a:gd name="T5" fmla="*/ 48 h 54"/>
                <a:gd name="T6" fmla="*/ 30 w 78"/>
                <a:gd name="T7" fmla="*/ 36 h 54"/>
                <a:gd name="T8" fmla="*/ 36 w 78"/>
                <a:gd name="T9" fmla="*/ 24 h 54"/>
                <a:gd name="T10" fmla="*/ 48 w 78"/>
                <a:gd name="T11" fmla="*/ 12 h 54"/>
                <a:gd name="T12" fmla="*/ 60 w 78"/>
                <a:gd name="T13" fmla="*/ 0 h 54"/>
                <a:gd name="T14" fmla="*/ 66 w 78"/>
                <a:gd name="T15" fmla="*/ 0 h 54"/>
                <a:gd name="T16" fmla="*/ 78 w 78"/>
                <a:gd name="T17" fmla="*/ 6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"/>
                <a:gd name="T28" fmla="*/ 0 h 54"/>
                <a:gd name="T29" fmla="*/ 78 w 78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" h="54">
                  <a:moveTo>
                    <a:pt x="0" y="54"/>
                  </a:moveTo>
                  <a:lnTo>
                    <a:pt x="12" y="54"/>
                  </a:lnTo>
                  <a:lnTo>
                    <a:pt x="18" y="48"/>
                  </a:lnTo>
                  <a:lnTo>
                    <a:pt x="30" y="36"/>
                  </a:lnTo>
                  <a:lnTo>
                    <a:pt x="36" y="24"/>
                  </a:lnTo>
                  <a:lnTo>
                    <a:pt x="48" y="12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8" y="6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4" name="Freeform 258"/>
            <p:cNvSpPr>
              <a:spLocks/>
            </p:cNvSpPr>
            <p:nvPr/>
          </p:nvSpPr>
          <p:spPr bwMode="auto">
            <a:xfrm>
              <a:off x="2286" y="2076"/>
              <a:ext cx="102" cy="270"/>
            </a:xfrm>
            <a:custGeom>
              <a:avLst/>
              <a:gdLst>
                <a:gd name="T0" fmla="*/ 0 w 102"/>
                <a:gd name="T1" fmla="*/ 0 h 270"/>
                <a:gd name="T2" fmla="*/ 12 w 102"/>
                <a:gd name="T3" fmla="*/ 24 h 270"/>
                <a:gd name="T4" fmla="*/ 24 w 102"/>
                <a:gd name="T5" fmla="*/ 54 h 270"/>
                <a:gd name="T6" fmla="*/ 36 w 102"/>
                <a:gd name="T7" fmla="*/ 96 h 270"/>
                <a:gd name="T8" fmla="*/ 48 w 102"/>
                <a:gd name="T9" fmla="*/ 138 h 270"/>
                <a:gd name="T10" fmla="*/ 66 w 102"/>
                <a:gd name="T11" fmla="*/ 180 h 270"/>
                <a:gd name="T12" fmla="*/ 78 w 102"/>
                <a:gd name="T13" fmla="*/ 222 h 270"/>
                <a:gd name="T14" fmla="*/ 90 w 102"/>
                <a:gd name="T15" fmla="*/ 252 h 270"/>
                <a:gd name="T16" fmla="*/ 102 w 102"/>
                <a:gd name="T17" fmla="*/ 270 h 2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2"/>
                <a:gd name="T28" fmla="*/ 0 h 270"/>
                <a:gd name="T29" fmla="*/ 102 w 102"/>
                <a:gd name="T30" fmla="*/ 270 h 2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2" h="270">
                  <a:moveTo>
                    <a:pt x="0" y="0"/>
                  </a:moveTo>
                  <a:lnTo>
                    <a:pt x="12" y="24"/>
                  </a:lnTo>
                  <a:lnTo>
                    <a:pt x="24" y="54"/>
                  </a:lnTo>
                  <a:lnTo>
                    <a:pt x="36" y="96"/>
                  </a:lnTo>
                  <a:lnTo>
                    <a:pt x="48" y="138"/>
                  </a:lnTo>
                  <a:lnTo>
                    <a:pt x="66" y="180"/>
                  </a:lnTo>
                  <a:lnTo>
                    <a:pt x="78" y="222"/>
                  </a:lnTo>
                  <a:lnTo>
                    <a:pt x="90" y="252"/>
                  </a:lnTo>
                  <a:lnTo>
                    <a:pt x="102" y="27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5" name="Freeform 259"/>
            <p:cNvSpPr>
              <a:spLocks/>
            </p:cNvSpPr>
            <p:nvPr/>
          </p:nvSpPr>
          <p:spPr bwMode="auto">
            <a:xfrm>
              <a:off x="2388" y="2232"/>
              <a:ext cx="78" cy="114"/>
            </a:xfrm>
            <a:custGeom>
              <a:avLst/>
              <a:gdLst>
                <a:gd name="T0" fmla="*/ 0 w 78"/>
                <a:gd name="T1" fmla="*/ 114 h 114"/>
                <a:gd name="T2" fmla="*/ 6 w 78"/>
                <a:gd name="T3" fmla="*/ 114 h 114"/>
                <a:gd name="T4" fmla="*/ 18 w 78"/>
                <a:gd name="T5" fmla="*/ 114 h 114"/>
                <a:gd name="T6" fmla="*/ 30 w 78"/>
                <a:gd name="T7" fmla="*/ 102 h 114"/>
                <a:gd name="T8" fmla="*/ 36 w 78"/>
                <a:gd name="T9" fmla="*/ 90 h 114"/>
                <a:gd name="T10" fmla="*/ 60 w 78"/>
                <a:gd name="T11" fmla="*/ 48 h 114"/>
                <a:gd name="T12" fmla="*/ 78 w 78"/>
                <a:gd name="T13" fmla="*/ 0 h 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"/>
                <a:gd name="T22" fmla="*/ 0 h 114"/>
                <a:gd name="T23" fmla="*/ 78 w 78"/>
                <a:gd name="T24" fmla="*/ 114 h 1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" h="114">
                  <a:moveTo>
                    <a:pt x="0" y="114"/>
                  </a:moveTo>
                  <a:lnTo>
                    <a:pt x="6" y="114"/>
                  </a:lnTo>
                  <a:lnTo>
                    <a:pt x="18" y="114"/>
                  </a:lnTo>
                  <a:lnTo>
                    <a:pt x="30" y="102"/>
                  </a:lnTo>
                  <a:lnTo>
                    <a:pt x="36" y="90"/>
                  </a:lnTo>
                  <a:lnTo>
                    <a:pt x="60" y="48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6" name="Freeform 260"/>
            <p:cNvSpPr>
              <a:spLocks/>
            </p:cNvSpPr>
            <p:nvPr/>
          </p:nvSpPr>
          <p:spPr bwMode="auto">
            <a:xfrm>
              <a:off x="2466" y="1638"/>
              <a:ext cx="102" cy="594"/>
            </a:xfrm>
            <a:custGeom>
              <a:avLst/>
              <a:gdLst>
                <a:gd name="T0" fmla="*/ 0 w 102"/>
                <a:gd name="T1" fmla="*/ 594 h 594"/>
                <a:gd name="T2" fmla="*/ 6 w 102"/>
                <a:gd name="T3" fmla="*/ 570 h 594"/>
                <a:gd name="T4" fmla="*/ 12 w 102"/>
                <a:gd name="T5" fmla="*/ 534 h 594"/>
                <a:gd name="T6" fmla="*/ 18 w 102"/>
                <a:gd name="T7" fmla="*/ 498 h 594"/>
                <a:gd name="T8" fmla="*/ 24 w 102"/>
                <a:gd name="T9" fmla="*/ 462 h 594"/>
                <a:gd name="T10" fmla="*/ 36 w 102"/>
                <a:gd name="T11" fmla="*/ 372 h 594"/>
                <a:gd name="T12" fmla="*/ 54 w 102"/>
                <a:gd name="T13" fmla="*/ 276 h 594"/>
                <a:gd name="T14" fmla="*/ 66 w 102"/>
                <a:gd name="T15" fmla="*/ 180 h 594"/>
                <a:gd name="T16" fmla="*/ 72 w 102"/>
                <a:gd name="T17" fmla="*/ 138 h 594"/>
                <a:gd name="T18" fmla="*/ 78 w 102"/>
                <a:gd name="T19" fmla="*/ 102 h 594"/>
                <a:gd name="T20" fmla="*/ 84 w 102"/>
                <a:gd name="T21" fmla="*/ 66 h 594"/>
                <a:gd name="T22" fmla="*/ 90 w 102"/>
                <a:gd name="T23" fmla="*/ 36 h 594"/>
                <a:gd name="T24" fmla="*/ 96 w 102"/>
                <a:gd name="T25" fmla="*/ 12 h 594"/>
                <a:gd name="T26" fmla="*/ 102 w 102"/>
                <a:gd name="T27" fmla="*/ 0 h 59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594"/>
                <a:gd name="T44" fmla="*/ 102 w 102"/>
                <a:gd name="T45" fmla="*/ 594 h 59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594">
                  <a:moveTo>
                    <a:pt x="0" y="594"/>
                  </a:moveTo>
                  <a:lnTo>
                    <a:pt x="6" y="570"/>
                  </a:lnTo>
                  <a:lnTo>
                    <a:pt x="12" y="534"/>
                  </a:lnTo>
                  <a:lnTo>
                    <a:pt x="18" y="498"/>
                  </a:lnTo>
                  <a:lnTo>
                    <a:pt x="24" y="462"/>
                  </a:lnTo>
                  <a:lnTo>
                    <a:pt x="36" y="372"/>
                  </a:lnTo>
                  <a:lnTo>
                    <a:pt x="54" y="276"/>
                  </a:lnTo>
                  <a:lnTo>
                    <a:pt x="66" y="180"/>
                  </a:lnTo>
                  <a:lnTo>
                    <a:pt x="72" y="138"/>
                  </a:lnTo>
                  <a:lnTo>
                    <a:pt x="78" y="102"/>
                  </a:lnTo>
                  <a:lnTo>
                    <a:pt x="84" y="66"/>
                  </a:lnTo>
                  <a:lnTo>
                    <a:pt x="90" y="36"/>
                  </a:lnTo>
                  <a:lnTo>
                    <a:pt x="96" y="12"/>
                  </a:lnTo>
                  <a:lnTo>
                    <a:pt x="102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7" name="Freeform 261"/>
            <p:cNvSpPr>
              <a:spLocks/>
            </p:cNvSpPr>
            <p:nvPr/>
          </p:nvSpPr>
          <p:spPr bwMode="auto">
            <a:xfrm>
              <a:off x="2568" y="1632"/>
              <a:ext cx="72" cy="264"/>
            </a:xfrm>
            <a:custGeom>
              <a:avLst/>
              <a:gdLst>
                <a:gd name="T0" fmla="*/ 0 w 72"/>
                <a:gd name="T1" fmla="*/ 6 h 264"/>
                <a:gd name="T2" fmla="*/ 6 w 72"/>
                <a:gd name="T3" fmla="*/ 0 h 264"/>
                <a:gd name="T4" fmla="*/ 12 w 72"/>
                <a:gd name="T5" fmla="*/ 0 h 264"/>
                <a:gd name="T6" fmla="*/ 18 w 72"/>
                <a:gd name="T7" fmla="*/ 6 h 264"/>
                <a:gd name="T8" fmla="*/ 18 w 72"/>
                <a:gd name="T9" fmla="*/ 12 h 264"/>
                <a:gd name="T10" fmla="*/ 30 w 72"/>
                <a:gd name="T11" fmla="*/ 48 h 264"/>
                <a:gd name="T12" fmla="*/ 36 w 72"/>
                <a:gd name="T13" fmla="*/ 90 h 264"/>
                <a:gd name="T14" fmla="*/ 48 w 72"/>
                <a:gd name="T15" fmla="*/ 138 h 264"/>
                <a:gd name="T16" fmla="*/ 54 w 72"/>
                <a:gd name="T17" fmla="*/ 192 h 264"/>
                <a:gd name="T18" fmla="*/ 60 w 72"/>
                <a:gd name="T19" fmla="*/ 234 h 264"/>
                <a:gd name="T20" fmla="*/ 72 w 72"/>
                <a:gd name="T21" fmla="*/ 264 h 2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2"/>
                <a:gd name="T34" fmla="*/ 0 h 264"/>
                <a:gd name="T35" fmla="*/ 72 w 72"/>
                <a:gd name="T36" fmla="*/ 264 h 2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2" h="264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30" y="48"/>
                  </a:lnTo>
                  <a:lnTo>
                    <a:pt x="36" y="90"/>
                  </a:lnTo>
                  <a:lnTo>
                    <a:pt x="48" y="138"/>
                  </a:lnTo>
                  <a:lnTo>
                    <a:pt x="54" y="192"/>
                  </a:lnTo>
                  <a:lnTo>
                    <a:pt x="60" y="234"/>
                  </a:lnTo>
                  <a:lnTo>
                    <a:pt x="72" y="264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8" name="Freeform 262"/>
            <p:cNvSpPr>
              <a:spLocks/>
            </p:cNvSpPr>
            <p:nvPr/>
          </p:nvSpPr>
          <p:spPr bwMode="auto">
            <a:xfrm>
              <a:off x="2640" y="1896"/>
              <a:ext cx="84" cy="114"/>
            </a:xfrm>
            <a:custGeom>
              <a:avLst/>
              <a:gdLst>
                <a:gd name="T0" fmla="*/ 0 w 84"/>
                <a:gd name="T1" fmla="*/ 0 h 114"/>
                <a:gd name="T2" fmla="*/ 18 w 84"/>
                <a:gd name="T3" fmla="*/ 42 h 114"/>
                <a:gd name="T4" fmla="*/ 42 w 84"/>
                <a:gd name="T5" fmla="*/ 72 h 114"/>
                <a:gd name="T6" fmla="*/ 66 w 84"/>
                <a:gd name="T7" fmla="*/ 96 h 114"/>
                <a:gd name="T8" fmla="*/ 84 w 84"/>
                <a:gd name="T9" fmla="*/ 114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14"/>
                <a:gd name="T17" fmla="*/ 84 w 84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14">
                  <a:moveTo>
                    <a:pt x="0" y="0"/>
                  </a:moveTo>
                  <a:lnTo>
                    <a:pt x="18" y="42"/>
                  </a:lnTo>
                  <a:lnTo>
                    <a:pt x="42" y="72"/>
                  </a:lnTo>
                  <a:lnTo>
                    <a:pt x="66" y="96"/>
                  </a:lnTo>
                  <a:lnTo>
                    <a:pt x="84" y="114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9" name="Freeform 263"/>
            <p:cNvSpPr>
              <a:spLocks/>
            </p:cNvSpPr>
            <p:nvPr/>
          </p:nvSpPr>
          <p:spPr bwMode="auto">
            <a:xfrm>
              <a:off x="2724" y="1998"/>
              <a:ext cx="78" cy="18"/>
            </a:xfrm>
            <a:custGeom>
              <a:avLst/>
              <a:gdLst>
                <a:gd name="T0" fmla="*/ 0 w 78"/>
                <a:gd name="T1" fmla="*/ 12 h 18"/>
                <a:gd name="T2" fmla="*/ 12 w 78"/>
                <a:gd name="T3" fmla="*/ 18 h 18"/>
                <a:gd name="T4" fmla="*/ 18 w 78"/>
                <a:gd name="T5" fmla="*/ 12 h 18"/>
                <a:gd name="T6" fmla="*/ 42 w 78"/>
                <a:gd name="T7" fmla="*/ 6 h 18"/>
                <a:gd name="T8" fmla="*/ 60 w 78"/>
                <a:gd name="T9" fmla="*/ 0 h 18"/>
                <a:gd name="T10" fmla="*/ 72 w 78"/>
                <a:gd name="T11" fmla="*/ 6 h 18"/>
                <a:gd name="T12" fmla="*/ 78 w 78"/>
                <a:gd name="T13" fmla="*/ 12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"/>
                <a:gd name="T22" fmla="*/ 0 h 18"/>
                <a:gd name="T23" fmla="*/ 78 w 78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" h="18">
                  <a:moveTo>
                    <a:pt x="0" y="12"/>
                  </a:moveTo>
                  <a:lnTo>
                    <a:pt x="12" y="18"/>
                  </a:lnTo>
                  <a:lnTo>
                    <a:pt x="18" y="12"/>
                  </a:lnTo>
                  <a:lnTo>
                    <a:pt x="42" y="6"/>
                  </a:lnTo>
                  <a:lnTo>
                    <a:pt x="60" y="0"/>
                  </a:lnTo>
                  <a:lnTo>
                    <a:pt x="72" y="6"/>
                  </a:lnTo>
                  <a:lnTo>
                    <a:pt x="78" y="12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0" name="Freeform 264"/>
            <p:cNvSpPr>
              <a:spLocks/>
            </p:cNvSpPr>
            <p:nvPr/>
          </p:nvSpPr>
          <p:spPr bwMode="auto">
            <a:xfrm>
              <a:off x="2802" y="2010"/>
              <a:ext cx="78" cy="222"/>
            </a:xfrm>
            <a:custGeom>
              <a:avLst/>
              <a:gdLst>
                <a:gd name="T0" fmla="*/ 0 w 78"/>
                <a:gd name="T1" fmla="*/ 0 h 222"/>
                <a:gd name="T2" fmla="*/ 12 w 78"/>
                <a:gd name="T3" fmla="*/ 18 h 222"/>
                <a:gd name="T4" fmla="*/ 18 w 78"/>
                <a:gd name="T5" fmla="*/ 42 h 222"/>
                <a:gd name="T6" fmla="*/ 30 w 78"/>
                <a:gd name="T7" fmla="*/ 72 h 222"/>
                <a:gd name="T8" fmla="*/ 36 w 78"/>
                <a:gd name="T9" fmla="*/ 102 h 222"/>
                <a:gd name="T10" fmla="*/ 54 w 78"/>
                <a:gd name="T11" fmla="*/ 168 h 222"/>
                <a:gd name="T12" fmla="*/ 66 w 78"/>
                <a:gd name="T13" fmla="*/ 198 h 222"/>
                <a:gd name="T14" fmla="*/ 78 w 78"/>
                <a:gd name="T15" fmla="*/ 222 h 2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8"/>
                <a:gd name="T25" fmla="*/ 0 h 222"/>
                <a:gd name="T26" fmla="*/ 78 w 78"/>
                <a:gd name="T27" fmla="*/ 222 h 2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8" h="222">
                  <a:moveTo>
                    <a:pt x="0" y="0"/>
                  </a:moveTo>
                  <a:lnTo>
                    <a:pt x="12" y="18"/>
                  </a:lnTo>
                  <a:lnTo>
                    <a:pt x="18" y="42"/>
                  </a:lnTo>
                  <a:lnTo>
                    <a:pt x="30" y="72"/>
                  </a:lnTo>
                  <a:lnTo>
                    <a:pt x="36" y="102"/>
                  </a:lnTo>
                  <a:lnTo>
                    <a:pt x="54" y="168"/>
                  </a:lnTo>
                  <a:lnTo>
                    <a:pt x="66" y="198"/>
                  </a:lnTo>
                  <a:lnTo>
                    <a:pt x="78" y="222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1" name="Freeform 265"/>
            <p:cNvSpPr>
              <a:spLocks/>
            </p:cNvSpPr>
            <p:nvPr/>
          </p:nvSpPr>
          <p:spPr bwMode="auto">
            <a:xfrm>
              <a:off x="2880" y="2232"/>
              <a:ext cx="102" cy="114"/>
            </a:xfrm>
            <a:custGeom>
              <a:avLst/>
              <a:gdLst>
                <a:gd name="T0" fmla="*/ 0 w 102"/>
                <a:gd name="T1" fmla="*/ 0 h 114"/>
                <a:gd name="T2" fmla="*/ 24 w 102"/>
                <a:gd name="T3" fmla="*/ 36 h 114"/>
                <a:gd name="T4" fmla="*/ 48 w 102"/>
                <a:gd name="T5" fmla="*/ 72 h 114"/>
                <a:gd name="T6" fmla="*/ 78 w 102"/>
                <a:gd name="T7" fmla="*/ 96 h 114"/>
                <a:gd name="T8" fmla="*/ 102 w 102"/>
                <a:gd name="T9" fmla="*/ 114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14"/>
                <a:gd name="T17" fmla="*/ 102 w 102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14">
                  <a:moveTo>
                    <a:pt x="0" y="0"/>
                  </a:moveTo>
                  <a:lnTo>
                    <a:pt x="24" y="36"/>
                  </a:lnTo>
                  <a:lnTo>
                    <a:pt x="48" y="72"/>
                  </a:lnTo>
                  <a:lnTo>
                    <a:pt x="78" y="96"/>
                  </a:lnTo>
                  <a:lnTo>
                    <a:pt x="102" y="114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2" name="Freeform 266"/>
            <p:cNvSpPr>
              <a:spLocks/>
            </p:cNvSpPr>
            <p:nvPr/>
          </p:nvSpPr>
          <p:spPr bwMode="auto">
            <a:xfrm>
              <a:off x="2982" y="2346"/>
              <a:ext cx="84" cy="12"/>
            </a:xfrm>
            <a:custGeom>
              <a:avLst/>
              <a:gdLst>
                <a:gd name="T0" fmla="*/ 0 w 84"/>
                <a:gd name="T1" fmla="*/ 0 h 12"/>
                <a:gd name="T2" fmla="*/ 24 w 84"/>
                <a:gd name="T3" fmla="*/ 6 h 12"/>
                <a:gd name="T4" fmla="*/ 42 w 84"/>
                <a:gd name="T5" fmla="*/ 12 h 12"/>
                <a:gd name="T6" fmla="*/ 66 w 84"/>
                <a:gd name="T7" fmla="*/ 6 h 12"/>
                <a:gd name="T8" fmla="*/ 84 w 84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2"/>
                <a:gd name="T17" fmla="*/ 84 w 8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2">
                  <a:moveTo>
                    <a:pt x="0" y="0"/>
                  </a:moveTo>
                  <a:lnTo>
                    <a:pt x="24" y="6"/>
                  </a:lnTo>
                  <a:lnTo>
                    <a:pt x="42" y="12"/>
                  </a:lnTo>
                  <a:lnTo>
                    <a:pt x="66" y="6"/>
                  </a:lnTo>
                  <a:lnTo>
                    <a:pt x="84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3" name="Freeform 267"/>
            <p:cNvSpPr>
              <a:spLocks/>
            </p:cNvSpPr>
            <p:nvPr/>
          </p:nvSpPr>
          <p:spPr bwMode="auto">
            <a:xfrm>
              <a:off x="3066" y="2310"/>
              <a:ext cx="72" cy="36"/>
            </a:xfrm>
            <a:custGeom>
              <a:avLst/>
              <a:gdLst>
                <a:gd name="T0" fmla="*/ 0 w 72"/>
                <a:gd name="T1" fmla="*/ 36 h 36"/>
                <a:gd name="T2" fmla="*/ 18 w 72"/>
                <a:gd name="T3" fmla="*/ 36 h 36"/>
                <a:gd name="T4" fmla="*/ 36 w 72"/>
                <a:gd name="T5" fmla="*/ 30 h 36"/>
                <a:gd name="T6" fmla="*/ 54 w 72"/>
                <a:gd name="T7" fmla="*/ 24 h 36"/>
                <a:gd name="T8" fmla="*/ 72 w 72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36"/>
                <a:gd name="T17" fmla="*/ 72 w 7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36">
                  <a:moveTo>
                    <a:pt x="0" y="36"/>
                  </a:moveTo>
                  <a:lnTo>
                    <a:pt x="18" y="36"/>
                  </a:lnTo>
                  <a:lnTo>
                    <a:pt x="36" y="30"/>
                  </a:lnTo>
                  <a:lnTo>
                    <a:pt x="54" y="24"/>
                  </a:lnTo>
                  <a:lnTo>
                    <a:pt x="72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4" name="Freeform 268"/>
            <p:cNvSpPr>
              <a:spLocks/>
            </p:cNvSpPr>
            <p:nvPr/>
          </p:nvSpPr>
          <p:spPr bwMode="auto">
            <a:xfrm>
              <a:off x="3138" y="1944"/>
              <a:ext cx="84" cy="366"/>
            </a:xfrm>
            <a:custGeom>
              <a:avLst/>
              <a:gdLst>
                <a:gd name="T0" fmla="*/ 0 w 84"/>
                <a:gd name="T1" fmla="*/ 366 h 366"/>
                <a:gd name="T2" fmla="*/ 12 w 84"/>
                <a:gd name="T3" fmla="*/ 330 h 366"/>
                <a:gd name="T4" fmla="*/ 18 w 84"/>
                <a:gd name="T5" fmla="*/ 288 h 366"/>
                <a:gd name="T6" fmla="*/ 30 w 84"/>
                <a:gd name="T7" fmla="*/ 234 h 366"/>
                <a:gd name="T8" fmla="*/ 42 w 84"/>
                <a:gd name="T9" fmla="*/ 174 h 366"/>
                <a:gd name="T10" fmla="*/ 48 w 84"/>
                <a:gd name="T11" fmla="*/ 114 h 366"/>
                <a:gd name="T12" fmla="*/ 60 w 84"/>
                <a:gd name="T13" fmla="*/ 66 h 366"/>
                <a:gd name="T14" fmla="*/ 72 w 84"/>
                <a:gd name="T15" fmla="*/ 24 h 366"/>
                <a:gd name="T16" fmla="*/ 78 w 84"/>
                <a:gd name="T17" fmla="*/ 12 h 366"/>
                <a:gd name="T18" fmla="*/ 84 w 84"/>
                <a:gd name="T19" fmla="*/ 0 h 3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"/>
                <a:gd name="T31" fmla="*/ 0 h 366"/>
                <a:gd name="T32" fmla="*/ 84 w 84"/>
                <a:gd name="T33" fmla="*/ 366 h 3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" h="366">
                  <a:moveTo>
                    <a:pt x="0" y="366"/>
                  </a:moveTo>
                  <a:lnTo>
                    <a:pt x="12" y="330"/>
                  </a:lnTo>
                  <a:lnTo>
                    <a:pt x="18" y="288"/>
                  </a:lnTo>
                  <a:lnTo>
                    <a:pt x="30" y="234"/>
                  </a:lnTo>
                  <a:lnTo>
                    <a:pt x="42" y="174"/>
                  </a:lnTo>
                  <a:lnTo>
                    <a:pt x="48" y="114"/>
                  </a:lnTo>
                  <a:lnTo>
                    <a:pt x="60" y="66"/>
                  </a:lnTo>
                  <a:lnTo>
                    <a:pt x="72" y="24"/>
                  </a:lnTo>
                  <a:lnTo>
                    <a:pt x="78" y="12"/>
                  </a:lnTo>
                  <a:lnTo>
                    <a:pt x="84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5" name="Freeform 269"/>
            <p:cNvSpPr>
              <a:spLocks/>
            </p:cNvSpPr>
            <p:nvPr/>
          </p:nvSpPr>
          <p:spPr bwMode="auto">
            <a:xfrm>
              <a:off x="3222" y="1938"/>
              <a:ext cx="102" cy="126"/>
            </a:xfrm>
            <a:custGeom>
              <a:avLst/>
              <a:gdLst>
                <a:gd name="T0" fmla="*/ 0 w 102"/>
                <a:gd name="T1" fmla="*/ 6 h 126"/>
                <a:gd name="T2" fmla="*/ 6 w 102"/>
                <a:gd name="T3" fmla="*/ 0 h 126"/>
                <a:gd name="T4" fmla="*/ 12 w 102"/>
                <a:gd name="T5" fmla="*/ 0 h 126"/>
                <a:gd name="T6" fmla="*/ 24 w 102"/>
                <a:gd name="T7" fmla="*/ 6 h 126"/>
                <a:gd name="T8" fmla="*/ 36 w 102"/>
                <a:gd name="T9" fmla="*/ 24 h 126"/>
                <a:gd name="T10" fmla="*/ 54 w 102"/>
                <a:gd name="T11" fmla="*/ 48 h 126"/>
                <a:gd name="T12" fmla="*/ 66 w 102"/>
                <a:gd name="T13" fmla="*/ 72 h 126"/>
                <a:gd name="T14" fmla="*/ 78 w 102"/>
                <a:gd name="T15" fmla="*/ 96 h 126"/>
                <a:gd name="T16" fmla="*/ 90 w 102"/>
                <a:gd name="T17" fmla="*/ 114 h 126"/>
                <a:gd name="T18" fmla="*/ 102 w 102"/>
                <a:gd name="T19" fmla="*/ 126 h 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126"/>
                <a:gd name="T32" fmla="*/ 102 w 102"/>
                <a:gd name="T33" fmla="*/ 126 h 1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126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24" y="6"/>
                  </a:lnTo>
                  <a:lnTo>
                    <a:pt x="36" y="24"/>
                  </a:lnTo>
                  <a:lnTo>
                    <a:pt x="54" y="48"/>
                  </a:lnTo>
                  <a:lnTo>
                    <a:pt x="66" y="72"/>
                  </a:lnTo>
                  <a:lnTo>
                    <a:pt x="78" y="96"/>
                  </a:lnTo>
                  <a:lnTo>
                    <a:pt x="90" y="114"/>
                  </a:lnTo>
                  <a:lnTo>
                    <a:pt x="102" y="126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6" name="Freeform 270"/>
            <p:cNvSpPr>
              <a:spLocks/>
            </p:cNvSpPr>
            <p:nvPr/>
          </p:nvSpPr>
          <p:spPr bwMode="auto">
            <a:xfrm>
              <a:off x="3324" y="1998"/>
              <a:ext cx="72" cy="66"/>
            </a:xfrm>
            <a:custGeom>
              <a:avLst/>
              <a:gdLst>
                <a:gd name="T0" fmla="*/ 0 w 72"/>
                <a:gd name="T1" fmla="*/ 66 h 66"/>
                <a:gd name="T2" fmla="*/ 12 w 72"/>
                <a:gd name="T3" fmla="*/ 66 h 66"/>
                <a:gd name="T4" fmla="*/ 18 w 72"/>
                <a:gd name="T5" fmla="*/ 60 h 66"/>
                <a:gd name="T6" fmla="*/ 36 w 72"/>
                <a:gd name="T7" fmla="*/ 42 h 66"/>
                <a:gd name="T8" fmla="*/ 54 w 72"/>
                <a:gd name="T9" fmla="*/ 18 h 66"/>
                <a:gd name="T10" fmla="*/ 72 w 72"/>
                <a:gd name="T11" fmla="*/ 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66"/>
                <a:gd name="T20" fmla="*/ 72 w 72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66">
                  <a:moveTo>
                    <a:pt x="0" y="66"/>
                  </a:moveTo>
                  <a:lnTo>
                    <a:pt x="12" y="66"/>
                  </a:lnTo>
                  <a:lnTo>
                    <a:pt x="18" y="60"/>
                  </a:lnTo>
                  <a:lnTo>
                    <a:pt x="36" y="42"/>
                  </a:lnTo>
                  <a:lnTo>
                    <a:pt x="54" y="18"/>
                  </a:lnTo>
                  <a:lnTo>
                    <a:pt x="72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7" name="Line 271"/>
            <p:cNvSpPr>
              <a:spLocks noChangeShapeType="1"/>
            </p:cNvSpPr>
            <p:nvPr/>
          </p:nvSpPr>
          <p:spPr bwMode="auto">
            <a:xfrm flipV="1">
              <a:off x="3396" y="1938"/>
              <a:ext cx="84" cy="6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8" name="Freeform 272"/>
            <p:cNvSpPr>
              <a:spLocks/>
            </p:cNvSpPr>
            <p:nvPr/>
          </p:nvSpPr>
          <p:spPr bwMode="auto">
            <a:xfrm>
              <a:off x="3480" y="1890"/>
              <a:ext cx="96" cy="48"/>
            </a:xfrm>
            <a:custGeom>
              <a:avLst/>
              <a:gdLst>
                <a:gd name="T0" fmla="*/ 0 w 96"/>
                <a:gd name="T1" fmla="*/ 48 h 48"/>
                <a:gd name="T2" fmla="*/ 48 w 96"/>
                <a:gd name="T3" fmla="*/ 18 h 48"/>
                <a:gd name="T4" fmla="*/ 72 w 96"/>
                <a:gd name="T5" fmla="*/ 6 h 48"/>
                <a:gd name="T6" fmla="*/ 96 w 96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48"/>
                <a:gd name="T14" fmla="*/ 96 w 96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48">
                  <a:moveTo>
                    <a:pt x="0" y="48"/>
                  </a:moveTo>
                  <a:lnTo>
                    <a:pt x="48" y="18"/>
                  </a:lnTo>
                  <a:lnTo>
                    <a:pt x="72" y="6"/>
                  </a:lnTo>
                  <a:lnTo>
                    <a:pt x="96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9" name="Freeform 273"/>
            <p:cNvSpPr>
              <a:spLocks/>
            </p:cNvSpPr>
            <p:nvPr/>
          </p:nvSpPr>
          <p:spPr bwMode="auto">
            <a:xfrm>
              <a:off x="3576" y="1890"/>
              <a:ext cx="78" cy="42"/>
            </a:xfrm>
            <a:custGeom>
              <a:avLst/>
              <a:gdLst>
                <a:gd name="T0" fmla="*/ 0 w 78"/>
                <a:gd name="T1" fmla="*/ 0 h 42"/>
                <a:gd name="T2" fmla="*/ 18 w 78"/>
                <a:gd name="T3" fmla="*/ 0 h 42"/>
                <a:gd name="T4" fmla="*/ 42 w 78"/>
                <a:gd name="T5" fmla="*/ 6 h 42"/>
                <a:gd name="T6" fmla="*/ 60 w 78"/>
                <a:gd name="T7" fmla="*/ 18 h 42"/>
                <a:gd name="T8" fmla="*/ 78 w 78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2"/>
                <a:gd name="T17" fmla="*/ 78 w 78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2">
                  <a:moveTo>
                    <a:pt x="0" y="0"/>
                  </a:moveTo>
                  <a:lnTo>
                    <a:pt x="18" y="0"/>
                  </a:lnTo>
                  <a:lnTo>
                    <a:pt x="42" y="6"/>
                  </a:lnTo>
                  <a:lnTo>
                    <a:pt x="60" y="18"/>
                  </a:lnTo>
                  <a:lnTo>
                    <a:pt x="78" y="42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0" name="Freeform 274"/>
            <p:cNvSpPr>
              <a:spLocks/>
            </p:cNvSpPr>
            <p:nvPr/>
          </p:nvSpPr>
          <p:spPr bwMode="auto">
            <a:xfrm>
              <a:off x="3654" y="1932"/>
              <a:ext cx="78" cy="210"/>
            </a:xfrm>
            <a:custGeom>
              <a:avLst/>
              <a:gdLst>
                <a:gd name="T0" fmla="*/ 0 w 78"/>
                <a:gd name="T1" fmla="*/ 0 h 210"/>
                <a:gd name="T2" fmla="*/ 12 w 78"/>
                <a:gd name="T3" fmla="*/ 18 h 210"/>
                <a:gd name="T4" fmla="*/ 18 w 78"/>
                <a:gd name="T5" fmla="*/ 42 h 210"/>
                <a:gd name="T6" fmla="*/ 36 w 78"/>
                <a:gd name="T7" fmla="*/ 102 h 210"/>
                <a:gd name="T8" fmla="*/ 54 w 78"/>
                <a:gd name="T9" fmla="*/ 162 h 210"/>
                <a:gd name="T10" fmla="*/ 66 w 78"/>
                <a:gd name="T11" fmla="*/ 192 h 210"/>
                <a:gd name="T12" fmla="*/ 78 w 78"/>
                <a:gd name="T13" fmla="*/ 210 h 2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"/>
                <a:gd name="T22" fmla="*/ 0 h 210"/>
                <a:gd name="T23" fmla="*/ 78 w 78"/>
                <a:gd name="T24" fmla="*/ 210 h 2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" h="210">
                  <a:moveTo>
                    <a:pt x="0" y="0"/>
                  </a:moveTo>
                  <a:lnTo>
                    <a:pt x="12" y="18"/>
                  </a:lnTo>
                  <a:lnTo>
                    <a:pt x="18" y="42"/>
                  </a:lnTo>
                  <a:lnTo>
                    <a:pt x="36" y="102"/>
                  </a:lnTo>
                  <a:lnTo>
                    <a:pt x="54" y="162"/>
                  </a:lnTo>
                  <a:lnTo>
                    <a:pt x="66" y="192"/>
                  </a:lnTo>
                  <a:lnTo>
                    <a:pt x="78" y="21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1" name="Freeform 275"/>
            <p:cNvSpPr>
              <a:spLocks/>
            </p:cNvSpPr>
            <p:nvPr/>
          </p:nvSpPr>
          <p:spPr bwMode="auto">
            <a:xfrm>
              <a:off x="3732" y="2142"/>
              <a:ext cx="102" cy="54"/>
            </a:xfrm>
            <a:custGeom>
              <a:avLst/>
              <a:gdLst>
                <a:gd name="T0" fmla="*/ 0 w 102"/>
                <a:gd name="T1" fmla="*/ 0 h 54"/>
                <a:gd name="T2" fmla="*/ 12 w 102"/>
                <a:gd name="T3" fmla="*/ 12 h 54"/>
                <a:gd name="T4" fmla="*/ 24 w 102"/>
                <a:gd name="T5" fmla="*/ 24 h 54"/>
                <a:gd name="T6" fmla="*/ 48 w 102"/>
                <a:gd name="T7" fmla="*/ 30 h 54"/>
                <a:gd name="T8" fmla="*/ 78 w 102"/>
                <a:gd name="T9" fmla="*/ 36 h 54"/>
                <a:gd name="T10" fmla="*/ 90 w 102"/>
                <a:gd name="T11" fmla="*/ 42 h 54"/>
                <a:gd name="T12" fmla="*/ 102 w 102"/>
                <a:gd name="T13" fmla="*/ 54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54"/>
                <a:gd name="T23" fmla="*/ 102 w 102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54">
                  <a:moveTo>
                    <a:pt x="0" y="0"/>
                  </a:moveTo>
                  <a:lnTo>
                    <a:pt x="12" y="12"/>
                  </a:lnTo>
                  <a:lnTo>
                    <a:pt x="24" y="24"/>
                  </a:lnTo>
                  <a:lnTo>
                    <a:pt x="48" y="30"/>
                  </a:lnTo>
                  <a:lnTo>
                    <a:pt x="78" y="36"/>
                  </a:lnTo>
                  <a:lnTo>
                    <a:pt x="90" y="42"/>
                  </a:lnTo>
                  <a:lnTo>
                    <a:pt x="102" y="54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2" name="Freeform 276"/>
            <p:cNvSpPr>
              <a:spLocks/>
            </p:cNvSpPr>
            <p:nvPr/>
          </p:nvSpPr>
          <p:spPr bwMode="auto">
            <a:xfrm>
              <a:off x="3834" y="2196"/>
              <a:ext cx="78" cy="198"/>
            </a:xfrm>
            <a:custGeom>
              <a:avLst/>
              <a:gdLst>
                <a:gd name="T0" fmla="*/ 0 w 78"/>
                <a:gd name="T1" fmla="*/ 0 h 198"/>
                <a:gd name="T2" fmla="*/ 12 w 78"/>
                <a:gd name="T3" fmla="*/ 18 h 198"/>
                <a:gd name="T4" fmla="*/ 18 w 78"/>
                <a:gd name="T5" fmla="*/ 48 h 198"/>
                <a:gd name="T6" fmla="*/ 36 w 78"/>
                <a:gd name="T7" fmla="*/ 108 h 198"/>
                <a:gd name="T8" fmla="*/ 48 w 78"/>
                <a:gd name="T9" fmla="*/ 138 h 198"/>
                <a:gd name="T10" fmla="*/ 60 w 78"/>
                <a:gd name="T11" fmla="*/ 162 h 198"/>
                <a:gd name="T12" fmla="*/ 66 w 78"/>
                <a:gd name="T13" fmla="*/ 186 h 198"/>
                <a:gd name="T14" fmla="*/ 78 w 78"/>
                <a:gd name="T15" fmla="*/ 198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8"/>
                <a:gd name="T25" fmla="*/ 0 h 198"/>
                <a:gd name="T26" fmla="*/ 78 w 78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8" h="198">
                  <a:moveTo>
                    <a:pt x="0" y="0"/>
                  </a:moveTo>
                  <a:lnTo>
                    <a:pt x="12" y="18"/>
                  </a:lnTo>
                  <a:lnTo>
                    <a:pt x="18" y="48"/>
                  </a:lnTo>
                  <a:lnTo>
                    <a:pt x="36" y="108"/>
                  </a:lnTo>
                  <a:lnTo>
                    <a:pt x="48" y="138"/>
                  </a:lnTo>
                  <a:lnTo>
                    <a:pt x="60" y="162"/>
                  </a:lnTo>
                  <a:lnTo>
                    <a:pt x="66" y="186"/>
                  </a:lnTo>
                  <a:lnTo>
                    <a:pt x="78" y="198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3" name="Freeform 277"/>
            <p:cNvSpPr>
              <a:spLocks/>
            </p:cNvSpPr>
            <p:nvPr/>
          </p:nvSpPr>
          <p:spPr bwMode="auto">
            <a:xfrm>
              <a:off x="3912" y="2346"/>
              <a:ext cx="102" cy="54"/>
            </a:xfrm>
            <a:custGeom>
              <a:avLst/>
              <a:gdLst>
                <a:gd name="T0" fmla="*/ 0 w 102"/>
                <a:gd name="T1" fmla="*/ 48 h 54"/>
                <a:gd name="T2" fmla="*/ 12 w 102"/>
                <a:gd name="T3" fmla="*/ 54 h 54"/>
                <a:gd name="T4" fmla="*/ 24 w 102"/>
                <a:gd name="T5" fmla="*/ 48 h 54"/>
                <a:gd name="T6" fmla="*/ 36 w 102"/>
                <a:gd name="T7" fmla="*/ 42 h 54"/>
                <a:gd name="T8" fmla="*/ 48 w 102"/>
                <a:gd name="T9" fmla="*/ 36 h 54"/>
                <a:gd name="T10" fmla="*/ 78 w 102"/>
                <a:gd name="T11" fmla="*/ 12 h 54"/>
                <a:gd name="T12" fmla="*/ 90 w 102"/>
                <a:gd name="T13" fmla="*/ 6 h 54"/>
                <a:gd name="T14" fmla="*/ 102 w 102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2"/>
                <a:gd name="T25" fmla="*/ 0 h 54"/>
                <a:gd name="T26" fmla="*/ 102 w 10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2" h="54">
                  <a:moveTo>
                    <a:pt x="0" y="48"/>
                  </a:moveTo>
                  <a:lnTo>
                    <a:pt x="12" y="54"/>
                  </a:lnTo>
                  <a:lnTo>
                    <a:pt x="24" y="48"/>
                  </a:lnTo>
                  <a:lnTo>
                    <a:pt x="36" y="42"/>
                  </a:lnTo>
                  <a:lnTo>
                    <a:pt x="48" y="36"/>
                  </a:lnTo>
                  <a:lnTo>
                    <a:pt x="78" y="12"/>
                  </a:lnTo>
                  <a:lnTo>
                    <a:pt x="90" y="6"/>
                  </a:lnTo>
                  <a:lnTo>
                    <a:pt x="102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4" name="Freeform 278"/>
            <p:cNvSpPr>
              <a:spLocks/>
            </p:cNvSpPr>
            <p:nvPr/>
          </p:nvSpPr>
          <p:spPr bwMode="auto">
            <a:xfrm>
              <a:off x="4014" y="2346"/>
              <a:ext cx="84" cy="48"/>
            </a:xfrm>
            <a:custGeom>
              <a:avLst/>
              <a:gdLst>
                <a:gd name="T0" fmla="*/ 0 w 84"/>
                <a:gd name="T1" fmla="*/ 0 h 48"/>
                <a:gd name="T2" fmla="*/ 24 w 84"/>
                <a:gd name="T3" fmla="*/ 6 h 48"/>
                <a:gd name="T4" fmla="*/ 42 w 84"/>
                <a:gd name="T5" fmla="*/ 24 h 48"/>
                <a:gd name="T6" fmla="*/ 66 w 84"/>
                <a:gd name="T7" fmla="*/ 42 h 48"/>
                <a:gd name="T8" fmla="*/ 84 w 84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48"/>
                <a:gd name="T17" fmla="*/ 84 w 84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48">
                  <a:moveTo>
                    <a:pt x="0" y="0"/>
                  </a:moveTo>
                  <a:lnTo>
                    <a:pt x="24" y="6"/>
                  </a:lnTo>
                  <a:lnTo>
                    <a:pt x="42" y="24"/>
                  </a:lnTo>
                  <a:lnTo>
                    <a:pt x="66" y="42"/>
                  </a:lnTo>
                  <a:lnTo>
                    <a:pt x="84" y="48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5" name="Freeform 279"/>
            <p:cNvSpPr>
              <a:spLocks/>
            </p:cNvSpPr>
            <p:nvPr/>
          </p:nvSpPr>
          <p:spPr bwMode="auto">
            <a:xfrm>
              <a:off x="4098" y="2346"/>
              <a:ext cx="72" cy="48"/>
            </a:xfrm>
            <a:custGeom>
              <a:avLst/>
              <a:gdLst>
                <a:gd name="T0" fmla="*/ 0 w 72"/>
                <a:gd name="T1" fmla="*/ 48 h 48"/>
                <a:gd name="T2" fmla="*/ 18 w 72"/>
                <a:gd name="T3" fmla="*/ 48 h 48"/>
                <a:gd name="T4" fmla="*/ 36 w 72"/>
                <a:gd name="T5" fmla="*/ 42 h 48"/>
                <a:gd name="T6" fmla="*/ 60 w 72"/>
                <a:gd name="T7" fmla="*/ 24 h 48"/>
                <a:gd name="T8" fmla="*/ 72 w 72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8"/>
                <a:gd name="T17" fmla="*/ 72 w 7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8">
                  <a:moveTo>
                    <a:pt x="0" y="48"/>
                  </a:moveTo>
                  <a:lnTo>
                    <a:pt x="18" y="48"/>
                  </a:lnTo>
                  <a:lnTo>
                    <a:pt x="36" y="42"/>
                  </a:lnTo>
                  <a:lnTo>
                    <a:pt x="60" y="24"/>
                  </a:lnTo>
                  <a:lnTo>
                    <a:pt x="72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6" name="Freeform 280"/>
            <p:cNvSpPr>
              <a:spLocks/>
            </p:cNvSpPr>
            <p:nvPr/>
          </p:nvSpPr>
          <p:spPr bwMode="auto">
            <a:xfrm>
              <a:off x="4170" y="1926"/>
              <a:ext cx="78" cy="420"/>
            </a:xfrm>
            <a:custGeom>
              <a:avLst/>
              <a:gdLst>
                <a:gd name="T0" fmla="*/ 0 w 78"/>
                <a:gd name="T1" fmla="*/ 420 h 420"/>
                <a:gd name="T2" fmla="*/ 6 w 78"/>
                <a:gd name="T3" fmla="*/ 402 h 420"/>
                <a:gd name="T4" fmla="*/ 12 w 78"/>
                <a:gd name="T5" fmla="*/ 384 h 420"/>
                <a:gd name="T6" fmla="*/ 18 w 78"/>
                <a:gd name="T7" fmla="*/ 324 h 420"/>
                <a:gd name="T8" fmla="*/ 30 w 78"/>
                <a:gd name="T9" fmla="*/ 264 h 420"/>
                <a:gd name="T10" fmla="*/ 36 w 78"/>
                <a:gd name="T11" fmla="*/ 192 h 420"/>
                <a:gd name="T12" fmla="*/ 48 w 78"/>
                <a:gd name="T13" fmla="*/ 126 h 420"/>
                <a:gd name="T14" fmla="*/ 54 w 78"/>
                <a:gd name="T15" fmla="*/ 72 h 420"/>
                <a:gd name="T16" fmla="*/ 60 w 78"/>
                <a:gd name="T17" fmla="*/ 48 h 420"/>
                <a:gd name="T18" fmla="*/ 66 w 78"/>
                <a:gd name="T19" fmla="*/ 24 h 420"/>
                <a:gd name="T20" fmla="*/ 72 w 78"/>
                <a:gd name="T21" fmla="*/ 12 h 420"/>
                <a:gd name="T22" fmla="*/ 78 w 78"/>
                <a:gd name="T23" fmla="*/ 0 h 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"/>
                <a:gd name="T37" fmla="*/ 0 h 420"/>
                <a:gd name="T38" fmla="*/ 78 w 78"/>
                <a:gd name="T39" fmla="*/ 420 h 4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" h="420">
                  <a:moveTo>
                    <a:pt x="0" y="420"/>
                  </a:moveTo>
                  <a:lnTo>
                    <a:pt x="6" y="402"/>
                  </a:lnTo>
                  <a:lnTo>
                    <a:pt x="12" y="384"/>
                  </a:lnTo>
                  <a:lnTo>
                    <a:pt x="18" y="324"/>
                  </a:lnTo>
                  <a:lnTo>
                    <a:pt x="30" y="264"/>
                  </a:lnTo>
                  <a:lnTo>
                    <a:pt x="36" y="192"/>
                  </a:lnTo>
                  <a:lnTo>
                    <a:pt x="48" y="126"/>
                  </a:lnTo>
                  <a:lnTo>
                    <a:pt x="54" y="72"/>
                  </a:lnTo>
                  <a:lnTo>
                    <a:pt x="60" y="48"/>
                  </a:lnTo>
                  <a:lnTo>
                    <a:pt x="66" y="24"/>
                  </a:lnTo>
                  <a:lnTo>
                    <a:pt x="72" y="12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7" name="Freeform 281"/>
            <p:cNvSpPr>
              <a:spLocks/>
            </p:cNvSpPr>
            <p:nvPr/>
          </p:nvSpPr>
          <p:spPr bwMode="auto">
            <a:xfrm>
              <a:off x="4248" y="1920"/>
              <a:ext cx="102" cy="210"/>
            </a:xfrm>
            <a:custGeom>
              <a:avLst/>
              <a:gdLst>
                <a:gd name="T0" fmla="*/ 0 w 102"/>
                <a:gd name="T1" fmla="*/ 6 h 210"/>
                <a:gd name="T2" fmla="*/ 6 w 102"/>
                <a:gd name="T3" fmla="*/ 0 h 210"/>
                <a:gd name="T4" fmla="*/ 12 w 102"/>
                <a:gd name="T5" fmla="*/ 6 h 210"/>
                <a:gd name="T6" fmla="*/ 18 w 102"/>
                <a:gd name="T7" fmla="*/ 12 h 210"/>
                <a:gd name="T8" fmla="*/ 24 w 102"/>
                <a:gd name="T9" fmla="*/ 24 h 210"/>
                <a:gd name="T10" fmla="*/ 36 w 102"/>
                <a:gd name="T11" fmla="*/ 54 h 210"/>
                <a:gd name="T12" fmla="*/ 48 w 102"/>
                <a:gd name="T13" fmla="*/ 96 h 210"/>
                <a:gd name="T14" fmla="*/ 66 w 102"/>
                <a:gd name="T15" fmla="*/ 138 h 210"/>
                <a:gd name="T16" fmla="*/ 78 w 102"/>
                <a:gd name="T17" fmla="*/ 174 h 210"/>
                <a:gd name="T18" fmla="*/ 90 w 102"/>
                <a:gd name="T19" fmla="*/ 198 h 210"/>
                <a:gd name="T20" fmla="*/ 96 w 102"/>
                <a:gd name="T21" fmla="*/ 210 h 210"/>
                <a:gd name="T22" fmla="*/ 102 w 102"/>
                <a:gd name="T23" fmla="*/ 210 h 2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2"/>
                <a:gd name="T37" fmla="*/ 0 h 210"/>
                <a:gd name="T38" fmla="*/ 102 w 102"/>
                <a:gd name="T39" fmla="*/ 210 h 2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2" h="210">
                  <a:moveTo>
                    <a:pt x="0" y="6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24"/>
                  </a:lnTo>
                  <a:lnTo>
                    <a:pt x="36" y="54"/>
                  </a:lnTo>
                  <a:lnTo>
                    <a:pt x="48" y="96"/>
                  </a:lnTo>
                  <a:lnTo>
                    <a:pt x="66" y="138"/>
                  </a:lnTo>
                  <a:lnTo>
                    <a:pt x="78" y="174"/>
                  </a:lnTo>
                  <a:lnTo>
                    <a:pt x="90" y="198"/>
                  </a:lnTo>
                  <a:lnTo>
                    <a:pt x="96" y="210"/>
                  </a:lnTo>
                  <a:lnTo>
                    <a:pt x="102" y="21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8" name="Freeform 282"/>
            <p:cNvSpPr>
              <a:spLocks/>
            </p:cNvSpPr>
            <p:nvPr/>
          </p:nvSpPr>
          <p:spPr bwMode="auto">
            <a:xfrm>
              <a:off x="4350" y="1902"/>
              <a:ext cx="78" cy="228"/>
            </a:xfrm>
            <a:custGeom>
              <a:avLst/>
              <a:gdLst>
                <a:gd name="T0" fmla="*/ 0 w 78"/>
                <a:gd name="T1" fmla="*/ 228 h 228"/>
                <a:gd name="T2" fmla="*/ 6 w 78"/>
                <a:gd name="T3" fmla="*/ 222 h 228"/>
                <a:gd name="T4" fmla="*/ 12 w 78"/>
                <a:gd name="T5" fmla="*/ 216 h 228"/>
                <a:gd name="T6" fmla="*/ 24 w 78"/>
                <a:gd name="T7" fmla="*/ 192 h 228"/>
                <a:gd name="T8" fmla="*/ 30 w 78"/>
                <a:gd name="T9" fmla="*/ 156 h 228"/>
                <a:gd name="T10" fmla="*/ 42 w 78"/>
                <a:gd name="T11" fmla="*/ 114 h 228"/>
                <a:gd name="T12" fmla="*/ 48 w 78"/>
                <a:gd name="T13" fmla="*/ 72 h 228"/>
                <a:gd name="T14" fmla="*/ 60 w 78"/>
                <a:gd name="T15" fmla="*/ 36 h 228"/>
                <a:gd name="T16" fmla="*/ 66 w 78"/>
                <a:gd name="T17" fmla="*/ 12 h 228"/>
                <a:gd name="T18" fmla="*/ 72 w 78"/>
                <a:gd name="T19" fmla="*/ 0 h 228"/>
                <a:gd name="T20" fmla="*/ 78 w 78"/>
                <a:gd name="T21" fmla="*/ 0 h 2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8"/>
                <a:gd name="T34" fmla="*/ 0 h 228"/>
                <a:gd name="T35" fmla="*/ 78 w 78"/>
                <a:gd name="T36" fmla="*/ 228 h 2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8" h="228">
                  <a:moveTo>
                    <a:pt x="0" y="228"/>
                  </a:moveTo>
                  <a:lnTo>
                    <a:pt x="6" y="222"/>
                  </a:lnTo>
                  <a:lnTo>
                    <a:pt x="12" y="216"/>
                  </a:lnTo>
                  <a:lnTo>
                    <a:pt x="24" y="192"/>
                  </a:lnTo>
                  <a:lnTo>
                    <a:pt x="30" y="156"/>
                  </a:lnTo>
                  <a:lnTo>
                    <a:pt x="42" y="114"/>
                  </a:lnTo>
                  <a:lnTo>
                    <a:pt x="48" y="72"/>
                  </a:lnTo>
                  <a:lnTo>
                    <a:pt x="60" y="36"/>
                  </a:lnTo>
                  <a:lnTo>
                    <a:pt x="66" y="12"/>
                  </a:lnTo>
                  <a:lnTo>
                    <a:pt x="72" y="0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9" name="Freeform 283"/>
            <p:cNvSpPr>
              <a:spLocks/>
            </p:cNvSpPr>
            <p:nvPr/>
          </p:nvSpPr>
          <p:spPr bwMode="auto">
            <a:xfrm>
              <a:off x="4428" y="1902"/>
              <a:ext cx="84" cy="240"/>
            </a:xfrm>
            <a:custGeom>
              <a:avLst/>
              <a:gdLst>
                <a:gd name="T0" fmla="*/ 0 w 84"/>
                <a:gd name="T1" fmla="*/ 0 h 240"/>
                <a:gd name="T2" fmla="*/ 6 w 84"/>
                <a:gd name="T3" fmla="*/ 6 h 240"/>
                <a:gd name="T4" fmla="*/ 12 w 84"/>
                <a:gd name="T5" fmla="*/ 12 h 240"/>
                <a:gd name="T6" fmla="*/ 18 w 84"/>
                <a:gd name="T7" fmla="*/ 42 h 240"/>
                <a:gd name="T8" fmla="*/ 30 w 84"/>
                <a:gd name="T9" fmla="*/ 78 h 240"/>
                <a:gd name="T10" fmla="*/ 42 w 84"/>
                <a:gd name="T11" fmla="*/ 126 h 240"/>
                <a:gd name="T12" fmla="*/ 54 w 84"/>
                <a:gd name="T13" fmla="*/ 168 h 240"/>
                <a:gd name="T14" fmla="*/ 60 w 84"/>
                <a:gd name="T15" fmla="*/ 204 h 240"/>
                <a:gd name="T16" fmla="*/ 72 w 84"/>
                <a:gd name="T17" fmla="*/ 234 h 240"/>
                <a:gd name="T18" fmla="*/ 78 w 84"/>
                <a:gd name="T19" fmla="*/ 240 h 240"/>
                <a:gd name="T20" fmla="*/ 84 w 84"/>
                <a:gd name="T21" fmla="*/ 240 h 2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4"/>
                <a:gd name="T34" fmla="*/ 0 h 240"/>
                <a:gd name="T35" fmla="*/ 84 w 84"/>
                <a:gd name="T36" fmla="*/ 240 h 2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4" h="240">
                  <a:moveTo>
                    <a:pt x="0" y="0"/>
                  </a:moveTo>
                  <a:lnTo>
                    <a:pt x="6" y="6"/>
                  </a:lnTo>
                  <a:lnTo>
                    <a:pt x="12" y="12"/>
                  </a:lnTo>
                  <a:lnTo>
                    <a:pt x="18" y="42"/>
                  </a:lnTo>
                  <a:lnTo>
                    <a:pt x="30" y="78"/>
                  </a:lnTo>
                  <a:lnTo>
                    <a:pt x="42" y="126"/>
                  </a:lnTo>
                  <a:lnTo>
                    <a:pt x="54" y="168"/>
                  </a:lnTo>
                  <a:lnTo>
                    <a:pt x="60" y="204"/>
                  </a:lnTo>
                  <a:lnTo>
                    <a:pt x="72" y="234"/>
                  </a:lnTo>
                  <a:lnTo>
                    <a:pt x="78" y="240"/>
                  </a:lnTo>
                  <a:lnTo>
                    <a:pt x="84" y="24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0" name="Freeform 284"/>
            <p:cNvSpPr>
              <a:spLocks/>
            </p:cNvSpPr>
            <p:nvPr/>
          </p:nvSpPr>
          <p:spPr bwMode="auto">
            <a:xfrm>
              <a:off x="4512" y="1860"/>
              <a:ext cx="96" cy="282"/>
            </a:xfrm>
            <a:custGeom>
              <a:avLst/>
              <a:gdLst>
                <a:gd name="T0" fmla="*/ 0 w 96"/>
                <a:gd name="T1" fmla="*/ 282 h 282"/>
                <a:gd name="T2" fmla="*/ 6 w 96"/>
                <a:gd name="T3" fmla="*/ 276 h 282"/>
                <a:gd name="T4" fmla="*/ 12 w 96"/>
                <a:gd name="T5" fmla="*/ 270 h 282"/>
                <a:gd name="T6" fmla="*/ 24 w 96"/>
                <a:gd name="T7" fmla="*/ 246 h 282"/>
                <a:gd name="T8" fmla="*/ 36 w 96"/>
                <a:gd name="T9" fmla="*/ 210 h 282"/>
                <a:gd name="T10" fmla="*/ 48 w 96"/>
                <a:gd name="T11" fmla="*/ 162 h 282"/>
                <a:gd name="T12" fmla="*/ 60 w 96"/>
                <a:gd name="T13" fmla="*/ 120 h 282"/>
                <a:gd name="T14" fmla="*/ 72 w 96"/>
                <a:gd name="T15" fmla="*/ 72 h 282"/>
                <a:gd name="T16" fmla="*/ 84 w 96"/>
                <a:gd name="T17" fmla="*/ 30 h 282"/>
                <a:gd name="T18" fmla="*/ 96 w 96"/>
                <a:gd name="T19" fmla="*/ 0 h 2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282"/>
                <a:gd name="T32" fmla="*/ 96 w 96"/>
                <a:gd name="T33" fmla="*/ 282 h 2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282">
                  <a:moveTo>
                    <a:pt x="0" y="282"/>
                  </a:moveTo>
                  <a:lnTo>
                    <a:pt x="6" y="276"/>
                  </a:lnTo>
                  <a:lnTo>
                    <a:pt x="12" y="270"/>
                  </a:lnTo>
                  <a:lnTo>
                    <a:pt x="24" y="246"/>
                  </a:lnTo>
                  <a:lnTo>
                    <a:pt x="36" y="210"/>
                  </a:lnTo>
                  <a:lnTo>
                    <a:pt x="48" y="162"/>
                  </a:lnTo>
                  <a:lnTo>
                    <a:pt x="60" y="120"/>
                  </a:lnTo>
                  <a:lnTo>
                    <a:pt x="72" y="72"/>
                  </a:lnTo>
                  <a:lnTo>
                    <a:pt x="84" y="30"/>
                  </a:lnTo>
                  <a:lnTo>
                    <a:pt x="96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1" name="Freeform 285"/>
            <p:cNvSpPr>
              <a:spLocks/>
            </p:cNvSpPr>
            <p:nvPr/>
          </p:nvSpPr>
          <p:spPr bwMode="auto">
            <a:xfrm>
              <a:off x="4608" y="1728"/>
              <a:ext cx="78" cy="132"/>
            </a:xfrm>
            <a:custGeom>
              <a:avLst/>
              <a:gdLst>
                <a:gd name="T0" fmla="*/ 0 w 78"/>
                <a:gd name="T1" fmla="*/ 132 h 132"/>
                <a:gd name="T2" fmla="*/ 18 w 78"/>
                <a:gd name="T3" fmla="*/ 84 h 132"/>
                <a:gd name="T4" fmla="*/ 42 w 78"/>
                <a:gd name="T5" fmla="*/ 48 h 132"/>
                <a:gd name="T6" fmla="*/ 60 w 78"/>
                <a:gd name="T7" fmla="*/ 18 h 132"/>
                <a:gd name="T8" fmla="*/ 78 w 78"/>
                <a:gd name="T9" fmla="*/ 0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32"/>
                <a:gd name="T17" fmla="*/ 78 w 78"/>
                <a:gd name="T18" fmla="*/ 132 h 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32">
                  <a:moveTo>
                    <a:pt x="0" y="132"/>
                  </a:moveTo>
                  <a:lnTo>
                    <a:pt x="18" y="84"/>
                  </a:lnTo>
                  <a:lnTo>
                    <a:pt x="42" y="48"/>
                  </a:lnTo>
                  <a:lnTo>
                    <a:pt x="60" y="18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2" name="Freeform 286"/>
            <p:cNvSpPr>
              <a:spLocks/>
            </p:cNvSpPr>
            <p:nvPr/>
          </p:nvSpPr>
          <p:spPr bwMode="auto">
            <a:xfrm>
              <a:off x="4686" y="1716"/>
              <a:ext cx="84" cy="12"/>
            </a:xfrm>
            <a:custGeom>
              <a:avLst/>
              <a:gdLst>
                <a:gd name="T0" fmla="*/ 0 w 84"/>
                <a:gd name="T1" fmla="*/ 12 h 12"/>
                <a:gd name="T2" fmla="*/ 18 w 84"/>
                <a:gd name="T3" fmla="*/ 0 h 12"/>
                <a:gd name="T4" fmla="*/ 42 w 84"/>
                <a:gd name="T5" fmla="*/ 6 h 12"/>
                <a:gd name="T6" fmla="*/ 60 w 84"/>
                <a:gd name="T7" fmla="*/ 6 h 12"/>
                <a:gd name="T8" fmla="*/ 84 w 84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2"/>
                <a:gd name="T17" fmla="*/ 84 w 8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2">
                  <a:moveTo>
                    <a:pt x="0" y="12"/>
                  </a:moveTo>
                  <a:lnTo>
                    <a:pt x="18" y="0"/>
                  </a:lnTo>
                  <a:lnTo>
                    <a:pt x="42" y="6"/>
                  </a:lnTo>
                  <a:lnTo>
                    <a:pt x="60" y="6"/>
                  </a:lnTo>
                  <a:lnTo>
                    <a:pt x="84" y="12"/>
                  </a:ln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3" name="Line 287"/>
            <p:cNvSpPr>
              <a:spLocks noChangeShapeType="1"/>
            </p:cNvSpPr>
            <p:nvPr/>
          </p:nvSpPr>
          <p:spPr bwMode="auto">
            <a:xfrm>
              <a:off x="5016" y="1446"/>
              <a:ext cx="1" cy="11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4" name="Line 288"/>
            <p:cNvSpPr>
              <a:spLocks noChangeShapeType="1"/>
            </p:cNvSpPr>
            <p:nvPr/>
          </p:nvSpPr>
          <p:spPr bwMode="auto">
            <a:xfrm>
              <a:off x="4992" y="257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5" name="Line 289"/>
            <p:cNvSpPr>
              <a:spLocks noChangeShapeType="1"/>
            </p:cNvSpPr>
            <p:nvPr/>
          </p:nvSpPr>
          <p:spPr bwMode="auto">
            <a:xfrm>
              <a:off x="4992" y="254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6" name="Line 290"/>
            <p:cNvSpPr>
              <a:spLocks noChangeShapeType="1"/>
            </p:cNvSpPr>
            <p:nvPr/>
          </p:nvSpPr>
          <p:spPr bwMode="auto">
            <a:xfrm>
              <a:off x="4992" y="250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7" name="Line 291"/>
            <p:cNvSpPr>
              <a:spLocks noChangeShapeType="1"/>
            </p:cNvSpPr>
            <p:nvPr/>
          </p:nvSpPr>
          <p:spPr bwMode="auto">
            <a:xfrm>
              <a:off x="4992" y="247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8" name="Line 292"/>
            <p:cNvSpPr>
              <a:spLocks noChangeShapeType="1"/>
            </p:cNvSpPr>
            <p:nvPr/>
          </p:nvSpPr>
          <p:spPr bwMode="auto">
            <a:xfrm>
              <a:off x="4992" y="244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9" name="Line 293"/>
            <p:cNvSpPr>
              <a:spLocks noChangeShapeType="1"/>
            </p:cNvSpPr>
            <p:nvPr/>
          </p:nvSpPr>
          <p:spPr bwMode="auto">
            <a:xfrm>
              <a:off x="4992" y="241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0" name="Line 294"/>
            <p:cNvSpPr>
              <a:spLocks noChangeShapeType="1"/>
            </p:cNvSpPr>
            <p:nvPr/>
          </p:nvSpPr>
          <p:spPr bwMode="auto">
            <a:xfrm>
              <a:off x="4992" y="238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1" name="Line 295"/>
            <p:cNvSpPr>
              <a:spLocks noChangeShapeType="1"/>
            </p:cNvSpPr>
            <p:nvPr/>
          </p:nvSpPr>
          <p:spPr bwMode="auto">
            <a:xfrm>
              <a:off x="4992" y="234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2" name="Line 296"/>
            <p:cNvSpPr>
              <a:spLocks noChangeShapeType="1"/>
            </p:cNvSpPr>
            <p:nvPr/>
          </p:nvSpPr>
          <p:spPr bwMode="auto">
            <a:xfrm>
              <a:off x="4992" y="231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3" name="Line 297"/>
            <p:cNvSpPr>
              <a:spLocks noChangeShapeType="1"/>
            </p:cNvSpPr>
            <p:nvPr/>
          </p:nvSpPr>
          <p:spPr bwMode="auto">
            <a:xfrm>
              <a:off x="4992" y="228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4" name="Line 298"/>
            <p:cNvSpPr>
              <a:spLocks noChangeShapeType="1"/>
            </p:cNvSpPr>
            <p:nvPr/>
          </p:nvSpPr>
          <p:spPr bwMode="auto">
            <a:xfrm>
              <a:off x="4992" y="225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5" name="Line 299"/>
            <p:cNvSpPr>
              <a:spLocks noChangeShapeType="1"/>
            </p:cNvSpPr>
            <p:nvPr/>
          </p:nvSpPr>
          <p:spPr bwMode="auto">
            <a:xfrm>
              <a:off x="4992" y="222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6" name="Line 300"/>
            <p:cNvSpPr>
              <a:spLocks noChangeShapeType="1"/>
            </p:cNvSpPr>
            <p:nvPr/>
          </p:nvSpPr>
          <p:spPr bwMode="auto">
            <a:xfrm>
              <a:off x="4992" y="219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7" name="Line 301"/>
            <p:cNvSpPr>
              <a:spLocks noChangeShapeType="1"/>
            </p:cNvSpPr>
            <p:nvPr/>
          </p:nvSpPr>
          <p:spPr bwMode="auto">
            <a:xfrm>
              <a:off x="4992" y="215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8" name="Line 302"/>
            <p:cNvSpPr>
              <a:spLocks noChangeShapeType="1"/>
            </p:cNvSpPr>
            <p:nvPr/>
          </p:nvSpPr>
          <p:spPr bwMode="auto">
            <a:xfrm>
              <a:off x="4992" y="212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9" name="Line 303"/>
            <p:cNvSpPr>
              <a:spLocks noChangeShapeType="1"/>
            </p:cNvSpPr>
            <p:nvPr/>
          </p:nvSpPr>
          <p:spPr bwMode="auto">
            <a:xfrm>
              <a:off x="4992" y="208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0" name="Line 304"/>
            <p:cNvSpPr>
              <a:spLocks noChangeShapeType="1"/>
            </p:cNvSpPr>
            <p:nvPr/>
          </p:nvSpPr>
          <p:spPr bwMode="auto">
            <a:xfrm>
              <a:off x="4992" y="205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1" name="Line 305"/>
            <p:cNvSpPr>
              <a:spLocks noChangeShapeType="1"/>
            </p:cNvSpPr>
            <p:nvPr/>
          </p:nvSpPr>
          <p:spPr bwMode="auto">
            <a:xfrm>
              <a:off x="4992" y="202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2" name="Line 306"/>
            <p:cNvSpPr>
              <a:spLocks noChangeShapeType="1"/>
            </p:cNvSpPr>
            <p:nvPr/>
          </p:nvSpPr>
          <p:spPr bwMode="auto">
            <a:xfrm>
              <a:off x="4992" y="199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3" name="Line 307"/>
            <p:cNvSpPr>
              <a:spLocks noChangeShapeType="1"/>
            </p:cNvSpPr>
            <p:nvPr/>
          </p:nvSpPr>
          <p:spPr bwMode="auto">
            <a:xfrm>
              <a:off x="4992" y="196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4" name="Line 308"/>
            <p:cNvSpPr>
              <a:spLocks noChangeShapeType="1"/>
            </p:cNvSpPr>
            <p:nvPr/>
          </p:nvSpPr>
          <p:spPr bwMode="auto">
            <a:xfrm>
              <a:off x="4992" y="193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5" name="Line 309"/>
            <p:cNvSpPr>
              <a:spLocks noChangeShapeType="1"/>
            </p:cNvSpPr>
            <p:nvPr/>
          </p:nvSpPr>
          <p:spPr bwMode="auto">
            <a:xfrm>
              <a:off x="4992" y="189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6" name="Line 310"/>
            <p:cNvSpPr>
              <a:spLocks noChangeShapeType="1"/>
            </p:cNvSpPr>
            <p:nvPr/>
          </p:nvSpPr>
          <p:spPr bwMode="auto">
            <a:xfrm>
              <a:off x="4992" y="186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7" name="Line 311"/>
            <p:cNvSpPr>
              <a:spLocks noChangeShapeType="1"/>
            </p:cNvSpPr>
            <p:nvPr/>
          </p:nvSpPr>
          <p:spPr bwMode="auto">
            <a:xfrm>
              <a:off x="4992" y="183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8" name="Line 312"/>
            <p:cNvSpPr>
              <a:spLocks noChangeShapeType="1"/>
            </p:cNvSpPr>
            <p:nvPr/>
          </p:nvSpPr>
          <p:spPr bwMode="auto">
            <a:xfrm>
              <a:off x="4992" y="180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9" name="Line 313"/>
            <p:cNvSpPr>
              <a:spLocks noChangeShapeType="1"/>
            </p:cNvSpPr>
            <p:nvPr/>
          </p:nvSpPr>
          <p:spPr bwMode="auto">
            <a:xfrm>
              <a:off x="4992" y="177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0" name="Line 314"/>
            <p:cNvSpPr>
              <a:spLocks noChangeShapeType="1"/>
            </p:cNvSpPr>
            <p:nvPr/>
          </p:nvSpPr>
          <p:spPr bwMode="auto">
            <a:xfrm>
              <a:off x="4992" y="173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1" name="Line 315"/>
            <p:cNvSpPr>
              <a:spLocks noChangeShapeType="1"/>
            </p:cNvSpPr>
            <p:nvPr/>
          </p:nvSpPr>
          <p:spPr bwMode="auto">
            <a:xfrm>
              <a:off x="4992" y="170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2" name="Line 316"/>
            <p:cNvSpPr>
              <a:spLocks noChangeShapeType="1"/>
            </p:cNvSpPr>
            <p:nvPr/>
          </p:nvSpPr>
          <p:spPr bwMode="auto">
            <a:xfrm>
              <a:off x="4992" y="167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3" name="Line 317"/>
            <p:cNvSpPr>
              <a:spLocks noChangeShapeType="1"/>
            </p:cNvSpPr>
            <p:nvPr/>
          </p:nvSpPr>
          <p:spPr bwMode="auto">
            <a:xfrm>
              <a:off x="4992" y="163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4" name="Line 318"/>
            <p:cNvSpPr>
              <a:spLocks noChangeShapeType="1"/>
            </p:cNvSpPr>
            <p:nvPr/>
          </p:nvSpPr>
          <p:spPr bwMode="auto">
            <a:xfrm>
              <a:off x="4992" y="160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5" name="Line 319"/>
            <p:cNvSpPr>
              <a:spLocks noChangeShapeType="1"/>
            </p:cNvSpPr>
            <p:nvPr/>
          </p:nvSpPr>
          <p:spPr bwMode="auto">
            <a:xfrm>
              <a:off x="4992" y="157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6" name="Line 320"/>
            <p:cNvSpPr>
              <a:spLocks noChangeShapeType="1"/>
            </p:cNvSpPr>
            <p:nvPr/>
          </p:nvSpPr>
          <p:spPr bwMode="auto">
            <a:xfrm>
              <a:off x="4992" y="154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7" name="Line 321"/>
            <p:cNvSpPr>
              <a:spLocks noChangeShapeType="1"/>
            </p:cNvSpPr>
            <p:nvPr/>
          </p:nvSpPr>
          <p:spPr bwMode="auto">
            <a:xfrm>
              <a:off x="4992" y="151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8" name="Line 322"/>
            <p:cNvSpPr>
              <a:spLocks noChangeShapeType="1"/>
            </p:cNvSpPr>
            <p:nvPr/>
          </p:nvSpPr>
          <p:spPr bwMode="auto">
            <a:xfrm>
              <a:off x="4992" y="147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9" name="Line 323"/>
            <p:cNvSpPr>
              <a:spLocks noChangeShapeType="1"/>
            </p:cNvSpPr>
            <p:nvPr/>
          </p:nvSpPr>
          <p:spPr bwMode="auto">
            <a:xfrm>
              <a:off x="4992" y="144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0" name="Line 324"/>
            <p:cNvSpPr>
              <a:spLocks noChangeShapeType="1"/>
            </p:cNvSpPr>
            <p:nvPr/>
          </p:nvSpPr>
          <p:spPr bwMode="auto">
            <a:xfrm>
              <a:off x="5016" y="2574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1" name="Line 325"/>
            <p:cNvSpPr>
              <a:spLocks noChangeShapeType="1"/>
            </p:cNvSpPr>
            <p:nvPr/>
          </p:nvSpPr>
          <p:spPr bwMode="auto">
            <a:xfrm>
              <a:off x="5016" y="2412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2" name="Line 326"/>
            <p:cNvSpPr>
              <a:spLocks noChangeShapeType="1"/>
            </p:cNvSpPr>
            <p:nvPr/>
          </p:nvSpPr>
          <p:spPr bwMode="auto">
            <a:xfrm>
              <a:off x="5016" y="2250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3" name="Line 327"/>
            <p:cNvSpPr>
              <a:spLocks noChangeShapeType="1"/>
            </p:cNvSpPr>
            <p:nvPr/>
          </p:nvSpPr>
          <p:spPr bwMode="auto">
            <a:xfrm>
              <a:off x="5016" y="2088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4" name="Line 328"/>
            <p:cNvSpPr>
              <a:spLocks noChangeShapeType="1"/>
            </p:cNvSpPr>
            <p:nvPr/>
          </p:nvSpPr>
          <p:spPr bwMode="auto">
            <a:xfrm>
              <a:off x="5016" y="1932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5" name="Line 329"/>
            <p:cNvSpPr>
              <a:spLocks noChangeShapeType="1"/>
            </p:cNvSpPr>
            <p:nvPr/>
          </p:nvSpPr>
          <p:spPr bwMode="auto">
            <a:xfrm>
              <a:off x="5016" y="1770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6" name="Line 330"/>
            <p:cNvSpPr>
              <a:spLocks noChangeShapeType="1"/>
            </p:cNvSpPr>
            <p:nvPr/>
          </p:nvSpPr>
          <p:spPr bwMode="auto">
            <a:xfrm>
              <a:off x="5016" y="1608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7" name="Line 331"/>
            <p:cNvSpPr>
              <a:spLocks noChangeShapeType="1"/>
            </p:cNvSpPr>
            <p:nvPr/>
          </p:nvSpPr>
          <p:spPr bwMode="auto">
            <a:xfrm>
              <a:off x="5016" y="1446"/>
              <a:ext cx="3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8" name="Freeform 332"/>
            <p:cNvSpPr>
              <a:spLocks/>
            </p:cNvSpPr>
            <p:nvPr/>
          </p:nvSpPr>
          <p:spPr bwMode="auto">
            <a:xfrm>
              <a:off x="630" y="2550"/>
              <a:ext cx="90" cy="1"/>
            </a:xfrm>
            <a:custGeom>
              <a:avLst/>
              <a:gdLst>
                <a:gd name="T0" fmla="*/ 0 w 90"/>
                <a:gd name="T1" fmla="*/ 0 h 1"/>
                <a:gd name="T2" fmla="*/ 48 w 90"/>
                <a:gd name="T3" fmla="*/ 0 h 1"/>
                <a:gd name="T4" fmla="*/ 90 w 90"/>
                <a:gd name="T5" fmla="*/ 0 h 1"/>
                <a:gd name="T6" fmla="*/ 0 60000 65536"/>
                <a:gd name="T7" fmla="*/ 0 60000 65536"/>
                <a:gd name="T8" fmla="*/ 0 60000 65536"/>
                <a:gd name="T9" fmla="*/ 0 w 90"/>
                <a:gd name="T10" fmla="*/ 0 h 1"/>
                <a:gd name="T11" fmla="*/ 90 w 9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1">
                  <a:moveTo>
                    <a:pt x="0" y="0"/>
                  </a:moveTo>
                  <a:lnTo>
                    <a:pt x="48" y="0"/>
                  </a:lnTo>
                  <a:lnTo>
                    <a:pt x="90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9" name="Freeform 333"/>
            <p:cNvSpPr>
              <a:spLocks/>
            </p:cNvSpPr>
            <p:nvPr/>
          </p:nvSpPr>
          <p:spPr bwMode="auto">
            <a:xfrm>
              <a:off x="720" y="2550"/>
              <a:ext cx="78" cy="1"/>
            </a:xfrm>
            <a:custGeom>
              <a:avLst/>
              <a:gdLst>
                <a:gd name="T0" fmla="*/ 0 w 78"/>
                <a:gd name="T1" fmla="*/ 0 h 1"/>
                <a:gd name="T2" fmla="*/ 36 w 78"/>
                <a:gd name="T3" fmla="*/ 0 h 1"/>
                <a:gd name="T4" fmla="*/ 78 w 78"/>
                <a:gd name="T5" fmla="*/ 0 h 1"/>
                <a:gd name="T6" fmla="*/ 0 60000 65536"/>
                <a:gd name="T7" fmla="*/ 0 60000 65536"/>
                <a:gd name="T8" fmla="*/ 0 60000 65536"/>
                <a:gd name="T9" fmla="*/ 0 w 78"/>
                <a:gd name="T10" fmla="*/ 0 h 1"/>
                <a:gd name="T11" fmla="*/ 78 w 7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1">
                  <a:moveTo>
                    <a:pt x="0" y="0"/>
                  </a:moveTo>
                  <a:lnTo>
                    <a:pt x="36" y="0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0" name="Freeform 334"/>
            <p:cNvSpPr>
              <a:spLocks/>
            </p:cNvSpPr>
            <p:nvPr/>
          </p:nvSpPr>
          <p:spPr bwMode="auto">
            <a:xfrm>
              <a:off x="798" y="2550"/>
              <a:ext cx="102" cy="1"/>
            </a:xfrm>
            <a:custGeom>
              <a:avLst/>
              <a:gdLst>
                <a:gd name="T0" fmla="*/ 0 w 102"/>
                <a:gd name="T1" fmla="*/ 0 h 1"/>
                <a:gd name="T2" fmla="*/ 48 w 102"/>
                <a:gd name="T3" fmla="*/ 0 h 1"/>
                <a:gd name="T4" fmla="*/ 102 w 102"/>
                <a:gd name="T5" fmla="*/ 0 h 1"/>
                <a:gd name="T6" fmla="*/ 0 60000 65536"/>
                <a:gd name="T7" fmla="*/ 0 60000 65536"/>
                <a:gd name="T8" fmla="*/ 0 60000 65536"/>
                <a:gd name="T9" fmla="*/ 0 w 102"/>
                <a:gd name="T10" fmla="*/ 0 h 1"/>
                <a:gd name="T11" fmla="*/ 102 w 10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1">
                  <a:moveTo>
                    <a:pt x="0" y="0"/>
                  </a:moveTo>
                  <a:lnTo>
                    <a:pt x="48" y="0"/>
                  </a:lnTo>
                  <a:lnTo>
                    <a:pt x="102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1" name="Freeform 335"/>
            <p:cNvSpPr>
              <a:spLocks/>
            </p:cNvSpPr>
            <p:nvPr/>
          </p:nvSpPr>
          <p:spPr bwMode="auto">
            <a:xfrm>
              <a:off x="900" y="2550"/>
              <a:ext cx="78" cy="12"/>
            </a:xfrm>
            <a:custGeom>
              <a:avLst/>
              <a:gdLst>
                <a:gd name="T0" fmla="*/ 0 w 78"/>
                <a:gd name="T1" fmla="*/ 0 h 12"/>
                <a:gd name="T2" fmla="*/ 42 w 78"/>
                <a:gd name="T3" fmla="*/ 6 h 12"/>
                <a:gd name="T4" fmla="*/ 78 w 78"/>
                <a:gd name="T5" fmla="*/ 12 h 12"/>
                <a:gd name="T6" fmla="*/ 0 60000 65536"/>
                <a:gd name="T7" fmla="*/ 0 60000 65536"/>
                <a:gd name="T8" fmla="*/ 0 60000 65536"/>
                <a:gd name="T9" fmla="*/ 0 w 78"/>
                <a:gd name="T10" fmla="*/ 0 h 12"/>
                <a:gd name="T11" fmla="*/ 78 w 78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12">
                  <a:moveTo>
                    <a:pt x="0" y="0"/>
                  </a:moveTo>
                  <a:lnTo>
                    <a:pt x="42" y="6"/>
                  </a:lnTo>
                  <a:lnTo>
                    <a:pt x="78" y="1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2" name="Freeform 336"/>
            <p:cNvSpPr>
              <a:spLocks/>
            </p:cNvSpPr>
            <p:nvPr/>
          </p:nvSpPr>
          <p:spPr bwMode="auto">
            <a:xfrm>
              <a:off x="978" y="2562"/>
              <a:ext cx="96" cy="12"/>
            </a:xfrm>
            <a:custGeom>
              <a:avLst/>
              <a:gdLst>
                <a:gd name="T0" fmla="*/ 0 w 96"/>
                <a:gd name="T1" fmla="*/ 0 h 12"/>
                <a:gd name="T2" fmla="*/ 48 w 96"/>
                <a:gd name="T3" fmla="*/ 6 h 12"/>
                <a:gd name="T4" fmla="*/ 72 w 96"/>
                <a:gd name="T5" fmla="*/ 12 h 12"/>
                <a:gd name="T6" fmla="*/ 96 w 96"/>
                <a:gd name="T7" fmla="*/ 12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2"/>
                <a:gd name="T14" fmla="*/ 96 w 96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2">
                  <a:moveTo>
                    <a:pt x="0" y="0"/>
                  </a:moveTo>
                  <a:lnTo>
                    <a:pt x="48" y="6"/>
                  </a:lnTo>
                  <a:lnTo>
                    <a:pt x="72" y="12"/>
                  </a:lnTo>
                  <a:lnTo>
                    <a:pt x="96" y="1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3" name="Freeform 337"/>
            <p:cNvSpPr>
              <a:spLocks/>
            </p:cNvSpPr>
            <p:nvPr/>
          </p:nvSpPr>
          <p:spPr bwMode="auto">
            <a:xfrm>
              <a:off x="1074" y="2544"/>
              <a:ext cx="66" cy="30"/>
            </a:xfrm>
            <a:custGeom>
              <a:avLst/>
              <a:gdLst>
                <a:gd name="T0" fmla="*/ 0 w 66"/>
                <a:gd name="T1" fmla="*/ 30 h 30"/>
                <a:gd name="T2" fmla="*/ 18 w 66"/>
                <a:gd name="T3" fmla="*/ 24 h 30"/>
                <a:gd name="T4" fmla="*/ 30 w 66"/>
                <a:gd name="T5" fmla="*/ 18 h 30"/>
                <a:gd name="T6" fmla="*/ 48 w 66"/>
                <a:gd name="T7" fmla="*/ 6 h 30"/>
                <a:gd name="T8" fmla="*/ 66 w 66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30"/>
                <a:gd name="T17" fmla="*/ 66 w 66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30">
                  <a:moveTo>
                    <a:pt x="0" y="30"/>
                  </a:moveTo>
                  <a:lnTo>
                    <a:pt x="18" y="24"/>
                  </a:lnTo>
                  <a:lnTo>
                    <a:pt x="30" y="18"/>
                  </a:lnTo>
                  <a:lnTo>
                    <a:pt x="48" y="6"/>
                  </a:lnTo>
                  <a:lnTo>
                    <a:pt x="66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4" name="Freeform 338"/>
            <p:cNvSpPr>
              <a:spLocks/>
            </p:cNvSpPr>
            <p:nvPr/>
          </p:nvSpPr>
          <p:spPr bwMode="auto">
            <a:xfrm>
              <a:off x="1140" y="2538"/>
              <a:ext cx="96" cy="12"/>
            </a:xfrm>
            <a:custGeom>
              <a:avLst/>
              <a:gdLst>
                <a:gd name="T0" fmla="*/ 0 w 96"/>
                <a:gd name="T1" fmla="*/ 6 h 12"/>
                <a:gd name="T2" fmla="*/ 24 w 96"/>
                <a:gd name="T3" fmla="*/ 6 h 12"/>
                <a:gd name="T4" fmla="*/ 48 w 96"/>
                <a:gd name="T5" fmla="*/ 12 h 12"/>
                <a:gd name="T6" fmla="*/ 72 w 96"/>
                <a:gd name="T7" fmla="*/ 12 h 12"/>
                <a:gd name="T8" fmla="*/ 84 w 96"/>
                <a:gd name="T9" fmla="*/ 6 h 12"/>
                <a:gd name="T10" fmla="*/ 96 w 9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12"/>
                <a:gd name="T20" fmla="*/ 96 w 9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12">
                  <a:moveTo>
                    <a:pt x="0" y="6"/>
                  </a:moveTo>
                  <a:lnTo>
                    <a:pt x="24" y="6"/>
                  </a:lnTo>
                  <a:lnTo>
                    <a:pt x="48" y="12"/>
                  </a:lnTo>
                  <a:lnTo>
                    <a:pt x="72" y="12"/>
                  </a:lnTo>
                  <a:lnTo>
                    <a:pt x="84" y="6"/>
                  </a:lnTo>
                  <a:lnTo>
                    <a:pt x="96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5" name="Freeform 339"/>
            <p:cNvSpPr>
              <a:spLocks/>
            </p:cNvSpPr>
            <p:nvPr/>
          </p:nvSpPr>
          <p:spPr bwMode="auto">
            <a:xfrm>
              <a:off x="1236" y="2382"/>
              <a:ext cx="78" cy="156"/>
            </a:xfrm>
            <a:custGeom>
              <a:avLst/>
              <a:gdLst>
                <a:gd name="T0" fmla="*/ 0 w 78"/>
                <a:gd name="T1" fmla="*/ 156 h 156"/>
                <a:gd name="T2" fmla="*/ 12 w 78"/>
                <a:gd name="T3" fmla="*/ 144 h 156"/>
                <a:gd name="T4" fmla="*/ 18 w 78"/>
                <a:gd name="T5" fmla="*/ 120 h 156"/>
                <a:gd name="T6" fmla="*/ 36 w 78"/>
                <a:gd name="T7" fmla="*/ 72 h 156"/>
                <a:gd name="T8" fmla="*/ 54 w 78"/>
                <a:gd name="T9" fmla="*/ 30 h 156"/>
                <a:gd name="T10" fmla="*/ 66 w 78"/>
                <a:gd name="T11" fmla="*/ 12 h 156"/>
                <a:gd name="T12" fmla="*/ 78 w 78"/>
                <a:gd name="T13" fmla="*/ 0 h 1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"/>
                <a:gd name="T22" fmla="*/ 0 h 156"/>
                <a:gd name="T23" fmla="*/ 78 w 78"/>
                <a:gd name="T24" fmla="*/ 156 h 1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" h="156">
                  <a:moveTo>
                    <a:pt x="0" y="156"/>
                  </a:moveTo>
                  <a:lnTo>
                    <a:pt x="12" y="144"/>
                  </a:lnTo>
                  <a:lnTo>
                    <a:pt x="18" y="120"/>
                  </a:lnTo>
                  <a:lnTo>
                    <a:pt x="36" y="72"/>
                  </a:lnTo>
                  <a:lnTo>
                    <a:pt x="54" y="30"/>
                  </a:lnTo>
                  <a:lnTo>
                    <a:pt x="66" y="12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6" name="Freeform 340"/>
            <p:cNvSpPr>
              <a:spLocks/>
            </p:cNvSpPr>
            <p:nvPr/>
          </p:nvSpPr>
          <p:spPr bwMode="auto">
            <a:xfrm>
              <a:off x="1314" y="2376"/>
              <a:ext cx="120" cy="48"/>
            </a:xfrm>
            <a:custGeom>
              <a:avLst/>
              <a:gdLst>
                <a:gd name="T0" fmla="*/ 0 w 120"/>
                <a:gd name="T1" fmla="*/ 6 h 48"/>
                <a:gd name="T2" fmla="*/ 12 w 120"/>
                <a:gd name="T3" fmla="*/ 0 h 48"/>
                <a:gd name="T4" fmla="*/ 30 w 120"/>
                <a:gd name="T5" fmla="*/ 0 h 48"/>
                <a:gd name="T6" fmla="*/ 60 w 120"/>
                <a:gd name="T7" fmla="*/ 12 h 48"/>
                <a:gd name="T8" fmla="*/ 96 w 120"/>
                <a:gd name="T9" fmla="*/ 30 h 48"/>
                <a:gd name="T10" fmla="*/ 120 w 120"/>
                <a:gd name="T11" fmla="*/ 48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48"/>
                <a:gd name="T20" fmla="*/ 120 w 120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48">
                  <a:moveTo>
                    <a:pt x="0" y="6"/>
                  </a:moveTo>
                  <a:lnTo>
                    <a:pt x="12" y="0"/>
                  </a:lnTo>
                  <a:lnTo>
                    <a:pt x="30" y="0"/>
                  </a:lnTo>
                  <a:lnTo>
                    <a:pt x="60" y="12"/>
                  </a:lnTo>
                  <a:lnTo>
                    <a:pt x="96" y="30"/>
                  </a:lnTo>
                  <a:lnTo>
                    <a:pt x="120" y="48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7" name="Freeform 341"/>
            <p:cNvSpPr>
              <a:spLocks/>
            </p:cNvSpPr>
            <p:nvPr/>
          </p:nvSpPr>
          <p:spPr bwMode="auto">
            <a:xfrm>
              <a:off x="1434" y="2424"/>
              <a:ext cx="42" cy="90"/>
            </a:xfrm>
            <a:custGeom>
              <a:avLst/>
              <a:gdLst>
                <a:gd name="T0" fmla="*/ 0 w 42"/>
                <a:gd name="T1" fmla="*/ 0 h 90"/>
                <a:gd name="T2" fmla="*/ 12 w 42"/>
                <a:gd name="T3" fmla="*/ 18 h 90"/>
                <a:gd name="T4" fmla="*/ 24 w 42"/>
                <a:gd name="T5" fmla="*/ 42 h 90"/>
                <a:gd name="T6" fmla="*/ 30 w 42"/>
                <a:gd name="T7" fmla="*/ 72 h 90"/>
                <a:gd name="T8" fmla="*/ 42 w 42"/>
                <a:gd name="T9" fmla="*/ 9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90"/>
                <a:gd name="T17" fmla="*/ 42 w 42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90">
                  <a:moveTo>
                    <a:pt x="0" y="0"/>
                  </a:moveTo>
                  <a:lnTo>
                    <a:pt x="12" y="18"/>
                  </a:lnTo>
                  <a:lnTo>
                    <a:pt x="24" y="42"/>
                  </a:lnTo>
                  <a:lnTo>
                    <a:pt x="30" y="72"/>
                  </a:lnTo>
                  <a:lnTo>
                    <a:pt x="42" y="9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8" name="Freeform 342"/>
            <p:cNvSpPr>
              <a:spLocks/>
            </p:cNvSpPr>
            <p:nvPr/>
          </p:nvSpPr>
          <p:spPr bwMode="auto">
            <a:xfrm>
              <a:off x="1476" y="2514"/>
              <a:ext cx="114" cy="42"/>
            </a:xfrm>
            <a:custGeom>
              <a:avLst/>
              <a:gdLst>
                <a:gd name="T0" fmla="*/ 0 w 114"/>
                <a:gd name="T1" fmla="*/ 0 h 42"/>
                <a:gd name="T2" fmla="*/ 24 w 114"/>
                <a:gd name="T3" fmla="*/ 12 h 42"/>
                <a:gd name="T4" fmla="*/ 54 w 114"/>
                <a:gd name="T5" fmla="*/ 24 h 42"/>
                <a:gd name="T6" fmla="*/ 84 w 114"/>
                <a:gd name="T7" fmla="*/ 36 h 42"/>
                <a:gd name="T8" fmla="*/ 114 w 114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42"/>
                <a:gd name="T17" fmla="*/ 114 w 114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42">
                  <a:moveTo>
                    <a:pt x="0" y="0"/>
                  </a:moveTo>
                  <a:lnTo>
                    <a:pt x="24" y="12"/>
                  </a:lnTo>
                  <a:lnTo>
                    <a:pt x="54" y="24"/>
                  </a:lnTo>
                  <a:lnTo>
                    <a:pt x="84" y="36"/>
                  </a:lnTo>
                  <a:lnTo>
                    <a:pt x="114" y="4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9" name="Freeform 343"/>
            <p:cNvSpPr>
              <a:spLocks/>
            </p:cNvSpPr>
            <p:nvPr/>
          </p:nvSpPr>
          <p:spPr bwMode="auto">
            <a:xfrm>
              <a:off x="1590" y="2550"/>
              <a:ext cx="108" cy="6"/>
            </a:xfrm>
            <a:custGeom>
              <a:avLst/>
              <a:gdLst>
                <a:gd name="T0" fmla="*/ 0 w 108"/>
                <a:gd name="T1" fmla="*/ 6 h 6"/>
                <a:gd name="T2" fmla="*/ 30 w 108"/>
                <a:gd name="T3" fmla="*/ 6 h 6"/>
                <a:gd name="T4" fmla="*/ 54 w 108"/>
                <a:gd name="T5" fmla="*/ 6 h 6"/>
                <a:gd name="T6" fmla="*/ 108 w 10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6"/>
                <a:gd name="T14" fmla="*/ 108 w 10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6">
                  <a:moveTo>
                    <a:pt x="0" y="6"/>
                  </a:moveTo>
                  <a:lnTo>
                    <a:pt x="30" y="6"/>
                  </a:lnTo>
                  <a:lnTo>
                    <a:pt x="54" y="6"/>
                  </a:lnTo>
                  <a:lnTo>
                    <a:pt x="10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0" name="Freeform 344"/>
            <p:cNvSpPr>
              <a:spLocks/>
            </p:cNvSpPr>
            <p:nvPr/>
          </p:nvSpPr>
          <p:spPr bwMode="auto">
            <a:xfrm>
              <a:off x="1698" y="2538"/>
              <a:ext cx="114" cy="12"/>
            </a:xfrm>
            <a:custGeom>
              <a:avLst/>
              <a:gdLst>
                <a:gd name="T0" fmla="*/ 0 w 114"/>
                <a:gd name="T1" fmla="*/ 12 h 12"/>
                <a:gd name="T2" fmla="*/ 60 w 114"/>
                <a:gd name="T3" fmla="*/ 6 h 12"/>
                <a:gd name="T4" fmla="*/ 90 w 114"/>
                <a:gd name="T5" fmla="*/ 0 h 12"/>
                <a:gd name="T6" fmla="*/ 114 w 114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2"/>
                <a:gd name="T14" fmla="*/ 114 w 114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2">
                  <a:moveTo>
                    <a:pt x="0" y="12"/>
                  </a:moveTo>
                  <a:lnTo>
                    <a:pt x="60" y="6"/>
                  </a:lnTo>
                  <a:lnTo>
                    <a:pt x="90" y="0"/>
                  </a:lnTo>
                  <a:lnTo>
                    <a:pt x="114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1" name="Freeform 345"/>
            <p:cNvSpPr>
              <a:spLocks/>
            </p:cNvSpPr>
            <p:nvPr/>
          </p:nvSpPr>
          <p:spPr bwMode="auto">
            <a:xfrm>
              <a:off x="1812" y="2538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18 w 60"/>
                <a:gd name="T3" fmla="*/ 0 h 12"/>
                <a:gd name="T4" fmla="*/ 30 w 60"/>
                <a:gd name="T5" fmla="*/ 6 h 12"/>
                <a:gd name="T6" fmla="*/ 48 w 60"/>
                <a:gd name="T7" fmla="*/ 6 h 12"/>
                <a:gd name="T8" fmla="*/ 60 w 60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2"/>
                <a:gd name="T17" fmla="*/ 60 w 6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2">
                  <a:moveTo>
                    <a:pt x="0" y="0"/>
                  </a:moveTo>
                  <a:lnTo>
                    <a:pt x="18" y="0"/>
                  </a:lnTo>
                  <a:lnTo>
                    <a:pt x="30" y="6"/>
                  </a:lnTo>
                  <a:lnTo>
                    <a:pt x="48" y="6"/>
                  </a:lnTo>
                  <a:lnTo>
                    <a:pt x="60" y="1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2" name="Freeform 346"/>
            <p:cNvSpPr>
              <a:spLocks/>
            </p:cNvSpPr>
            <p:nvPr/>
          </p:nvSpPr>
          <p:spPr bwMode="auto">
            <a:xfrm>
              <a:off x="1872" y="2550"/>
              <a:ext cx="78" cy="6"/>
            </a:xfrm>
            <a:custGeom>
              <a:avLst/>
              <a:gdLst>
                <a:gd name="T0" fmla="*/ 0 w 78"/>
                <a:gd name="T1" fmla="*/ 0 h 6"/>
                <a:gd name="T2" fmla="*/ 36 w 78"/>
                <a:gd name="T3" fmla="*/ 6 h 6"/>
                <a:gd name="T4" fmla="*/ 78 w 78"/>
                <a:gd name="T5" fmla="*/ 6 h 6"/>
                <a:gd name="T6" fmla="*/ 0 60000 65536"/>
                <a:gd name="T7" fmla="*/ 0 60000 65536"/>
                <a:gd name="T8" fmla="*/ 0 60000 65536"/>
                <a:gd name="T9" fmla="*/ 0 w 78"/>
                <a:gd name="T10" fmla="*/ 0 h 6"/>
                <a:gd name="T11" fmla="*/ 78 w 78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6">
                  <a:moveTo>
                    <a:pt x="0" y="0"/>
                  </a:moveTo>
                  <a:lnTo>
                    <a:pt x="36" y="6"/>
                  </a:lnTo>
                  <a:lnTo>
                    <a:pt x="78" y="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3" name="Freeform 347"/>
            <p:cNvSpPr>
              <a:spLocks/>
            </p:cNvSpPr>
            <p:nvPr/>
          </p:nvSpPr>
          <p:spPr bwMode="auto">
            <a:xfrm>
              <a:off x="1950" y="2556"/>
              <a:ext cx="102" cy="18"/>
            </a:xfrm>
            <a:custGeom>
              <a:avLst/>
              <a:gdLst>
                <a:gd name="T0" fmla="*/ 0 w 102"/>
                <a:gd name="T1" fmla="*/ 0 h 18"/>
                <a:gd name="T2" fmla="*/ 24 w 102"/>
                <a:gd name="T3" fmla="*/ 6 h 18"/>
                <a:gd name="T4" fmla="*/ 48 w 102"/>
                <a:gd name="T5" fmla="*/ 18 h 18"/>
                <a:gd name="T6" fmla="*/ 66 w 102"/>
                <a:gd name="T7" fmla="*/ 18 h 18"/>
                <a:gd name="T8" fmla="*/ 78 w 102"/>
                <a:gd name="T9" fmla="*/ 18 h 18"/>
                <a:gd name="T10" fmla="*/ 90 w 102"/>
                <a:gd name="T11" fmla="*/ 12 h 18"/>
                <a:gd name="T12" fmla="*/ 102 w 102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8"/>
                <a:gd name="T23" fmla="*/ 102 w 102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8">
                  <a:moveTo>
                    <a:pt x="0" y="0"/>
                  </a:moveTo>
                  <a:lnTo>
                    <a:pt x="24" y="6"/>
                  </a:lnTo>
                  <a:lnTo>
                    <a:pt x="48" y="18"/>
                  </a:lnTo>
                  <a:lnTo>
                    <a:pt x="66" y="18"/>
                  </a:lnTo>
                  <a:lnTo>
                    <a:pt x="78" y="18"/>
                  </a:lnTo>
                  <a:lnTo>
                    <a:pt x="90" y="12"/>
                  </a:lnTo>
                  <a:lnTo>
                    <a:pt x="102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4" name="Freeform 348"/>
            <p:cNvSpPr>
              <a:spLocks/>
            </p:cNvSpPr>
            <p:nvPr/>
          </p:nvSpPr>
          <p:spPr bwMode="auto">
            <a:xfrm>
              <a:off x="2052" y="2262"/>
              <a:ext cx="78" cy="294"/>
            </a:xfrm>
            <a:custGeom>
              <a:avLst/>
              <a:gdLst>
                <a:gd name="T0" fmla="*/ 0 w 78"/>
                <a:gd name="T1" fmla="*/ 294 h 294"/>
                <a:gd name="T2" fmla="*/ 12 w 78"/>
                <a:gd name="T3" fmla="*/ 276 h 294"/>
                <a:gd name="T4" fmla="*/ 18 w 78"/>
                <a:gd name="T5" fmla="*/ 252 h 294"/>
                <a:gd name="T6" fmla="*/ 30 w 78"/>
                <a:gd name="T7" fmla="*/ 222 h 294"/>
                <a:gd name="T8" fmla="*/ 42 w 78"/>
                <a:gd name="T9" fmla="*/ 186 h 294"/>
                <a:gd name="T10" fmla="*/ 48 w 78"/>
                <a:gd name="T11" fmla="*/ 150 h 294"/>
                <a:gd name="T12" fmla="*/ 60 w 78"/>
                <a:gd name="T13" fmla="*/ 102 h 294"/>
                <a:gd name="T14" fmla="*/ 72 w 78"/>
                <a:gd name="T15" fmla="*/ 54 h 294"/>
                <a:gd name="T16" fmla="*/ 78 w 78"/>
                <a:gd name="T17" fmla="*/ 0 h 2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"/>
                <a:gd name="T28" fmla="*/ 0 h 294"/>
                <a:gd name="T29" fmla="*/ 78 w 78"/>
                <a:gd name="T30" fmla="*/ 294 h 2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" h="294">
                  <a:moveTo>
                    <a:pt x="0" y="294"/>
                  </a:moveTo>
                  <a:lnTo>
                    <a:pt x="12" y="276"/>
                  </a:lnTo>
                  <a:lnTo>
                    <a:pt x="18" y="252"/>
                  </a:lnTo>
                  <a:lnTo>
                    <a:pt x="30" y="222"/>
                  </a:lnTo>
                  <a:lnTo>
                    <a:pt x="42" y="186"/>
                  </a:lnTo>
                  <a:lnTo>
                    <a:pt x="48" y="150"/>
                  </a:lnTo>
                  <a:lnTo>
                    <a:pt x="60" y="102"/>
                  </a:lnTo>
                  <a:lnTo>
                    <a:pt x="72" y="54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5" name="Freeform 349"/>
            <p:cNvSpPr>
              <a:spLocks/>
            </p:cNvSpPr>
            <p:nvPr/>
          </p:nvSpPr>
          <p:spPr bwMode="auto">
            <a:xfrm>
              <a:off x="2130" y="1542"/>
              <a:ext cx="78" cy="720"/>
            </a:xfrm>
            <a:custGeom>
              <a:avLst/>
              <a:gdLst>
                <a:gd name="T0" fmla="*/ 0 w 78"/>
                <a:gd name="T1" fmla="*/ 720 h 720"/>
                <a:gd name="T2" fmla="*/ 6 w 78"/>
                <a:gd name="T3" fmla="*/ 684 h 720"/>
                <a:gd name="T4" fmla="*/ 12 w 78"/>
                <a:gd name="T5" fmla="*/ 642 h 720"/>
                <a:gd name="T6" fmla="*/ 12 w 78"/>
                <a:gd name="T7" fmla="*/ 594 h 720"/>
                <a:gd name="T8" fmla="*/ 18 w 78"/>
                <a:gd name="T9" fmla="*/ 540 h 720"/>
                <a:gd name="T10" fmla="*/ 30 w 78"/>
                <a:gd name="T11" fmla="*/ 420 h 720"/>
                <a:gd name="T12" fmla="*/ 36 w 78"/>
                <a:gd name="T13" fmla="*/ 300 h 720"/>
                <a:gd name="T14" fmla="*/ 48 w 78"/>
                <a:gd name="T15" fmla="*/ 186 h 720"/>
                <a:gd name="T16" fmla="*/ 54 w 78"/>
                <a:gd name="T17" fmla="*/ 138 h 720"/>
                <a:gd name="T18" fmla="*/ 60 w 78"/>
                <a:gd name="T19" fmla="*/ 96 h 720"/>
                <a:gd name="T20" fmla="*/ 66 w 78"/>
                <a:gd name="T21" fmla="*/ 54 h 720"/>
                <a:gd name="T22" fmla="*/ 66 w 78"/>
                <a:gd name="T23" fmla="*/ 30 h 720"/>
                <a:gd name="T24" fmla="*/ 72 w 78"/>
                <a:gd name="T25" fmla="*/ 6 h 720"/>
                <a:gd name="T26" fmla="*/ 78 w 78"/>
                <a:gd name="T27" fmla="*/ 0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8"/>
                <a:gd name="T43" fmla="*/ 0 h 720"/>
                <a:gd name="T44" fmla="*/ 78 w 78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8" h="720">
                  <a:moveTo>
                    <a:pt x="0" y="720"/>
                  </a:moveTo>
                  <a:lnTo>
                    <a:pt x="6" y="684"/>
                  </a:lnTo>
                  <a:lnTo>
                    <a:pt x="12" y="642"/>
                  </a:lnTo>
                  <a:lnTo>
                    <a:pt x="12" y="594"/>
                  </a:lnTo>
                  <a:lnTo>
                    <a:pt x="18" y="540"/>
                  </a:lnTo>
                  <a:lnTo>
                    <a:pt x="30" y="420"/>
                  </a:lnTo>
                  <a:lnTo>
                    <a:pt x="36" y="300"/>
                  </a:lnTo>
                  <a:lnTo>
                    <a:pt x="48" y="186"/>
                  </a:lnTo>
                  <a:lnTo>
                    <a:pt x="54" y="138"/>
                  </a:lnTo>
                  <a:lnTo>
                    <a:pt x="60" y="96"/>
                  </a:lnTo>
                  <a:lnTo>
                    <a:pt x="66" y="54"/>
                  </a:lnTo>
                  <a:lnTo>
                    <a:pt x="66" y="30"/>
                  </a:lnTo>
                  <a:lnTo>
                    <a:pt x="72" y="6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6" name="Freeform 350"/>
            <p:cNvSpPr>
              <a:spLocks/>
            </p:cNvSpPr>
            <p:nvPr/>
          </p:nvSpPr>
          <p:spPr bwMode="auto">
            <a:xfrm>
              <a:off x="2208" y="1542"/>
              <a:ext cx="78" cy="648"/>
            </a:xfrm>
            <a:custGeom>
              <a:avLst/>
              <a:gdLst>
                <a:gd name="T0" fmla="*/ 0 w 78"/>
                <a:gd name="T1" fmla="*/ 0 h 648"/>
                <a:gd name="T2" fmla="*/ 6 w 78"/>
                <a:gd name="T3" fmla="*/ 6 h 648"/>
                <a:gd name="T4" fmla="*/ 12 w 78"/>
                <a:gd name="T5" fmla="*/ 24 h 648"/>
                <a:gd name="T6" fmla="*/ 12 w 78"/>
                <a:gd name="T7" fmla="*/ 54 h 648"/>
                <a:gd name="T8" fmla="*/ 18 w 78"/>
                <a:gd name="T9" fmla="*/ 90 h 648"/>
                <a:gd name="T10" fmla="*/ 24 w 78"/>
                <a:gd name="T11" fmla="*/ 138 h 648"/>
                <a:gd name="T12" fmla="*/ 30 w 78"/>
                <a:gd name="T13" fmla="*/ 186 h 648"/>
                <a:gd name="T14" fmla="*/ 36 w 78"/>
                <a:gd name="T15" fmla="*/ 306 h 648"/>
                <a:gd name="T16" fmla="*/ 48 w 78"/>
                <a:gd name="T17" fmla="*/ 420 h 648"/>
                <a:gd name="T18" fmla="*/ 54 w 78"/>
                <a:gd name="T19" fmla="*/ 474 h 648"/>
                <a:gd name="T20" fmla="*/ 54 w 78"/>
                <a:gd name="T21" fmla="*/ 528 h 648"/>
                <a:gd name="T22" fmla="*/ 60 w 78"/>
                <a:gd name="T23" fmla="*/ 570 h 648"/>
                <a:gd name="T24" fmla="*/ 66 w 78"/>
                <a:gd name="T25" fmla="*/ 606 h 648"/>
                <a:gd name="T26" fmla="*/ 72 w 78"/>
                <a:gd name="T27" fmla="*/ 636 h 648"/>
                <a:gd name="T28" fmla="*/ 78 w 78"/>
                <a:gd name="T29" fmla="*/ 648 h 6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8"/>
                <a:gd name="T46" fmla="*/ 0 h 648"/>
                <a:gd name="T47" fmla="*/ 78 w 78"/>
                <a:gd name="T48" fmla="*/ 648 h 6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8" h="648">
                  <a:moveTo>
                    <a:pt x="0" y="0"/>
                  </a:moveTo>
                  <a:lnTo>
                    <a:pt x="6" y="6"/>
                  </a:lnTo>
                  <a:lnTo>
                    <a:pt x="12" y="24"/>
                  </a:lnTo>
                  <a:lnTo>
                    <a:pt x="12" y="54"/>
                  </a:lnTo>
                  <a:lnTo>
                    <a:pt x="18" y="90"/>
                  </a:lnTo>
                  <a:lnTo>
                    <a:pt x="24" y="138"/>
                  </a:lnTo>
                  <a:lnTo>
                    <a:pt x="30" y="186"/>
                  </a:lnTo>
                  <a:lnTo>
                    <a:pt x="36" y="306"/>
                  </a:lnTo>
                  <a:lnTo>
                    <a:pt x="48" y="420"/>
                  </a:lnTo>
                  <a:lnTo>
                    <a:pt x="54" y="474"/>
                  </a:lnTo>
                  <a:lnTo>
                    <a:pt x="54" y="528"/>
                  </a:lnTo>
                  <a:lnTo>
                    <a:pt x="60" y="570"/>
                  </a:lnTo>
                  <a:lnTo>
                    <a:pt x="66" y="606"/>
                  </a:lnTo>
                  <a:lnTo>
                    <a:pt x="72" y="636"/>
                  </a:lnTo>
                  <a:lnTo>
                    <a:pt x="78" y="648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7" name="Freeform 351"/>
            <p:cNvSpPr>
              <a:spLocks/>
            </p:cNvSpPr>
            <p:nvPr/>
          </p:nvSpPr>
          <p:spPr bwMode="auto">
            <a:xfrm>
              <a:off x="2286" y="1794"/>
              <a:ext cx="102" cy="396"/>
            </a:xfrm>
            <a:custGeom>
              <a:avLst/>
              <a:gdLst>
                <a:gd name="T0" fmla="*/ 0 w 102"/>
                <a:gd name="T1" fmla="*/ 396 h 396"/>
                <a:gd name="T2" fmla="*/ 6 w 102"/>
                <a:gd name="T3" fmla="*/ 396 h 396"/>
                <a:gd name="T4" fmla="*/ 12 w 102"/>
                <a:gd name="T5" fmla="*/ 390 h 396"/>
                <a:gd name="T6" fmla="*/ 18 w 102"/>
                <a:gd name="T7" fmla="*/ 372 h 396"/>
                <a:gd name="T8" fmla="*/ 24 w 102"/>
                <a:gd name="T9" fmla="*/ 348 h 396"/>
                <a:gd name="T10" fmla="*/ 30 w 102"/>
                <a:gd name="T11" fmla="*/ 312 h 396"/>
                <a:gd name="T12" fmla="*/ 36 w 102"/>
                <a:gd name="T13" fmla="*/ 276 h 396"/>
                <a:gd name="T14" fmla="*/ 48 w 102"/>
                <a:gd name="T15" fmla="*/ 198 h 396"/>
                <a:gd name="T16" fmla="*/ 66 w 102"/>
                <a:gd name="T17" fmla="*/ 120 h 396"/>
                <a:gd name="T18" fmla="*/ 72 w 102"/>
                <a:gd name="T19" fmla="*/ 84 h 396"/>
                <a:gd name="T20" fmla="*/ 78 w 102"/>
                <a:gd name="T21" fmla="*/ 54 h 396"/>
                <a:gd name="T22" fmla="*/ 84 w 102"/>
                <a:gd name="T23" fmla="*/ 30 h 396"/>
                <a:gd name="T24" fmla="*/ 90 w 102"/>
                <a:gd name="T25" fmla="*/ 12 h 396"/>
                <a:gd name="T26" fmla="*/ 96 w 102"/>
                <a:gd name="T27" fmla="*/ 0 h 396"/>
                <a:gd name="T28" fmla="*/ 102 w 102"/>
                <a:gd name="T29" fmla="*/ 6 h 39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2"/>
                <a:gd name="T46" fmla="*/ 0 h 396"/>
                <a:gd name="T47" fmla="*/ 102 w 102"/>
                <a:gd name="T48" fmla="*/ 396 h 39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2" h="396">
                  <a:moveTo>
                    <a:pt x="0" y="396"/>
                  </a:moveTo>
                  <a:lnTo>
                    <a:pt x="6" y="396"/>
                  </a:lnTo>
                  <a:lnTo>
                    <a:pt x="12" y="390"/>
                  </a:lnTo>
                  <a:lnTo>
                    <a:pt x="18" y="372"/>
                  </a:lnTo>
                  <a:lnTo>
                    <a:pt x="24" y="348"/>
                  </a:lnTo>
                  <a:lnTo>
                    <a:pt x="30" y="312"/>
                  </a:lnTo>
                  <a:lnTo>
                    <a:pt x="36" y="276"/>
                  </a:lnTo>
                  <a:lnTo>
                    <a:pt x="48" y="198"/>
                  </a:lnTo>
                  <a:lnTo>
                    <a:pt x="66" y="120"/>
                  </a:lnTo>
                  <a:lnTo>
                    <a:pt x="72" y="84"/>
                  </a:lnTo>
                  <a:lnTo>
                    <a:pt x="78" y="54"/>
                  </a:lnTo>
                  <a:lnTo>
                    <a:pt x="84" y="30"/>
                  </a:lnTo>
                  <a:lnTo>
                    <a:pt x="90" y="12"/>
                  </a:lnTo>
                  <a:lnTo>
                    <a:pt x="96" y="0"/>
                  </a:lnTo>
                  <a:lnTo>
                    <a:pt x="102" y="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8" name="Freeform 352"/>
            <p:cNvSpPr>
              <a:spLocks/>
            </p:cNvSpPr>
            <p:nvPr/>
          </p:nvSpPr>
          <p:spPr bwMode="auto">
            <a:xfrm>
              <a:off x="2388" y="1800"/>
              <a:ext cx="78" cy="690"/>
            </a:xfrm>
            <a:custGeom>
              <a:avLst/>
              <a:gdLst>
                <a:gd name="T0" fmla="*/ 0 w 78"/>
                <a:gd name="T1" fmla="*/ 0 h 690"/>
                <a:gd name="T2" fmla="*/ 6 w 78"/>
                <a:gd name="T3" fmla="*/ 12 h 690"/>
                <a:gd name="T4" fmla="*/ 12 w 78"/>
                <a:gd name="T5" fmla="*/ 42 h 690"/>
                <a:gd name="T6" fmla="*/ 18 w 78"/>
                <a:gd name="T7" fmla="*/ 72 h 690"/>
                <a:gd name="T8" fmla="*/ 18 w 78"/>
                <a:gd name="T9" fmla="*/ 114 h 690"/>
                <a:gd name="T10" fmla="*/ 24 w 78"/>
                <a:gd name="T11" fmla="*/ 156 h 690"/>
                <a:gd name="T12" fmla="*/ 30 w 78"/>
                <a:gd name="T13" fmla="*/ 210 h 690"/>
                <a:gd name="T14" fmla="*/ 36 w 78"/>
                <a:gd name="T15" fmla="*/ 318 h 690"/>
                <a:gd name="T16" fmla="*/ 48 w 78"/>
                <a:gd name="T17" fmla="*/ 432 h 690"/>
                <a:gd name="T18" fmla="*/ 60 w 78"/>
                <a:gd name="T19" fmla="*/ 540 h 690"/>
                <a:gd name="T20" fmla="*/ 60 w 78"/>
                <a:gd name="T21" fmla="*/ 588 h 690"/>
                <a:gd name="T22" fmla="*/ 66 w 78"/>
                <a:gd name="T23" fmla="*/ 630 h 690"/>
                <a:gd name="T24" fmla="*/ 72 w 78"/>
                <a:gd name="T25" fmla="*/ 666 h 690"/>
                <a:gd name="T26" fmla="*/ 78 w 78"/>
                <a:gd name="T27" fmla="*/ 690 h 6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8"/>
                <a:gd name="T43" fmla="*/ 0 h 690"/>
                <a:gd name="T44" fmla="*/ 78 w 78"/>
                <a:gd name="T45" fmla="*/ 690 h 69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8" h="690">
                  <a:moveTo>
                    <a:pt x="0" y="0"/>
                  </a:moveTo>
                  <a:lnTo>
                    <a:pt x="6" y="12"/>
                  </a:lnTo>
                  <a:lnTo>
                    <a:pt x="12" y="42"/>
                  </a:lnTo>
                  <a:lnTo>
                    <a:pt x="18" y="72"/>
                  </a:lnTo>
                  <a:lnTo>
                    <a:pt x="18" y="114"/>
                  </a:lnTo>
                  <a:lnTo>
                    <a:pt x="24" y="156"/>
                  </a:lnTo>
                  <a:lnTo>
                    <a:pt x="30" y="210"/>
                  </a:lnTo>
                  <a:lnTo>
                    <a:pt x="36" y="318"/>
                  </a:lnTo>
                  <a:lnTo>
                    <a:pt x="48" y="432"/>
                  </a:lnTo>
                  <a:lnTo>
                    <a:pt x="60" y="540"/>
                  </a:lnTo>
                  <a:lnTo>
                    <a:pt x="60" y="588"/>
                  </a:lnTo>
                  <a:lnTo>
                    <a:pt x="66" y="630"/>
                  </a:lnTo>
                  <a:lnTo>
                    <a:pt x="72" y="666"/>
                  </a:lnTo>
                  <a:lnTo>
                    <a:pt x="78" y="69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9" name="Freeform 353"/>
            <p:cNvSpPr>
              <a:spLocks/>
            </p:cNvSpPr>
            <p:nvPr/>
          </p:nvSpPr>
          <p:spPr bwMode="auto">
            <a:xfrm>
              <a:off x="2466" y="2490"/>
              <a:ext cx="102" cy="36"/>
            </a:xfrm>
            <a:custGeom>
              <a:avLst/>
              <a:gdLst>
                <a:gd name="T0" fmla="*/ 0 w 102"/>
                <a:gd name="T1" fmla="*/ 0 h 36"/>
                <a:gd name="T2" fmla="*/ 6 w 102"/>
                <a:gd name="T3" fmla="*/ 18 h 36"/>
                <a:gd name="T4" fmla="*/ 18 w 102"/>
                <a:gd name="T5" fmla="*/ 24 h 36"/>
                <a:gd name="T6" fmla="*/ 36 w 102"/>
                <a:gd name="T7" fmla="*/ 30 h 36"/>
                <a:gd name="T8" fmla="*/ 54 w 102"/>
                <a:gd name="T9" fmla="*/ 36 h 36"/>
                <a:gd name="T10" fmla="*/ 84 w 102"/>
                <a:gd name="T11" fmla="*/ 30 h 36"/>
                <a:gd name="T12" fmla="*/ 96 w 102"/>
                <a:gd name="T13" fmla="*/ 30 h 36"/>
                <a:gd name="T14" fmla="*/ 102 w 102"/>
                <a:gd name="T15" fmla="*/ 30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2"/>
                <a:gd name="T25" fmla="*/ 0 h 36"/>
                <a:gd name="T26" fmla="*/ 102 w 102"/>
                <a:gd name="T27" fmla="*/ 36 h 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2" h="36">
                  <a:moveTo>
                    <a:pt x="0" y="0"/>
                  </a:moveTo>
                  <a:lnTo>
                    <a:pt x="6" y="18"/>
                  </a:lnTo>
                  <a:lnTo>
                    <a:pt x="18" y="24"/>
                  </a:lnTo>
                  <a:lnTo>
                    <a:pt x="36" y="30"/>
                  </a:lnTo>
                  <a:lnTo>
                    <a:pt x="54" y="36"/>
                  </a:lnTo>
                  <a:lnTo>
                    <a:pt x="84" y="30"/>
                  </a:lnTo>
                  <a:lnTo>
                    <a:pt x="96" y="30"/>
                  </a:lnTo>
                  <a:lnTo>
                    <a:pt x="102" y="3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0" name="Freeform 354"/>
            <p:cNvSpPr>
              <a:spLocks/>
            </p:cNvSpPr>
            <p:nvPr/>
          </p:nvSpPr>
          <p:spPr bwMode="auto">
            <a:xfrm>
              <a:off x="2568" y="2520"/>
              <a:ext cx="72" cy="6"/>
            </a:xfrm>
            <a:custGeom>
              <a:avLst/>
              <a:gdLst>
                <a:gd name="T0" fmla="*/ 0 w 72"/>
                <a:gd name="T1" fmla="*/ 0 h 6"/>
                <a:gd name="T2" fmla="*/ 36 w 72"/>
                <a:gd name="T3" fmla="*/ 6 h 6"/>
                <a:gd name="T4" fmla="*/ 72 w 72"/>
                <a:gd name="T5" fmla="*/ 6 h 6"/>
                <a:gd name="T6" fmla="*/ 0 60000 65536"/>
                <a:gd name="T7" fmla="*/ 0 60000 65536"/>
                <a:gd name="T8" fmla="*/ 0 60000 65536"/>
                <a:gd name="T9" fmla="*/ 0 w 72"/>
                <a:gd name="T10" fmla="*/ 0 h 6"/>
                <a:gd name="T11" fmla="*/ 72 w 7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6">
                  <a:moveTo>
                    <a:pt x="0" y="0"/>
                  </a:moveTo>
                  <a:lnTo>
                    <a:pt x="36" y="6"/>
                  </a:lnTo>
                  <a:lnTo>
                    <a:pt x="72" y="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1" name="Freeform 355"/>
            <p:cNvSpPr>
              <a:spLocks/>
            </p:cNvSpPr>
            <p:nvPr/>
          </p:nvSpPr>
          <p:spPr bwMode="auto">
            <a:xfrm>
              <a:off x="2640" y="2526"/>
              <a:ext cx="84" cy="1"/>
            </a:xfrm>
            <a:custGeom>
              <a:avLst/>
              <a:gdLst>
                <a:gd name="T0" fmla="*/ 0 w 84"/>
                <a:gd name="T1" fmla="*/ 0 h 1"/>
                <a:gd name="T2" fmla="*/ 42 w 84"/>
                <a:gd name="T3" fmla="*/ 0 h 1"/>
                <a:gd name="T4" fmla="*/ 84 w 84"/>
                <a:gd name="T5" fmla="*/ 0 h 1"/>
                <a:gd name="T6" fmla="*/ 0 60000 65536"/>
                <a:gd name="T7" fmla="*/ 0 60000 65536"/>
                <a:gd name="T8" fmla="*/ 0 60000 65536"/>
                <a:gd name="T9" fmla="*/ 0 w 84"/>
                <a:gd name="T10" fmla="*/ 0 h 1"/>
                <a:gd name="T11" fmla="*/ 84 w 8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1">
                  <a:moveTo>
                    <a:pt x="0" y="0"/>
                  </a:moveTo>
                  <a:lnTo>
                    <a:pt x="42" y="0"/>
                  </a:lnTo>
                  <a:lnTo>
                    <a:pt x="84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2" name="Freeform 356"/>
            <p:cNvSpPr>
              <a:spLocks/>
            </p:cNvSpPr>
            <p:nvPr/>
          </p:nvSpPr>
          <p:spPr bwMode="auto">
            <a:xfrm>
              <a:off x="2724" y="2526"/>
              <a:ext cx="78" cy="12"/>
            </a:xfrm>
            <a:custGeom>
              <a:avLst/>
              <a:gdLst>
                <a:gd name="T0" fmla="*/ 0 w 78"/>
                <a:gd name="T1" fmla="*/ 0 h 12"/>
                <a:gd name="T2" fmla="*/ 18 w 78"/>
                <a:gd name="T3" fmla="*/ 6 h 12"/>
                <a:gd name="T4" fmla="*/ 42 w 78"/>
                <a:gd name="T5" fmla="*/ 12 h 12"/>
                <a:gd name="T6" fmla="*/ 60 w 78"/>
                <a:gd name="T7" fmla="*/ 12 h 12"/>
                <a:gd name="T8" fmla="*/ 78 w 7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12"/>
                <a:gd name="T17" fmla="*/ 78 w 7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12">
                  <a:moveTo>
                    <a:pt x="0" y="0"/>
                  </a:moveTo>
                  <a:lnTo>
                    <a:pt x="18" y="6"/>
                  </a:lnTo>
                  <a:lnTo>
                    <a:pt x="42" y="12"/>
                  </a:lnTo>
                  <a:lnTo>
                    <a:pt x="60" y="12"/>
                  </a:lnTo>
                  <a:lnTo>
                    <a:pt x="78" y="1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3" name="Freeform 357"/>
            <p:cNvSpPr>
              <a:spLocks/>
            </p:cNvSpPr>
            <p:nvPr/>
          </p:nvSpPr>
          <p:spPr bwMode="auto">
            <a:xfrm>
              <a:off x="2802" y="2472"/>
              <a:ext cx="78" cy="66"/>
            </a:xfrm>
            <a:custGeom>
              <a:avLst/>
              <a:gdLst>
                <a:gd name="T0" fmla="*/ 0 w 78"/>
                <a:gd name="T1" fmla="*/ 66 h 66"/>
                <a:gd name="T2" fmla="*/ 18 w 78"/>
                <a:gd name="T3" fmla="*/ 54 h 66"/>
                <a:gd name="T4" fmla="*/ 36 w 78"/>
                <a:gd name="T5" fmla="*/ 30 h 66"/>
                <a:gd name="T6" fmla="*/ 54 w 78"/>
                <a:gd name="T7" fmla="*/ 12 h 66"/>
                <a:gd name="T8" fmla="*/ 78 w 78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66"/>
                <a:gd name="T17" fmla="*/ 78 w 78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66">
                  <a:moveTo>
                    <a:pt x="0" y="66"/>
                  </a:moveTo>
                  <a:lnTo>
                    <a:pt x="18" y="54"/>
                  </a:lnTo>
                  <a:lnTo>
                    <a:pt x="36" y="30"/>
                  </a:lnTo>
                  <a:lnTo>
                    <a:pt x="54" y="12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4" name="Freeform 358"/>
            <p:cNvSpPr>
              <a:spLocks/>
            </p:cNvSpPr>
            <p:nvPr/>
          </p:nvSpPr>
          <p:spPr bwMode="auto">
            <a:xfrm>
              <a:off x="2880" y="2472"/>
              <a:ext cx="102" cy="36"/>
            </a:xfrm>
            <a:custGeom>
              <a:avLst/>
              <a:gdLst>
                <a:gd name="T0" fmla="*/ 0 w 102"/>
                <a:gd name="T1" fmla="*/ 0 h 36"/>
                <a:gd name="T2" fmla="*/ 24 w 102"/>
                <a:gd name="T3" fmla="*/ 0 h 36"/>
                <a:gd name="T4" fmla="*/ 48 w 102"/>
                <a:gd name="T5" fmla="*/ 12 h 36"/>
                <a:gd name="T6" fmla="*/ 78 w 102"/>
                <a:gd name="T7" fmla="*/ 24 h 36"/>
                <a:gd name="T8" fmla="*/ 102 w 102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36"/>
                <a:gd name="T17" fmla="*/ 102 w 102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36">
                  <a:moveTo>
                    <a:pt x="0" y="0"/>
                  </a:moveTo>
                  <a:lnTo>
                    <a:pt x="24" y="0"/>
                  </a:lnTo>
                  <a:lnTo>
                    <a:pt x="48" y="12"/>
                  </a:lnTo>
                  <a:lnTo>
                    <a:pt x="78" y="24"/>
                  </a:lnTo>
                  <a:lnTo>
                    <a:pt x="102" y="3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5" name="Freeform 359"/>
            <p:cNvSpPr>
              <a:spLocks/>
            </p:cNvSpPr>
            <p:nvPr/>
          </p:nvSpPr>
          <p:spPr bwMode="auto">
            <a:xfrm>
              <a:off x="2982" y="2508"/>
              <a:ext cx="84" cy="30"/>
            </a:xfrm>
            <a:custGeom>
              <a:avLst/>
              <a:gdLst>
                <a:gd name="T0" fmla="*/ 0 w 84"/>
                <a:gd name="T1" fmla="*/ 0 h 30"/>
                <a:gd name="T2" fmla="*/ 42 w 84"/>
                <a:gd name="T3" fmla="*/ 18 h 30"/>
                <a:gd name="T4" fmla="*/ 84 w 84"/>
                <a:gd name="T5" fmla="*/ 30 h 30"/>
                <a:gd name="T6" fmla="*/ 0 60000 65536"/>
                <a:gd name="T7" fmla="*/ 0 60000 65536"/>
                <a:gd name="T8" fmla="*/ 0 60000 65536"/>
                <a:gd name="T9" fmla="*/ 0 w 84"/>
                <a:gd name="T10" fmla="*/ 0 h 30"/>
                <a:gd name="T11" fmla="*/ 84 w 84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30">
                  <a:moveTo>
                    <a:pt x="0" y="0"/>
                  </a:moveTo>
                  <a:lnTo>
                    <a:pt x="42" y="18"/>
                  </a:lnTo>
                  <a:lnTo>
                    <a:pt x="84" y="3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6" name="Freeform 360"/>
            <p:cNvSpPr>
              <a:spLocks/>
            </p:cNvSpPr>
            <p:nvPr/>
          </p:nvSpPr>
          <p:spPr bwMode="auto">
            <a:xfrm>
              <a:off x="3066" y="2532"/>
              <a:ext cx="72" cy="6"/>
            </a:xfrm>
            <a:custGeom>
              <a:avLst/>
              <a:gdLst>
                <a:gd name="T0" fmla="*/ 0 w 72"/>
                <a:gd name="T1" fmla="*/ 6 h 6"/>
                <a:gd name="T2" fmla="*/ 36 w 72"/>
                <a:gd name="T3" fmla="*/ 6 h 6"/>
                <a:gd name="T4" fmla="*/ 72 w 72"/>
                <a:gd name="T5" fmla="*/ 0 h 6"/>
                <a:gd name="T6" fmla="*/ 0 60000 65536"/>
                <a:gd name="T7" fmla="*/ 0 60000 65536"/>
                <a:gd name="T8" fmla="*/ 0 60000 65536"/>
                <a:gd name="T9" fmla="*/ 0 w 72"/>
                <a:gd name="T10" fmla="*/ 0 h 6"/>
                <a:gd name="T11" fmla="*/ 72 w 7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6">
                  <a:moveTo>
                    <a:pt x="0" y="6"/>
                  </a:moveTo>
                  <a:lnTo>
                    <a:pt x="36" y="6"/>
                  </a:lnTo>
                  <a:lnTo>
                    <a:pt x="72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7" name="Freeform 361"/>
            <p:cNvSpPr>
              <a:spLocks/>
            </p:cNvSpPr>
            <p:nvPr/>
          </p:nvSpPr>
          <p:spPr bwMode="auto">
            <a:xfrm>
              <a:off x="3138" y="2520"/>
              <a:ext cx="84" cy="18"/>
            </a:xfrm>
            <a:custGeom>
              <a:avLst/>
              <a:gdLst>
                <a:gd name="T0" fmla="*/ 0 w 84"/>
                <a:gd name="T1" fmla="*/ 12 h 18"/>
                <a:gd name="T2" fmla="*/ 18 w 84"/>
                <a:gd name="T3" fmla="*/ 12 h 18"/>
                <a:gd name="T4" fmla="*/ 42 w 84"/>
                <a:gd name="T5" fmla="*/ 18 h 18"/>
                <a:gd name="T6" fmla="*/ 60 w 84"/>
                <a:gd name="T7" fmla="*/ 12 h 18"/>
                <a:gd name="T8" fmla="*/ 72 w 84"/>
                <a:gd name="T9" fmla="*/ 12 h 18"/>
                <a:gd name="T10" fmla="*/ 84 w 84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8"/>
                <a:gd name="T20" fmla="*/ 84 w 84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8">
                  <a:moveTo>
                    <a:pt x="0" y="12"/>
                  </a:moveTo>
                  <a:lnTo>
                    <a:pt x="18" y="12"/>
                  </a:lnTo>
                  <a:lnTo>
                    <a:pt x="42" y="18"/>
                  </a:lnTo>
                  <a:lnTo>
                    <a:pt x="60" y="12"/>
                  </a:lnTo>
                  <a:lnTo>
                    <a:pt x="72" y="12"/>
                  </a:lnTo>
                  <a:lnTo>
                    <a:pt x="84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8" name="Freeform 362"/>
            <p:cNvSpPr>
              <a:spLocks/>
            </p:cNvSpPr>
            <p:nvPr/>
          </p:nvSpPr>
          <p:spPr bwMode="auto">
            <a:xfrm>
              <a:off x="3222" y="2346"/>
              <a:ext cx="102" cy="174"/>
            </a:xfrm>
            <a:custGeom>
              <a:avLst/>
              <a:gdLst>
                <a:gd name="T0" fmla="*/ 0 w 102"/>
                <a:gd name="T1" fmla="*/ 174 h 174"/>
                <a:gd name="T2" fmla="*/ 12 w 102"/>
                <a:gd name="T3" fmla="*/ 156 h 174"/>
                <a:gd name="T4" fmla="*/ 24 w 102"/>
                <a:gd name="T5" fmla="*/ 138 h 174"/>
                <a:gd name="T6" fmla="*/ 54 w 102"/>
                <a:gd name="T7" fmla="*/ 84 h 174"/>
                <a:gd name="T8" fmla="*/ 66 w 102"/>
                <a:gd name="T9" fmla="*/ 54 h 174"/>
                <a:gd name="T10" fmla="*/ 78 w 102"/>
                <a:gd name="T11" fmla="*/ 30 h 174"/>
                <a:gd name="T12" fmla="*/ 90 w 102"/>
                <a:gd name="T13" fmla="*/ 12 h 174"/>
                <a:gd name="T14" fmla="*/ 102 w 102"/>
                <a:gd name="T15" fmla="*/ 0 h 1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2"/>
                <a:gd name="T25" fmla="*/ 0 h 174"/>
                <a:gd name="T26" fmla="*/ 102 w 102"/>
                <a:gd name="T27" fmla="*/ 174 h 1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2" h="174">
                  <a:moveTo>
                    <a:pt x="0" y="174"/>
                  </a:moveTo>
                  <a:lnTo>
                    <a:pt x="12" y="156"/>
                  </a:lnTo>
                  <a:lnTo>
                    <a:pt x="24" y="138"/>
                  </a:lnTo>
                  <a:lnTo>
                    <a:pt x="54" y="84"/>
                  </a:lnTo>
                  <a:lnTo>
                    <a:pt x="66" y="54"/>
                  </a:lnTo>
                  <a:lnTo>
                    <a:pt x="78" y="30"/>
                  </a:lnTo>
                  <a:lnTo>
                    <a:pt x="90" y="12"/>
                  </a:lnTo>
                  <a:lnTo>
                    <a:pt x="102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9" name="Freeform 363"/>
            <p:cNvSpPr>
              <a:spLocks/>
            </p:cNvSpPr>
            <p:nvPr/>
          </p:nvSpPr>
          <p:spPr bwMode="auto">
            <a:xfrm>
              <a:off x="3324" y="2346"/>
              <a:ext cx="72" cy="84"/>
            </a:xfrm>
            <a:custGeom>
              <a:avLst/>
              <a:gdLst>
                <a:gd name="T0" fmla="*/ 0 w 72"/>
                <a:gd name="T1" fmla="*/ 0 h 84"/>
                <a:gd name="T2" fmla="*/ 12 w 72"/>
                <a:gd name="T3" fmla="*/ 0 h 84"/>
                <a:gd name="T4" fmla="*/ 18 w 72"/>
                <a:gd name="T5" fmla="*/ 6 h 84"/>
                <a:gd name="T6" fmla="*/ 30 w 72"/>
                <a:gd name="T7" fmla="*/ 12 h 84"/>
                <a:gd name="T8" fmla="*/ 36 w 72"/>
                <a:gd name="T9" fmla="*/ 24 h 84"/>
                <a:gd name="T10" fmla="*/ 54 w 72"/>
                <a:gd name="T11" fmla="*/ 60 h 84"/>
                <a:gd name="T12" fmla="*/ 72 w 72"/>
                <a:gd name="T13" fmla="*/ 84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84"/>
                <a:gd name="T23" fmla="*/ 72 w 72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84">
                  <a:moveTo>
                    <a:pt x="0" y="0"/>
                  </a:move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54" y="60"/>
                  </a:lnTo>
                  <a:lnTo>
                    <a:pt x="72" y="84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0" name="Freeform 364"/>
            <p:cNvSpPr>
              <a:spLocks/>
            </p:cNvSpPr>
            <p:nvPr/>
          </p:nvSpPr>
          <p:spPr bwMode="auto">
            <a:xfrm>
              <a:off x="3396" y="2430"/>
              <a:ext cx="84" cy="72"/>
            </a:xfrm>
            <a:custGeom>
              <a:avLst/>
              <a:gdLst>
                <a:gd name="T0" fmla="*/ 0 w 84"/>
                <a:gd name="T1" fmla="*/ 0 h 72"/>
                <a:gd name="T2" fmla="*/ 42 w 84"/>
                <a:gd name="T3" fmla="*/ 36 h 72"/>
                <a:gd name="T4" fmla="*/ 84 w 84"/>
                <a:gd name="T5" fmla="*/ 72 h 72"/>
                <a:gd name="T6" fmla="*/ 0 60000 65536"/>
                <a:gd name="T7" fmla="*/ 0 60000 65536"/>
                <a:gd name="T8" fmla="*/ 0 60000 65536"/>
                <a:gd name="T9" fmla="*/ 0 w 84"/>
                <a:gd name="T10" fmla="*/ 0 h 72"/>
                <a:gd name="T11" fmla="*/ 84 w 84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72">
                  <a:moveTo>
                    <a:pt x="0" y="0"/>
                  </a:moveTo>
                  <a:lnTo>
                    <a:pt x="42" y="36"/>
                  </a:lnTo>
                  <a:lnTo>
                    <a:pt x="84" y="7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1" name="Freeform 365"/>
            <p:cNvSpPr>
              <a:spLocks/>
            </p:cNvSpPr>
            <p:nvPr/>
          </p:nvSpPr>
          <p:spPr bwMode="auto">
            <a:xfrm>
              <a:off x="3480" y="2502"/>
              <a:ext cx="96" cy="72"/>
            </a:xfrm>
            <a:custGeom>
              <a:avLst/>
              <a:gdLst>
                <a:gd name="T0" fmla="*/ 0 w 96"/>
                <a:gd name="T1" fmla="*/ 0 h 72"/>
                <a:gd name="T2" fmla="*/ 24 w 96"/>
                <a:gd name="T3" fmla="*/ 18 h 72"/>
                <a:gd name="T4" fmla="*/ 48 w 96"/>
                <a:gd name="T5" fmla="*/ 42 h 72"/>
                <a:gd name="T6" fmla="*/ 72 w 96"/>
                <a:gd name="T7" fmla="*/ 60 h 72"/>
                <a:gd name="T8" fmla="*/ 96 w 96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72"/>
                <a:gd name="T17" fmla="*/ 96 w 96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72">
                  <a:moveTo>
                    <a:pt x="0" y="0"/>
                  </a:moveTo>
                  <a:lnTo>
                    <a:pt x="24" y="18"/>
                  </a:lnTo>
                  <a:lnTo>
                    <a:pt x="48" y="42"/>
                  </a:lnTo>
                  <a:lnTo>
                    <a:pt x="72" y="60"/>
                  </a:lnTo>
                  <a:lnTo>
                    <a:pt x="96" y="7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2" name="Freeform 366"/>
            <p:cNvSpPr>
              <a:spLocks/>
            </p:cNvSpPr>
            <p:nvPr/>
          </p:nvSpPr>
          <p:spPr bwMode="auto">
            <a:xfrm>
              <a:off x="3576" y="2544"/>
              <a:ext cx="78" cy="30"/>
            </a:xfrm>
            <a:custGeom>
              <a:avLst/>
              <a:gdLst>
                <a:gd name="T0" fmla="*/ 0 w 78"/>
                <a:gd name="T1" fmla="*/ 30 h 30"/>
                <a:gd name="T2" fmla="*/ 18 w 78"/>
                <a:gd name="T3" fmla="*/ 30 h 30"/>
                <a:gd name="T4" fmla="*/ 42 w 78"/>
                <a:gd name="T5" fmla="*/ 30 h 30"/>
                <a:gd name="T6" fmla="*/ 60 w 78"/>
                <a:gd name="T7" fmla="*/ 24 h 30"/>
                <a:gd name="T8" fmla="*/ 78 w 78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30"/>
                <a:gd name="T17" fmla="*/ 78 w 7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30">
                  <a:moveTo>
                    <a:pt x="0" y="30"/>
                  </a:moveTo>
                  <a:lnTo>
                    <a:pt x="18" y="30"/>
                  </a:lnTo>
                  <a:lnTo>
                    <a:pt x="42" y="30"/>
                  </a:lnTo>
                  <a:lnTo>
                    <a:pt x="60" y="24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3" name="Freeform 367"/>
            <p:cNvSpPr>
              <a:spLocks/>
            </p:cNvSpPr>
            <p:nvPr/>
          </p:nvSpPr>
          <p:spPr bwMode="auto">
            <a:xfrm>
              <a:off x="3654" y="2220"/>
              <a:ext cx="78" cy="324"/>
            </a:xfrm>
            <a:custGeom>
              <a:avLst/>
              <a:gdLst>
                <a:gd name="T0" fmla="*/ 0 w 78"/>
                <a:gd name="T1" fmla="*/ 324 h 324"/>
                <a:gd name="T2" fmla="*/ 6 w 78"/>
                <a:gd name="T3" fmla="*/ 312 h 324"/>
                <a:gd name="T4" fmla="*/ 12 w 78"/>
                <a:gd name="T5" fmla="*/ 294 h 324"/>
                <a:gd name="T6" fmla="*/ 18 w 78"/>
                <a:gd name="T7" fmla="*/ 252 h 324"/>
                <a:gd name="T8" fmla="*/ 30 w 78"/>
                <a:gd name="T9" fmla="*/ 198 h 324"/>
                <a:gd name="T10" fmla="*/ 36 w 78"/>
                <a:gd name="T11" fmla="*/ 144 h 324"/>
                <a:gd name="T12" fmla="*/ 48 w 78"/>
                <a:gd name="T13" fmla="*/ 90 h 324"/>
                <a:gd name="T14" fmla="*/ 54 w 78"/>
                <a:gd name="T15" fmla="*/ 48 h 324"/>
                <a:gd name="T16" fmla="*/ 66 w 78"/>
                <a:gd name="T17" fmla="*/ 12 h 324"/>
                <a:gd name="T18" fmla="*/ 72 w 78"/>
                <a:gd name="T19" fmla="*/ 6 h 324"/>
                <a:gd name="T20" fmla="*/ 78 w 78"/>
                <a:gd name="T21" fmla="*/ 0 h 3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8"/>
                <a:gd name="T34" fmla="*/ 0 h 324"/>
                <a:gd name="T35" fmla="*/ 78 w 78"/>
                <a:gd name="T36" fmla="*/ 324 h 3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8" h="324">
                  <a:moveTo>
                    <a:pt x="0" y="324"/>
                  </a:moveTo>
                  <a:lnTo>
                    <a:pt x="6" y="312"/>
                  </a:lnTo>
                  <a:lnTo>
                    <a:pt x="12" y="294"/>
                  </a:lnTo>
                  <a:lnTo>
                    <a:pt x="18" y="252"/>
                  </a:lnTo>
                  <a:lnTo>
                    <a:pt x="30" y="198"/>
                  </a:lnTo>
                  <a:lnTo>
                    <a:pt x="36" y="144"/>
                  </a:lnTo>
                  <a:lnTo>
                    <a:pt x="48" y="90"/>
                  </a:lnTo>
                  <a:lnTo>
                    <a:pt x="54" y="48"/>
                  </a:lnTo>
                  <a:lnTo>
                    <a:pt x="66" y="12"/>
                  </a:lnTo>
                  <a:lnTo>
                    <a:pt x="72" y="6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4" name="Freeform 368"/>
            <p:cNvSpPr>
              <a:spLocks/>
            </p:cNvSpPr>
            <p:nvPr/>
          </p:nvSpPr>
          <p:spPr bwMode="auto">
            <a:xfrm>
              <a:off x="3732" y="2220"/>
              <a:ext cx="102" cy="258"/>
            </a:xfrm>
            <a:custGeom>
              <a:avLst/>
              <a:gdLst>
                <a:gd name="T0" fmla="*/ 0 w 102"/>
                <a:gd name="T1" fmla="*/ 0 h 258"/>
                <a:gd name="T2" fmla="*/ 6 w 102"/>
                <a:gd name="T3" fmla="*/ 0 h 258"/>
                <a:gd name="T4" fmla="*/ 12 w 102"/>
                <a:gd name="T5" fmla="*/ 6 h 258"/>
                <a:gd name="T6" fmla="*/ 24 w 102"/>
                <a:gd name="T7" fmla="*/ 30 h 258"/>
                <a:gd name="T8" fmla="*/ 36 w 102"/>
                <a:gd name="T9" fmla="*/ 66 h 258"/>
                <a:gd name="T10" fmla="*/ 48 w 102"/>
                <a:gd name="T11" fmla="*/ 108 h 258"/>
                <a:gd name="T12" fmla="*/ 66 w 102"/>
                <a:gd name="T13" fmla="*/ 150 h 258"/>
                <a:gd name="T14" fmla="*/ 78 w 102"/>
                <a:gd name="T15" fmla="*/ 192 h 258"/>
                <a:gd name="T16" fmla="*/ 90 w 102"/>
                <a:gd name="T17" fmla="*/ 234 h 258"/>
                <a:gd name="T18" fmla="*/ 102 w 102"/>
                <a:gd name="T19" fmla="*/ 258 h 2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258"/>
                <a:gd name="T32" fmla="*/ 102 w 102"/>
                <a:gd name="T33" fmla="*/ 258 h 2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258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24" y="30"/>
                  </a:lnTo>
                  <a:lnTo>
                    <a:pt x="36" y="66"/>
                  </a:lnTo>
                  <a:lnTo>
                    <a:pt x="48" y="108"/>
                  </a:lnTo>
                  <a:lnTo>
                    <a:pt x="66" y="150"/>
                  </a:lnTo>
                  <a:lnTo>
                    <a:pt x="78" y="192"/>
                  </a:lnTo>
                  <a:lnTo>
                    <a:pt x="90" y="234"/>
                  </a:lnTo>
                  <a:lnTo>
                    <a:pt x="102" y="258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5" name="Freeform 369"/>
            <p:cNvSpPr>
              <a:spLocks/>
            </p:cNvSpPr>
            <p:nvPr/>
          </p:nvSpPr>
          <p:spPr bwMode="auto">
            <a:xfrm>
              <a:off x="3834" y="2478"/>
              <a:ext cx="78" cy="48"/>
            </a:xfrm>
            <a:custGeom>
              <a:avLst/>
              <a:gdLst>
                <a:gd name="T0" fmla="*/ 0 w 78"/>
                <a:gd name="T1" fmla="*/ 0 h 48"/>
                <a:gd name="T2" fmla="*/ 18 w 78"/>
                <a:gd name="T3" fmla="*/ 24 h 48"/>
                <a:gd name="T4" fmla="*/ 36 w 78"/>
                <a:gd name="T5" fmla="*/ 36 h 48"/>
                <a:gd name="T6" fmla="*/ 60 w 78"/>
                <a:gd name="T7" fmla="*/ 42 h 48"/>
                <a:gd name="T8" fmla="*/ 78 w 78"/>
                <a:gd name="T9" fmla="*/ 48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8"/>
                <a:gd name="T17" fmla="*/ 78 w 78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8">
                  <a:moveTo>
                    <a:pt x="0" y="0"/>
                  </a:moveTo>
                  <a:lnTo>
                    <a:pt x="18" y="24"/>
                  </a:lnTo>
                  <a:lnTo>
                    <a:pt x="36" y="36"/>
                  </a:lnTo>
                  <a:lnTo>
                    <a:pt x="60" y="42"/>
                  </a:lnTo>
                  <a:lnTo>
                    <a:pt x="78" y="48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6" name="Freeform 370"/>
            <p:cNvSpPr>
              <a:spLocks/>
            </p:cNvSpPr>
            <p:nvPr/>
          </p:nvSpPr>
          <p:spPr bwMode="auto">
            <a:xfrm>
              <a:off x="3912" y="2520"/>
              <a:ext cx="102" cy="6"/>
            </a:xfrm>
            <a:custGeom>
              <a:avLst/>
              <a:gdLst>
                <a:gd name="T0" fmla="*/ 0 w 102"/>
                <a:gd name="T1" fmla="*/ 6 h 6"/>
                <a:gd name="T2" fmla="*/ 24 w 102"/>
                <a:gd name="T3" fmla="*/ 6 h 6"/>
                <a:gd name="T4" fmla="*/ 48 w 102"/>
                <a:gd name="T5" fmla="*/ 6 h 6"/>
                <a:gd name="T6" fmla="*/ 102 w 102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6"/>
                <a:gd name="T14" fmla="*/ 102 w 102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6">
                  <a:moveTo>
                    <a:pt x="0" y="6"/>
                  </a:moveTo>
                  <a:lnTo>
                    <a:pt x="24" y="6"/>
                  </a:lnTo>
                  <a:lnTo>
                    <a:pt x="48" y="6"/>
                  </a:lnTo>
                  <a:lnTo>
                    <a:pt x="102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7" name="Freeform 371"/>
            <p:cNvSpPr>
              <a:spLocks/>
            </p:cNvSpPr>
            <p:nvPr/>
          </p:nvSpPr>
          <p:spPr bwMode="auto">
            <a:xfrm>
              <a:off x="4014" y="2514"/>
              <a:ext cx="84" cy="6"/>
            </a:xfrm>
            <a:custGeom>
              <a:avLst/>
              <a:gdLst>
                <a:gd name="T0" fmla="*/ 0 w 84"/>
                <a:gd name="T1" fmla="*/ 6 h 6"/>
                <a:gd name="T2" fmla="*/ 42 w 84"/>
                <a:gd name="T3" fmla="*/ 0 h 6"/>
                <a:gd name="T4" fmla="*/ 84 w 84"/>
                <a:gd name="T5" fmla="*/ 0 h 6"/>
                <a:gd name="T6" fmla="*/ 0 60000 65536"/>
                <a:gd name="T7" fmla="*/ 0 60000 65536"/>
                <a:gd name="T8" fmla="*/ 0 60000 65536"/>
                <a:gd name="T9" fmla="*/ 0 w 84"/>
                <a:gd name="T10" fmla="*/ 0 h 6"/>
                <a:gd name="T11" fmla="*/ 84 w 8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">
                  <a:moveTo>
                    <a:pt x="0" y="6"/>
                  </a:moveTo>
                  <a:lnTo>
                    <a:pt x="42" y="0"/>
                  </a:lnTo>
                  <a:lnTo>
                    <a:pt x="84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8" name="Freeform 372"/>
            <p:cNvSpPr>
              <a:spLocks/>
            </p:cNvSpPr>
            <p:nvPr/>
          </p:nvSpPr>
          <p:spPr bwMode="auto">
            <a:xfrm>
              <a:off x="4098" y="2508"/>
              <a:ext cx="72" cy="6"/>
            </a:xfrm>
            <a:custGeom>
              <a:avLst/>
              <a:gdLst>
                <a:gd name="T0" fmla="*/ 0 w 72"/>
                <a:gd name="T1" fmla="*/ 6 h 6"/>
                <a:gd name="T2" fmla="*/ 36 w 72"/>
                <a:gd name="T3" fmla="*/ 0 h 6"/>
                <a:gd name="T4" fmla="*/ 72 w 72"/>
                <a:gd name="T5" fmla="*/ 0 h 6"/>
                <a:gd name="T6" fmla="*/ 0 60000 65536"/>
                <a:gd name="T7" fmla="*/ 0 60000 65536"/>
                <a:gd name="T8" fmla="*/ 0 60000 65536"/>
                <a:gd name="T9" fmla="*/ 0 w 72"/>
                <a:gd name="T10" fmla="*/ 0 h 6"/>
                <a:gd name="T11" fmla="*/ 72 w 72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6">
                  <a:moveTo>
                    <a:pt x="0" y="6"/>
                  </a:moveTo>
                  <a:lnTo>
                    <a:pt x="36" y="0"/>
                  </a:lnTo>
                  <a:lnTo>
                    <a:pt x="72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9" name="Freeform 373"/>
            <p:cNvSpPr>
              <a:spLocks/>
            </p:cNvSpPr>
            <p:nvPr/>
          </p:nvSpPr>
          <p:spPr bwMode="auto">
            <a:xfrm>
              <a:off x="4170" y="2502"/>
              <a:ext cx="78" cy="18"/>
            </a:xfrm>
            <a:custGeom>
              <a:avLst/>
              <a:gdLst>
                <a:gd name="T0" fmla="*/ 0 w 78"/>
                <a:gd name="T1" fmla="*/ 6 h 18"/>
                <a:gd name="T2" fmla="*/ 6 w 78"/>
                <a:gd name="T3" fmla="*/ 6 h 18"/>
                <a:gd name="T4" fmla="*/ 12 w 78"/>
                <a:gd name="T5" fmla="*/ 12 h 18"/>
                <a:gd name="T6" fmla="*/ 36 w 78"/>
                <a:gd name="T7" fmla="*/ 18 h 18"/>
                <a:gd name="T8" fmla="*/ 60 w 78"/>
                <a:gd name="T9" fmla="*/ 18 h 18"/>
                <a:gd name="T10" fmla="*/ 72 w 78"/>
                <a:gd name="T11" fmla="*/ 12 h 18"/>
                <a:gd name="T12" fmla="*/ 78 w 78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"/>
                <a:gd name="T22" fmla="*/ 0 h 18"/>
                <a:gd name="T23" fmla="*/ 78 w 78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" h="18">
                  <a:moveTo>
                    <a:pt x="0" y="6"/>
                  </a:moveTo>
                  <a:lnTo>
                    <a:pt x="6" y="6"/>
                  </a:lnTo>
                  <a:lnTo>
                    <a:pt x="12" y="12"/>
                  </a:lnTo>
                  <a:lnTo>
                    <a:pt x="36" y="18"/>
                  </a:lnTo>
                  <a:lnTo>
                    <a:pt x="60" y="18"/>
                  </a:lnTo>
                  <a:lnTo>
                    <a:pt x="72" y="12"/>
                  </a:lnTo>
                  <a:lnTo>
                    <a:pt x="78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0" name="Freeform 374"/>
            <p:cNvSpPr>
              <a:spLocks/>
            </p:cNvSpPr>
            <p:nvPr/>
          </p:nvSpPr>
          <p:spPr bwMode="auto">
            <a:xfrm>
              <a:off x="4248" y="1896"/>
              <a:ext cx="102" cy="606"/>
            </a:xfrm>
            <a:custGeom>
              <a:avLst/>
              <a:gdLst>
                <a:gd name="T0" fmla="*/ 0 w 102"/>
                <a:gd name="T1" fmla="*/ 606 h 606"/>
                <a:gd name="T2" fmla="*/ 6 w 102"/>
                <a:gd name="T3" fmla="*/ 582 h 606"/>
                <a:gd name="T4" fmla="*/ 12 w 102"/>
                <a:gd name="T5" fmla="*/ 552 h 606"/>
                <a:gd name="T6" fmla="*/ 18 w 102"/>
                <a:gd name="T7" fmla="*/ 516 h 606"/>
                <a:gd name="T8" fmla="*/ 24 w 102"/>
                <a:gd name="T9" fmla="*/ 474 h 606"/>
                <a:gd name="T10" fmla="*/ 36 w 102"/>
                <a:gd name="T11" fmla="*/ 372 h 606"/>
                <a:gd name="T12" fmla="*/ 48 w 102"/>
                <a:gd name="T13" fmla="*/ 270 h 606"/>
                <a:gd name="T14" fmla="*/ 66 w 102"/>
                <a:gd name="T15" fmla="*/ 174 h 606"/>
                <a:gd name="T16" fmla="*/ 72 w 102"/>
                <a:gd name="T17" fmla="*/ 132 h 606"/>
                <a:gd name="T18" fmla="*/ 78 w 102"/>
                <a:gd name="T19" fmla="*/ 90 h 606"/>
                <a:gd name="T20" fmla="*/ 84 w 102"/>
                <a:gd name="T21" fmla="*/ 54 h 606"/>
                <a:gd name="T22" fmla="*/ 90 w 102"/>
                <a:gd name="T23" fmla="*/ 30 h 606"/>
                <a:gd name="T24" fmla="*/ 96 w 102"/>
                <a:gd name="T25" fmla="*/ 12 h 606"/>
                <a:gd name="T26" fmla="*/ 102 w 102"/>
                <a:gd name="T27" fmla="*/ 0 h 6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606"/>
                <a:gd name="T44" fmla="*/ 102 w 102"/>
                <a:gd name="T45" fmla="*/ 606 h 6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606">
                  <a:moveTo>
                    <a:pt x="0" y="606"/>
                  </a:moveTo>
                  <a:lnTo>
                    <a:pt x="6" y="582"/>
                  </a:lnTo>
                  <a:lnTo>
                    <a:pt x="12" y="552"/>
                  </a:lnTo>
                  <a:lnTo>
                    <a:pt x="18" y="516"/>
                  </a:lnTo>
                  <a:lnTo>
                    <a:pt x="24" y="474"/>
                  </a:lnTo>
                  <a:lnTo>
                    <a:pt x="36" y="372"/>
                  </a:lnTo>
                  <a:lnTo>
                    <a:pt x="48" y="270"/>
                  </a:lnTo>
                  <a:lnTo>
                    <a:pt x="66" y="174"/>
                  </a:lnTo>
                  <a:lnTo>
                    <a:pt x="72" y="132"/>
                  </a:lnTo>
                  <a:lnTo>
                    <a:pt x="78" y="90"/>
                  </a:lnTo>
                  <a:lnTo>
                    <a:pt x="84" y="54"/>
                  </a:lnTo>
                  <a:lnTo>
                    <a:pt x="90" y="30"/>
                  </a:lnTo>
                  <a:lnTo>
                    <a:pt x="96" y="12"/>
                  </a:lnTo>
                  <a:lnTo>
                    <a:pt x="102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1" name="Freeform 375"/>
            <p:cNvSpPr>
              <a:spLocks/>
            </p:cNvSpPr>
            <p:nvPr/>
          </p:nvSpPr>
          <p:spPr bwMode="auto">
            <a:xfrm>
              <a:off x="4350" y="1896"/>
              <a:ext cx="78" cy="480"/>
            </a:xfrm>
            <a:custGeom>
              <a:avLst/>
              <a:gdLst>
                <a:gd name="T0" fmla="*/ 0 w 78"/>
                <a:gd name="T1" fmla="*/ 0 h 480"/>
                <a:gd name="T2" fmla="*/ 6 w 78"/>
                <a:gd name="T3" fmla="*/ 0 h 480"/>
                <a:gd name="T4" fmla="*/ 12 w 78"/>
                <a:gd name="T5" fmla="*/ 18 h 480"/>
                <a:gd name="T6" fmla="*/ 18 w 78"/>
                <a:gd name="T7" fmla="*/ 42 h 480"/>
                <a:gd name="T8" fmla="*/ 24 w 78"/>
                <a:gd name="T9" fmla="*/ 72 h 480"/>
                <a:gd name="T10" fmla="*/ 24 w 78"/>
                <a:gd name="T11" fmla="*/ 114 h 480"/>
                <a:gd name="T12" fmla="*/ 30 w 78"/>
                <a:gd name="T13" fmla="*/ 156 h 480"/>
                <a:gd name="T14" fmla="*/ 42 w 78"/>
                <a:gd name="T15" fmla="*/ 246 h 480"/>
                <a:gd name="T16" fmla="*/ 48 w 78"/>
                <a:gd name="T17" fmla="*/ 342 h 480"/>
                <a:gd name="T18" fmla="*/ 54 w 78"/>
                <a:gd name="T19" fmla="*/ 384 h 480"/>
                <a:gd name="T20" fmla="*/ 60 w 78"/>
                <a:gd name="T21" fmla="*/ 420 h 480"/>
                <a:gd name="T22" fmla="*/ 66 w 78"/>
                <a:gd name="T23" fmla="*/ 450 h 480"/>
                <a:gd name="T24" fmla="*/ 66 w 78"/>
                <a:gd name="T25" fmla="*/ 474 h 480"/>
                <a:gd name="T26" fmla="*/ 72 w 78"/>
                <a:gd name="T27" fmla="*/ 480 h 480"/>
                <a:gd name="T28" fmla="*/ 78 w 78"/>
                <a:gd name="T29" fmla="*/ 480 h 4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8"/>
                <a:gd name="T46" fmla="*/ 0 h 480"/>
                <a:gd name="T47" fmla="*/ 78 w 78"/>
                <a:gd name="T48" fmla="*/ 480 h 4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8" h="480">
                  <a:moveTo>
                    <a:pt x="0" y="0"/>
                  </a:moveTo>
                  <a:lnTo>
                    <a:pt x="6" y="0"/>
                  </a:lnTo>
                  <a:lnTo>
                    <a:pt x="12" y="18"/>
                  </a:lnTo>
                  <a:lnTo>
                    <a:pt x="18" y="42"/>
                  </a:lnTo>
                  <a:lnTo>
                    <a:pt x="24" y="72"/>
                  </a:lnTo>
                  <a:lnTo>
                    <a:pt x="24" y="114"/>
                  </a:lnTo>
                  <a:lnTo>
                    <a:pt x="30" y="156"/>
                  </a:lnTo>
                  <a:lnTo>
                    <a:pt x="42" y="246"/>
                  </a:lnTo>
                  <a:lnTo>
                    <a:pt x="48" y="342"/>
                  </a:lnTo>
                  <a:lnTo>
                    <a:pt x="54" y="384"/>
                  </a:lnTo>
                  <a:lnTo>
                    <a:pt x="60" y="420"/>
                  </a:lnTo>
                  <a:lnTo>
                    <a:pt x="66" y="450"/>
                  </a:lnTo>
                  <a:lnTo>
                    <a:pt x="66" y="474"/>
                  </a:lnTo>
                  <a:lnTo>
                    <a:pt x="72" y="480"/>
                  </a:lnTo>
                  <a:lnTo>
                    <a:pt x="78" y="48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2" name="Freeform 376"/>
            <p:cNvSpPr>
              <a:spLocks/>
            </p:cNvSpPr>
            <p:nvPr/>
          </p:nvSpPr>
          <p:spPr bwMode="auto">
            <a:xfrm>
              <a:off x="4428" y="1626"/>
              <a:ext cx="84" cy="750"/>
            </a:xfrm>
            <a:custGeom>
              <a:avLst/>
              <a:gdLst>
                <a:gd name="T0" fmla="*/ 0 w 84"/>
                <a:gd name="T1" fmla="*/ 750 h 750"/>
                <a:gd name="T2" fmla="*/ 6 w 84"/>
                <a:gd name="T3" fmla="*/ 732 h 750"/>
                <a:gd name="T4" fmla="*/ 12 w 84"/>
                <a:gd name="T5" fmla="*/ 702 h 750"/>
                <a:gd name="T6" fmla="*/ 18 w 84"/>
                <a:gd name="T7" fmla="*/ 660 h 750"/>
                <a:gd name="T8" fmla="*/ 18 w 84"/>
                <a:gd name="T9" fmla="*/ 612 h 750"/>
                <a:gd name="T10" fmla="*/ 24 w 84"/>
                <a:gd name="T11" fmla="*/ 552 h 750"/>
                <a:gd name="T12" fmla="*/ 30 w 84"/>
                <a:gd name="T13" fmla="*/ 486 h 750"/>
                <a:gd name="T14" fmla="*/ 42 w 84"/>
                <a:gd name="T15" fmla="*/ 348 h 750"/>
                <a:gd name="T16" fmla="*/ 48 w 84"/>
                <a:gd name="T17" fmla="*/ 276 h 750"/>
                <a:gd name="T18" fmla="*/ 54 w 84"/>
                <a:gd name="T19" fmla="*/ 216 h 750"/>
                <a:gd name="T20" fmla="*/ 54 w 84"/>
                <a:gd name="T21" fmla="*/ 150 h 750"/>
                <a:gd name="T22" fmla="*/ 60 w 84"/>
                <a:gd name="T23" fmla="*/ 102 h 750"/>
                <a:gd name="T24" fmla="*/ 66 w 84"/>
                <a:gd name="T25" fmla="*/ 54 h 750"/>
                <a:gd name="T26" fmla="*/ 72 w 84"/>
                <a:gd name="T27" fmla="*/ 24 h 750"/>
                <a:gd name="T28" fmla="*/ 78 w 84"/>
                <a:gd name="T29" fmla="*/ 6 h 750"/>
                <a:gd name="T30" fmla="*/ 84 w 84"/>
                <a:gd name="T31" fmla="*/ 0 h 7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4"/>
                <a:gd name="T49" fmla="*/ 0 h 750"/>
                <a:gd name="T50" fmla="*/ 84 w 84"/>
                <a:gd name="T51" fmla="*/ 750 h 7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4" h="750">
                  <a:moveTo>
                    <a:pt x="0" y="750"/>
                  </a:moveTo>
                  <a:lnTo>
                    <a:pt x="6" y="732"/>
                  </a:lnTo>
                  <a:lnTo>
                    <a:pt x="12" y="702"/>
                  </a:lnTo>
                  <a:lnTo>
                    <a:pt x="18" y="660"/>
                  </a:lnTo>
                  <a:lnTo>
                    <a:pt x="18" y="612"/>
                  </a:lnTo>
                  <a:lnTo>
                    <a:pt x="24" y="552"/>
                  </a:lnTo>
                  <a:lnTo>
                    <a:pt x="30" y="486"/>
                  </a:lnTo>
                  <a:lnTo>
                    <a:pt x="42" y="348"/>
                  </a:lnTo>
                  <a:lnTo>
                    <a:pt x="48" y="276"/>
                  </a:lnTo>
                  <a:lnTo>
                    <a:pt x="54" y="216"/>
                  </a:lnTo>
                  <a:lnTo>
                    <a:pt x="54" y="150"/>
                  </a:lnTo>
                  <a:lnTo>
                    <a:pt x="60" y="102"/>
                  </a:lnTo>
                  <a:lnTo>
                    <a:pt x="66" y="54"/>
                  </a:lnTo>
                  <a:lnTo>
                    <a:pt x="72" y="24"/>
                  </a:lnTo>
                  <a:lnTo>
                    <a:pt x="78" y="6"/>
                  </a:lnTo>
                  <a:lnTo>
                    <a:pt x="84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3" name="Freeform 377"/>
            <p:cNvSpPr>
              <a:spLocks/>
            </p:cNvSpPr>
            <p:nvPr/>
          </p:nvSpPr>
          <p:spPr bwMode="auto">
            <a:xfrm>
              <a:off x="4512" y="1626"/>
              <a:ext cx="96" cy="918"/>
            </a:xfrm>
            <a:custGeom>
              <a:avLst/>
              <a:gdLst>
                <a:gd name="T0" fmla="*/ 0 w 96"/>
                <a:gd name="T1" fmla="*/ 0 h 918"/>
                <a:gd name="T2" fmla="*/ 6 w 96"/>
                <a:gd name="T3" fmla="*/ 12 h 918"/>
                <a:gd name="T4" fmla="*/ 12 w 96"/>
                <a:gd name="T5" fmla="*/ 42 h 918"/>
                <a:gd name="T6" fmla="*/ 18 w 96"/>
                <a:gd name="T7" fmla="*/ 84 h 918"/>
                <a:gd name="T8" fmla="*/ 24 w 96"/>
                <a:gd name="T9" fmla="*/ 132 h 918"/>
                <a:gd name="T10" fmla="*/ 30 w 96"/>
                <a:gd name="T11" fmla="*/ 192 h 918"/>
                <a:gd name="T12" fmla="*/ 36 w 96"/>
                <a:gd name="T13" fmla="*/ 264 h 918"/>
                <a:gd name="T14" fmla="*/ 42 w 96"/>
                <a:gd name="T15" fmla="*/ 336 h 918"/>
                <a:gd name="T16" fmla="*/ 48 w 96"/>
                <a:gd name="T17" fmla="*/ 408 h 918"/>
                <a:gd name="T18" fmla="*/ 60 w 96"/>
                <a:gd name="T19" fmla="*/ 564 h 918"/>
                <a:gd name="T20" fmla="*/ 66 w 96"/>
                <a:gd name="T21" fmla="*/ 642 h 918"/>
                <a:gd name="T22" fmla="*/ 72 w 96"/>
                <a:gd name="T23" fmla="*/ 714 h 918"/>
                <a:gd name="T24" fmla="*/ 78 w 96"/>
                <a:gd name="T25" fmla="*/ 780 h 918"/>
                <a:gd name="T26" fmla="*/ 84 w 96"/>
                <a:gd name="T27" fmla="*/ 834 h 918"/>
                <a:gd name="T28" fmla="*/ 90 w 96"/>
                <a:gd name="T29" fmla="*/ 882 h 918"/>
                <a:gd name="T30" fmla="*/ 96 w 96"/>
                <a:gd name="T31" fmla="*/ 918 h 9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6"/>
                <a:gd name="T49" fmla="*/ 0 h 918"/>
                <a:gd name="T50" fmla="*/ 96 w 96"/>
                <a:gd name="T51" fmla="*/ 918 h 9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6" h="918">
                  <a:moveTo>
                    <a:pt x="0" y="0"/>
                  </a:moveTo>
                  <a:lnTo>
                    <a:pt x="6" y="12"/>
                  </a:lnTo>
                  <a:lnTo>
                    <a:pt x="12" y="42"/>
                  </a:lnTo>
                  <a:lnTo>
                    <a:pt x="18" y="84"/>
                  </a:lnTo>
                  <a:lnTo>
                    <a:pt x="24" y="132"/>
                  </a:lnTo>
                  <a:lnTo>
                    <a:pt x="30" y="192"/>
                  </a:lnTo>
                  <a:lnTo>
                    <a:pt x="36" y="264"/>
                  </a:lnTo>
                  <a:lnTo>
                    <a:pt x="42" y="336"/>
                  </a:lnTo>
                  <a:lnTo>
                    <a:pt x="48" y="408"/>
                  </a:lnTo>
                  <a:lnTo>
                    <a:pt x="60" y="564"/>
                  </a:lnTo>
                  <a:lnTo>
                    <a:pt x="66" y="642"/>
                  </a:lnTo>
                  <a:lnTo>
                    <a:pt x="72" y="714"/>
                  </a:lnTo>
                  <a:lnTo>
                    <a:pt x="78" y="780"/>
                  </a:lnTo>
                  <a:lnTo>
                    <a:pt x="84" y="834"/>
                  </a:lnTo>
                  <a:lnTo>
                    <a:pt x="90" y="882"/>
                  </a:lnTo>
                  <a:lnTo>
                    <a:pt x="96" y="918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4" name="Freeform 378"/>
            <p:cNvSpPr>
              <a:spLocks/>
            </p:cNvSpPr>
            <p:nvPr/>
          </p:nvSpPr>
          <p:spPr bwMode="auto">
            <a:xfrm>
              <a:off x="4608" y="2544"/>
              <a:ext cx="78" cy="24"/>
            </a:xfrm>
            <a:custGeom>
              <a:avLst/>
              <a:gdLst>
                <a:gd name="T0" fmla="*/ 0 w 78"/>
                <a:gd name="T1" fmla="*/ 0 h 24"/>
                <a:gd name="T2" fmla="*/ 6 w 78"/>
                <a:gd name="T3" fmla="*/ 12 h 24"/>
                <a:gd name="T4" fmla="*/ 12 w 78"/>
                <a:gd name="T5" fmla="*/ 18 h 24"/>
                <a:gd name="T6" fmla="*/ 42 w 78"/>
                <a:gd name="T7" fmla="*/ 24 h 24"/>
                <a:gd name="T8" fmla="*/ 66 w 78"/>
                <a:gd name="T9" fmla="*/ 18 h 24"/>
                <a:gd name="T10" fmla="*/ 72 w 78"/>
                <a:gd name="T11" fmla="*/ 18 h 24"/>
                <a:gd name="T12" fmla="*/ 78 w 78"/>
                <a:gd name="T13" fmla="*/ 1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"/>
                <a:gd name="T22" fmla="*/ 0 h 24"/>
                <a:gd name="T23" fmla="*/ 78 w 7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" h="24">
                  <a:moveTo>
                    <a:pt x="0" y="0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42" y="24"/>
                  </a:lnTo>
                  <a:lnTo>
                    <a:pt x="66" y="18"/>
                  </a:lnTo>
                  <a:lnTo>
                    <a:pt x="72" y="18"/>
                  </a:lnTo>
                  <a:lnTo>
                    <a:pt x="78" y="18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5" name="Freeform 379"/>
            <p:cNvSpPr>
              <a:spLocks/>
            </p:cNvSpPr>
            <p:nvPr/>
          </p:nvSpPr>
          <p:spPr bwMode="auto">
            <a:xfrm>
              <a:off x="4686" y="2562"/>
              <a:ext cx="84" cy="1"/>
            </a:xfrm>
            <a:custGeom>
              <a:avLst/>
              <a:gdLst>
                <a:gd name="T0" fmla="*/ 0 w 84"/>
                <a:gd name="T1" fmla="*/ 0 h 1"/>
                <a:gd name="T2" fmla="*/ 42 w 84"/>
                <a:gd name="T3" fmla="*/ 0 h 1"/>
                <a:gd name="T4" fmla="*/ 84 w 84"/>
                <a:gd name="T5" fmla="*/ 0 h 1"/>
                <a:gd name="T6" fmla="*/ 0 60000 65536"/>
                <a:gd name="T7" fmla="*/ 0 60000 65536"/>
                <a:gd name="T8" fmla="*/ 0 60000 65536"/>
                <a:gd name="T9" fmla="*/ 0 w 84"/>
                <a:gd name="T10" fmla="*/ 0 h 1"/>
                <a:gd name="T11" fmla="*/ 84 w 8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1">
                  <a:moveTo>
                    <a:pt x="0" y="0"/>
                  </a:moveTo>
                  <a:lnTo>
                    <a:pt x="42" y="0"/>
                  </a:lnTo>
                  <a:lnTo>
                    <a:pt x="84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6" name="Rectangle 380"/>
            <p:cNvSpPr>
              <a:spLocks noChangeArrowheads="1"/>
            </p:cNvSpPr>
            <p:nvPr/>
          </p:nvSpPr>
          <p:spPr bwMode="auto">
            <a:xfrm>
              <a:off x="2256" y="1266"/>
              <a:ext cx="1262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Iowa River - Gifford</a:t>
              </a:r>
              <a:endParaRPr lang="en-US"/>
            </a:p>
          </p:txBody>
        </p:sp>
        <p:sp>
          <p:nvSpPr>
            <p:cNvPr id="21707" name="Rectangle 382"/>
            <p:cNvSpPr>
              <a:spLocks noChangeArrowheads="1"/>
            </p:cNvSpPr>
            <p:nvPr/>
          </p:nvSpPr>
          <p:spPr bwMode="auto">
            <a:xfrm>
              <a:off x="552" y="2520"/>
              <a:ext cx="54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/>
            </a:p>
          </p:txBody>
        </p:sp>
        <p:sp>
          <p:nvSpPr>
            <p:cNvPr id="21708" name="Rectangle 383"/>
            <p:cNvSpPr>
              <a:spLocks noChangeArrowheads="1"/>
            </p:cNvSpPr>
            <p:nvPr/>
          </p:nvSpPr>
          <p:spPr bwMode="auto">
            <a:xfrm>
              <a:off x="498" y="2142"/>
              <a:ext cx="10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en-US"/>
            </a:p>
          </p:txBody>
        </p:sp>
        <p:sp>
          <p:nvSpPr>
            <p:cNvPr id="21709" name="Rectangle 384"/>
            <p:cNvSpPr>
              <a:spLocks noChangeArrowheads="1"/>
            </p:cNvSpPr>
            <p:nvPr/>
          </p:nvSpPr>
          <p:spPr bwMode="auto">
            <a:xfrm>
              <a:off x="444" y="1770"/>
              <a:ext cx="162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en-US"/>
            </a:p>
          </p:txBody>
        </p:sp>
        <p:sp>
          <p:nvSpPr>
            <p:cNvPr id="21710" name="Rectangle 385"/>
            <p:cNvSpPr>
              <a:spLocks noChangeArrowheads="1"/>
            </p:cNvSpPr>
            <p:nvPr/>
          </p:nvSpPr>
          <p:spPr bwMode="auto">
            <a:xfrm>
              <a:off x="390" y="1392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1000</a:t>
              </a:r>
              <a:endParaRPr lang="en-US"/>
            </a:p>
          </p:txBody>
        </p:sp>
        <p:sp>
          <p:nvSpPr>
            <p:cNvPr id="21711" name="Rectangle 386"/>
            <p:cNvSpPr>
              <a:spLocks noChangeArrowheads="1"/>
            </p:cNvSpPr>
            <p:nvPr/>
          </p:nvSpPr>
          <p:spPr bwMode="auto">
            <a:xfrm rot="-2700000">
              <a:off x="315" y="2781"/>
              <a:ext cx="3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Oct-99</a:t>
              </a:r>
              <a:endParaRPr lang="en-US"/>
            </a:p>
          </p:txBody>
        </p:sp>
        <p:sp>
          <p:nvSpPr>
            <p:cNvPr id="21712" name="Rectangle 387"/>
            <p:cNvSpPr>
              <a:spLocks noChangeArrowheads="1"/>
            </p:cNvSpPr>
            <p:nvPr/>
          </p:nvSpPr>
          <p:spPr bwMode="auto">
            <a:xfrm rot="-2700000">
              <a:off x="567" y="2778"/>
              <a:ext cx="34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Jan-00</a:t>
              </a:r>
              <a:endParaRPr lang="en-US"/>
            </a:p>
          </p:txBody>
        </p:sp>
        <p:sp>
          <p:nvSpPr>
            <p:cNvPr id="21713" name="Rectangle 388"/>
            <p:cNvSpPr>
              <a:spLocks noChangeArrowheads="1"/>
            </p:cNvSpPr>
            <p:nvPr/>
          </p:nvSpPr>
          <p:spPr bwMode="auto">
            <a:xfrm rot="-2700000">
              <a:off x="826" y="2780"/>
              <a:ext cx="3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Apr-00</a:t>
              </a:r>
              <a:endParaRPr lang="en-US"/>
            </a:p>
          </p:txBody>
        </p:sp>
        <p:sp>
          <p:nvSpPr>
            <p:cNvPr id="21714" name="Rectangle 389"/>
            <p:cNvSpPr>
              <a:spLocks noChangeArrowheads="1"/>
            </p:cNvSpPr>
            <p:nvPr/>
          </p:nvSpPr>
          <p:spPr bwMode="auto">
            <a:xfrm rot="-2700000">
              <a:off x="1106" y="2768"/>
              <a:ext cx="30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Jul-00</a:t>
              </a:r>
              <a:endParaRPr lang="en-US"/>
            </a:p>
          </p:txBody>
        </p:sp>
        <p:sp>
          <p:nvSpPr>
            <p:cNvPr id="21715" name="Rectangle 390"/>
            <p:cNvSpPr>
              <a:spLocks noChangeArrowheads="1"/>
            </p:cNvSpPr>
            <p:nvPr/>
          </p:nvSpPr>
          <p:spPr bwMode="auto">
            <a:xfrm rot="-2700000">
              <a:off x="1335" y="2781"/>
              <a:ext cx="3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Oct-00</a:t>
              </a:r>
              <a:endParaRPr lang="en-US"/>
            </a:p>
          </p:txBody>
        </p:sp>
        <p:sp>
          <p:nvSpPr>
            <p:cNvPr id="21716" name="Rectangle 391"/>
            <p:cNvSpPr>
              <a:spLocks noChangeArrowheads="1"/>
            </p:cNvSpPr>
            <p:nvPr/>
          </p:nvSpPr>
          <p:spPr bwMode="auto">
            <a:xfrm rot="-2700000">
              <a:off x="1587" y="2778"/>
              <a:ext cx="34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Jan-01</a:t>
              </a:r>
              <a:endParaRPr lang="en-US"/>
            </a:p>
          </p:txBody>
        </p:sp>
        <p:sp>
          <p:nvSpPr>
            <p:cNvPr id="21717" name="Rectangle 392"/>
            <p:cNvSpPr>
              <a:spLocks noChangeArrowheads="1"/>
            </p:cNvSpPr>
            <p:nvPr/>
          </p:nvSpPr>
          <p:spPr bwMode="auto">
            <a:xfrm rot="-2700000">
              <a:off x="1846" y="2780"/>
              <a:ext cx="3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Apr-01</a:t>
              </a:r>
              <a:endParaRPr lang="en-US"/>
            </a:p>
          </p:txBody>
        </p:sp>
        <p:sp>
          <p:nvSpPr>
            <p:cNvPr id="21718" name="Rectangle 393"/>
            <p:cNvSpPr>
              <a:spLocks noChangeArrowheads="1"/>
            </p:cNvSpPr>
            <p:nvPr/>
          </p:nvSpPr>
          <p:spPr bwMode="auto">
            <a:xfrm rot="-2700000">
              <a:off x="2126" y="2768"/>
              <a:ext cx="30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Jul-01</a:t>
              </a:r>
              <a:endParaRPr lang="en-US"/>
            </a:p>
          </p:txBody>
        </p:sp>
        <p:sp>
          <p:nvSpPr>
            <p:cNvPr id="21719" name="Rectangle 394"/>
            <p:cNvSpPr>
              <a:spLocks noChangeArrowheads="1"/>
            </p:cNvSpPr>
            <p:nvPr/>
          </p:nvSpPr>
          <p:spPr bwMode="auto">
            <a:xfrm rot="-2700000">
              <a:off x="2355" y="2781"/>
              <a:ext cx="3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Oct-01</a:t>
              </a:r>
              <a:endParaRPr lang="en-US"/>
            </a:p>
          </p:txBody>
        </p:sp>
        <p:sp>
          <p:nvSpPr>
            <p:cNvPr id="21720" name="Rectangle 395"/>
            <p:cNvSpPr>
              <a:spLocks noChangeArrowheads="1"/>
            </p:cNvSpPr>
            <p:nvPr/>
          </p:nvSpPr>
          <p:spPr bwMode="auto">
            <a:xfrm rot="-2700000">
              <a:off x="2607" y="2778"/>
              <a:ext cx="34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Jan-02</a:t>
              </a:r>
              <a:endParaRPr lang="en-US"/>
            </a:p>
          </p:txBody>
        </p:sp>
        <p:sp>
          <p:nvSpPr>
            <p:cNvPr id="21721" name="Rectangle 396"/>
            <p:cNvSpPr>
              <a:spLocks noChangeArrowheads="1"/>
            </p:cNvSpPr>
            <p:nvPr/>
          </p:nvSpPr>
          <p:spPr bwMode="auto">
            <a:xfrm rot="-2700000">
              <a:off x="2866" y="2780"/>
              <a:ext cx="3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Apr-02</a:t>
              </a:r>
              <a:endParaRPr lang="en-US"/>
            </a:p>
          </p:txBody>
        </p:sp>
        <p:sp>
          <p:nvSpPr>
            <p:cNvPr id="21722" name="Rectangle 397"/>
            <p:cNvSpPr>
              <a:spLocks noChangeArrowheads="1"/>
            </p:cNvSpPr>
            <p:nvPr/>
          </p:nvSpPr>
          <p:spPr bwMode="auto">
            <a:xfrm rot="-2700000">
              <a:off x="3146" y="2768"/>
              <a:ext cx="30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Jul-02</a:t>
              </a:r>
              <a:endParaRPr lang="en-US"/>
            </a:p>
          </p:txBody>
        </p:sp>
        <p:sp>
          <p:nvSpPr>
            <p:cNvPr id="21723" name="Rectangle 398"/>
            <p:cNvSpPr>
              <a:spLocks noChangeArrowheads="1"/>
            </p:cNvSpPr>
            <p:nvPr/>
          </p:nvSpPr>
          <p:spPr bwMode="auto">
            <a:xfrm rot="-2700000">
              <a:off x="3375" y="2781"/>
              <a:ext cx="3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Oct-02</a:t>
              </a:r>
              <a:endParaRPr lang="en-US"/>
            </a:p>
          </p:txBody>
        </p:sp>
        <p:sp>
          <p:nvSpPr>
            <p:cNvPr id="21724" name="Rectangle 399"/>
            <p:cNvSpPr>
              <a:spLocks noChangeArrowheads="1"/>
            </p:cNvSpPr>
            <p:nvPr/>
          </p:nvSpPr>
          <p:spPr bwMode="auto">
            <a:xfrm rot="-2700000">
              <a:off x="3627" y="2778"/>
              <a:ext cx="34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Jan-03</a:t>
              </a:r>
              <a:endParaRPr lang="en-US"/>
            </a:p>
          </p:txBody>
        </p:sp>
        <p:sp>
          <p:nvSpPr>
            <p:cNvPr id="21725" name="Rectangle 400"/>
            <p:cNvSpPr>
              <a:spLocks noChangeArrowheads="1"/>
            </p:cNvSpPr>
            <p:nvPr/>
          </p:nvSpPr>
          <p:spPr bwMode="auto">
            <a:xfrm rot="-2700000">
              <a:off x="3886" y="2780"/>
              <a:ext cx="3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Apr-03</a:t>
              </a:r>
              <a:endParaRPr lang="en-US"/>
            </a:p>
          </p:txBody>
        </p:sp>
        <p:sp>
          <p:nvSpPr>
            <p:cNvPr id="21726" name="Rectangle 401"/>
            <p:cNvSpPr>
              <a:spLocks noChangeArrowheads="1"/>
            </p:cNvSpPr>
            <p:nvPr/>
          </p:nvSpPr>
          <p:spPr bwMode="auto">
            <a:xfrm rot="-2700000">
              <a:off x="4166" y="2768"/>
              <a:ext cx="30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Jul-03</a:t>
              </a:r>
              <a:endParaRPr lang="en-US"/>
            </a:p>
          </p:txBody>
        </p:sp>
        <p:sp>
          <p:nvSpPr>
            <p:cNvPr id="21727" name="Rectangle 402"/>
            <p:cNvSpPr>
              <a:spLocks noChangeArrowheads="1"/>
            </p:cNvSpPr>
            <p:nvPr/>
          </p:nvSpPr>
          <p:spPr bwMode="auto">
            <a:xfrm rot="-2700000">
              <a:off x="4395" y="2781"/>
              <a:ext cx="3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Oct-03</a:t>
              </a:r>
              <a:endParaRPr lang="en-US"/>
            </a:p>
          </p:txBody>
        </p:sp>
        <p:sp>
          <p:nvSpPr>
            <p:cNvPr id="21728" name="Rectangle 403"/>
            <p:cNvSpPr>
              <a:spLocks noChangeArrowheads="1"/>
            </p:cNvSpPr>
            <p:nvPr/>
          </p:nvSpPr>
          <p:spPr bwMode="auto">
            <a:xfrm rot="-2700000">
              <a:off x="4647" y="2778"/>
              <a:ext cx="34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Jan-04</a:t>
              </a:r>
              <a:endParaRPr lang="en-US"/>
            </a:p>
          </p:txBody>
        </p:sp>
        <p:sp>
          <p:nvSpPr>
            <p:cNvPr id="21729" name="Rectangle 404"/>
            <p:cNvSpPr>
              <a:spLocks noChangeArrowheads="1"/>
            </p:cNvSpPr>
            <p:nvPr/>
          </p:nvSpPr>
          <p:spPr bwMode="auto">
            <a:xfrm rot="-5400000">
              <a:off x="-19" y="1931"/>
              <a:ext cx="57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ChlA (ug/L)</a:t>
              </a:r>
              <a:endParaRPr lang="en-US"/>
            </a:p>
          </p:txBody>
        </p:sp>
        <p:sp>
          <p:nvSpPr>
            <p:cNvPr id="21730" name="Rectangle 405"/>
            <p:cNvSpPr>
              <a:spLocks noChangeArrowheads="1"/>
            </p:cNvSpPr>
            <p:nvPr/>
          </p:nvSpPr>
          <p:spPr bwMode="auto">
            <a:xfrm>
              <a:off x="5094" y="2520"/>
              <a:ext cx="54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21731" name="Rectangle 406"/>
            <p:cNvSpPr>
              <a:spLocks noChangeArrowheads="1"/>
            </p:cNvSpPr>
            <p:nvPr/>
          </p:nvSpPr>
          <p:spPr bwMode="auto">
            <a:xfrm>
              <a:off x="5094" y="2358"/>
              <a:ext cx="162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500</a:t>
              </a:r>
              <a:endParaRPr lang="en-US"/>
            </a:p>
          </p:txBody>
        </p:sp>
        <p:sp>
          <p:nvSpPr>
            <p:cNvPr id="21732" name="Rectangle 407"/>
            <p:cNvSpPr>
              <a:spLocks noChangeArrowheads="1"/>
            </p:cNvSpPr>
            <p:nvPr/>
          </p:nvSpPr>
          <p:spPr bwMode="auto">
            <a:xfrm>
              <a:off x="5094" y="2196"/>
              <a:ext cx="216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1000</a:t>
              </a:r>
              <a:endParaRPr lang="en-US"/>
            </a:p>
          </p:txBody>
        </p:sp>
        <p:sp>
          <p:nvSpPr>
            <p:cNvPr id="21733" name="Rectangle 408"/>
            <p:cNvSpPr>
              <a:spLocks noChangeArrowheads="1"/>
            </p:cNvSpPr>
            <p:nvPr/>
          </p:nvSpPr>
          <p:spPr bwMode="auto">
            <a:xfrm>
              <a:off x="5094" y="2034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1500</a:t>
              </a:r>
              <a:endParaRPr lang="en-US"/>
            </a:p>
          </p:txBody>
        </p:sp>
        <p:sp>
          <p:nvSpPr>
            <p:cNvPr id="21734" name="Rectangle 409"/>
            <p:cNvSpPr>
              <a:spLocks noChangeArrowheads="1"/>
            </p:cNvSpPr>
            <p:nvPr/>
          </p:nvSpPr>
          <p:spPr bwMode="auto">
            <a:xfrm>
              <a:off x="5094" y="1878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2000</a:t>
              </a:r>
              <a:endParaRPr lang="en-US"/>
            </a:p>
          </p:txBody>
        </p:sp>
        <p:sp>
          <p:nvSpPr>
            <p:cNvPr id="21735" name="Rectangle 410"/>
            <p:cNvSpPr>
              <a:spLocks noChangeArrowheads="1"/>
            </p:cNvSpPr>
            <p:nvPr/>
          </p:nvSpPr>
          <p:spPr bwMode="auto">
            <a:xfrm>
              <a:off x="5094" y="1716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2500</a:t>
              </a:r>
              <a:endParaRPr lang="en-US"/>
            </a:p>
          </p:txBody>
        </p:sp>
        <p:sp>
          <p:nvSpPr>
            <p:cNvPr id="21736" name="Rectangle 411"/>
            <p:cNvSpPr>
              <a:spLocks noChangeArrowheads="1"/>
            </p:cNvSpPr>
            <p:nvPr/>
          </p:nvSpPr>
          <p:spPr bwMode="auto">
            <a:xfrm>
              <a:off x="5094" y="1554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3000</a:t>
              </a:r>
              <a:endParaRPr lang="en-US"/>
            </a:p>
          </p:txBody>
        </p:sp>
        <p:sp>
          <p:nvSpPr>
            <p:cNvPr id="21737" name="Rectangle 412"/>
            <p:cNvSpPr>
              <a:spLocks noChangeArrowheads="1"/>
            </p:cNvSpPr>
            <p:nvPr/>
          </p:nvSpPr>
          <p:spPr bwMode="auto">
            <a:xfrm>
              <a:off x="5094" y="1392"/>
              <a:ext cx="21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3500</a:t>
              </a:r>
              <a:endParaRPr lang="en-US"/>
            </a:p>
          </p:txBody>
        </p:sp>
        <p:sp>
          <p:nvSpPr>
            <p:cNvPr id="21738" name="Rectangle 413"/>
            <p:cNvSpPr>
              <a:spLocks noChangeArrowheads="1"/>
            </p:cNvSpPr>
            <p:nvPr/>
          </p:nvSpPr>
          <p:spPr bwMode="auto">
            <a:xfrm rot="-5400000">
              <a:off x="5030" y="1936"/>
              <a:ext cx="88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Stream Flow (cfs)</a:t>
              </a:r>
              <a:endParaRPr lang="en-US"/>
            </a:p>
          </p:txBody>
        </p:sp>
        <p:sp>
          <p:nvSpPr>
            <p:cNvPr id="21739" name="Rectangle 414"/>
            <p:cNvSpPr>
              <a:spLocks noChangeArrowheads="1"/>
            </p:cNvSpPr>
            <p:nvPr/>
          </p:nvSpPr>
          <p:spPr bwMode="auto">
            <a:xfrm>
              <a:off x="3690" y="1470"/>
              <a:ext cx="546" cy="336"/>
            </a:xfrm>
            <a:prstGeom prst="rect">
              <a:avLst/>
            </a:prstGeom>
            <a:solidFill>
              <a:srgbClr val="E2E9F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40" name="Line 415"/>
            <p:cNvSpPr>
              <a:spLocks noChangeShapeType="1"/>
            </p:cNvSpPr>
            <p:nvPr/>
          </p:nvSpPr>
          <p:spPr bwMode="auto">
            <a:xfrm>
              <a:off x="3726" y="1560"/>
              <a:ext cx="192" cy="1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41" name="Rectangle 416"/>
            <p:cNvSpPr>
              <a:spLocks noChangeArrowheads="1"/>
            </p:cNvSpPr>
            <p:nvPr/>
          </p:nvSpPr>
          <p:spPr bwMode="auto">
            <a:xfrm>
              <a:off x="3948" y="1494"/>
              <a:ext cx="24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ChlA</a:t>
              </a:r>
              <a:endParaRPr lang="en-US"/>
            </a:p>
          </p:txBody>
        </p:sp>
        <p:sp>
          <p:nvSpPr>
            <p:cNvPr id="21742" name="Line 417"/>
            <p:cNvSpPr>
              <a:spLocks noChangeShapeType="1"/>
            </p:cNvSpPr>
            <p:nvPr/>
          </p:nvSpPr>
          <p:spPr bwMode="auto">
            <a:xfrm>
              <a:off x="3726" y="1722"/>
              <a:ext cx="192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43" name="Rectangle 418"/>
            <p:cNvSpPr>
              <a:spLocks noChangeArrowheads="1"/>
            </p:cNvSpPr>
            <p:nvPr/>
          </p:nvSpPr>
          <p:spPr bwMode="auto">
            <a:xfrm>
              <a:off x="3948" y="1656"/>
              <a:ext cx="24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Flow</a:t>
              </a:r>
              <a:endParaRPr lang="en-US"/>
            </a:p>
          </p:txBody>
        </p:sp>
        <p:sp>
          <p:nvSpPr>
            <p:cNvPr id="21744" name="Rectangle 419"/>
            <p:cNvSpPr>
              <a:spLocks noChangeArrowheads="1"/>
            </p:cNvSpPr>
            <p:nvPr/>
          </p:nvSpPr>
          <p:spPr bwMode="auto">
            <a:xfrm>
              <a:off x="0" y="1128"/>
              <a:ext cx="5766" cy="205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1" name="Title 2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Chl</a:t>
            </a:r>
            <a:r>
              <a:rPr lang="en-US" dirty="0" smtClean="0"/>
              <a:t> A: Spring-Summer Peaks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Phosphorus Gains/Losses</a:t>
            </a:r>
            <a:endParaRPr lang="en-US" dirty="0"/>
          </a:p>
        </p:txBody>
      </p:sp>
      <p:pic>
        <p:nvPicPr>
          <p:cNvPr id="384004" name="Picture 4" descr="19_25"/>
          <p:cNvPicPr>
            <a:picLocks noChangeAspect="1" noChangeArrowheads="1"/>
          </p:cNvPicPr>
          <p:nvPr/>
        </p:nvPicPr>
        <p:blipFill>
          <a:blip r:embed="rId2"/>
          <a:srcRect t="6657"/>
          <a:stretch>
            <a:fillRect/>
          </a:stretch>
        </p:blipFill>
        <p:spPr bwMode="auto">
          <a:xfrm>
            <a:off x="1013900" y="1975555"/>
            <a:ext cx="6987100" cy="489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89"/>
          <p:cNvGrpSpPr>
            <a:grpSpLocks/>
          </p:cNvGrpSpPr>
          <p:nvPr/>
        </p:nvGrpSpPr>
        <p:grpSpPr bwMode="auto">
          <a:xfrm>
            <a:off x="292100" y="457200"/>
            <a:ext cx="8318500" cy="5775325"/>
            <a:chOff x="184" y="288"/>
            <a:chExt cx="5240" cy="3638"/>
          </a:xfrm>
        </p:grpSpPr>
        <p:grpSp>
          <p:nvGrpSpPr>
            <p:cNvPr id="3" name="Group 1227"/>
            <p:cNvGrpSpPr>
              <a:grpSpLocks/>
            </p:cNvGrpSpPr>
            <p:nvPr/>
          </p:nvGrpSpPr>
          <p:grpSpPr bwMode="auto">
            <a:xfrm>
              <a:off x="738" y="570"/>
              <a:ext cx="4585" cy="2994"/>
              <a:chOff x="738" y="570"/>
              <a:chExt cx="4585" cy="2994"/>
            </a:xfrm>
          </p:grpSpPr>
          <p:sp>
            <p:nvSpPr>
              <p:cNvPr id="29961" name="Rectangle 1027"/>
              <p:cNvSpPr>
                <a:spLocks noChangeArrowheads="1"/>
              </p:cNvSpPr>
              <p:nvPr/>
            </p:nvSpPr>
            <p:spPr bwMode="auto">
              <a:xfrm>
                <a:off x="768" y="576"/>
                <a:ext cx="4554" cy="2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2" name="Rectangle 1028"/>
              <p:cNvSpPr>
                <a:spLocks noChangeArrowheads="1"/>
              </p:cNvSpPr>
              <p:nvPr/>
            </p:nvSpPr>
            <p:spPr bwMode="auto">
              <a:xfrm>
                <a:off x="768" y="576"/>
                <a:ext cx="4554" cy="2958"/>
              </a:xfrm>
              <a:prstGeom prst="rect">
                <a:avLst/>
              </a:prstGeom>
              <a:noFill/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3" name="Line 1029"/>
              <p:cNvSpPr>
                <a:spLocks noChangeShapeType="1"/>
              </p:cNvSpPr>
              <p:nvPr/>
            </p:nvSpPr>
            <p:spPr bwMode="auto">
              <a:xfrm>
                <a:off x="768" y="576"/>
                <a:ext cx="1" cy="29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4" name="Line 1030"/>
              <p:cNvSpPr>
                <a:spLocks noChangeShapeType="1"/>
              </p:cNvSpPr>
              <p:nvPr/>
            </p:nvSpPr>
            <p:spPr bwMode="auto">
              <a:xfrm>
                <a:off x="750" y="353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5" name="Line 1031"/>
              <p:cNvSpPr>
                <a:spLocks noChangeShapeType="1"/>
              </p:cNvSpPr>
              <p:nvPr/>
            </p:nvSpPr>
            <p:spPr bwMode="auto">
              <a:xfrm>
                <a:off x="750" y="347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6" name="Line 1032"/>
              <p:cNvSpPr>
                <a:spLocks noChangeShapeType="1"/>
              </p:cNvSpPr>
              <p:nvPr/>
            </p:nvSpPr>
            <p:spPr bwMode="auto">
              <a:xfrm>
                <a:off x="750" y="341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7" name="Line 1033"/>
              <p:cNvSpPr>
                <a:spLocks noChangeShapeType="1"/>
              </p:cNvSpPr>
              <p:nvPr/>
            </p:nvSpPr>
            <p:spPr bwMode="auto">
              <a:xfrm>
                <a:off x="750" y="335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8" name="Line 1034"/>
              <p:cNvSpPr>
                <a:spLocks noChangeShapeType="1"/>
              </p:cNvSpPr>
              <p:nvPr/>
            </p:nvSpPr>
            <p:spPr bwMode="auto">
              <a:xfrm>
                <a:off x="750" y="330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9" name="Line 1035"/>
              <p:cNvSpPr>
                <a:spLocks noChangeShapeType="1"/>
              </p:cNvSpPr>
              <p:nvPr/>
            </p:nvSpPr>
            <p:spPr bwMode="auto">
              <a:xfrm>
                <a:off x="750" y="324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0" name="Line 1036"/>
              <p:cNvSpPr>
                <a:spLocks noChangeShapeType="1"/>
              </p:cNvSpPr>
              <p:nvPr/>
            </p:nvSpPr>
            <p:spPr bwMode="auto">
              <a:xfrm>
                <a:off x="750" y="318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1" name="Line 1037"/>
              <p:cNvSpPr>
                <a:spLocks noChangeShapeType="1"/>
              </p:cNvSpPr>
              <p:nvPr/>
            </p:nvSpPr>
            <p:spPr bwMode="auto">
              <a:xfrm>
                <a:off x="750" y="312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2" name="Line 1038"/>
              <p:cNvSpPr>
                <a:spLocks noChangeShapeType="1"/>
              </p:cNvSpPr>
              <p:nvPr/>
            </p:nvSpPr>
            <p:spPr bwMode="auto">
              <a:xfrm>
                <a:off x="750" y="306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3" name="Line 1039"/>
              <p:cNvSpPr>
                <a:spLocks noChangeShapeType="1"/>
              </p:cNvSpPr>
              <p:nvPr/>
            </p:nvSpPr>
            <p:spPr bwMode="auto">
              <a:xfrm>
                <a:off x="750" y="300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4" name="Line 1040"/>
              <p:cNvSpPr>
                <a:spLocks noChangeShapeType="1"/>
              </p:cNvSpPr>
              <p:nvPr/>
            </p:nvSpPr>
            <p:spPr bwMode="auto">
              <a:xfrm>
                <a:off x="750" y="294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5" name="Line 1041"/>
              <p:cNvSpPr>
                <a:spLocks noChangeShapeType="1"/>
              </p:cNvSpPr>
              <p:nvPr/>
            </p:nvSpPr>
            <p:spPr bwMode="auto">
              <a:xfrm>
                <a:off x="750" y="288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6" name="Line 1042"/>
              <p:cNvSpPr>
                <a:spLocks noChangeShapeType="1"/>
              </p:cNvSpPr>
              <p:nvPr/>
            </p:nvSpPr>
            <p:spPr bwMode="auto">
              <a:xfrm>
                <a:off x="750" y="282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7" name="Line 1043"/>
              <p:cNvSpPr>
                <a:spLocks noChangeShapeType="1"/>
              </p:cNvSpPr>
              <p:nvPr/>
            </p:nvSpPr>
            <p:spPr bwMode="auto">
              <a:xfrm>
                <a:off x="750" y="276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8" name="Line 1044"/>
              <p:cNvSpPr>
                <a:spLocks noChangeShapeType="1"/>
              </p:cNvSpPr>
              <p:nvPr/>
            </p:nvSpPr>
            <p:spPr bwMode="auto">
              <a:xfrm>
                <a:off x="750" y="270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79" name="Line 1045"/>
              <p:cNvSpPr>
                <a:spLocks noChangeShapeType="1"/>
              </p:cNvSpPr>
              <p:nvPr/>
            </p:nvSpPr>
            <p:spPr bwMode="auto">
              <a:xfrm>
                <a:off x="750" y="264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0" name="Line 1046"/>
              <p:cNvSpPr>
                <a:spLocks noChangeShapeType="1"/>
              </p:cNvSpPr>
              <p:nvPr/>
            </p:nvSpPr>
            <p:spPr bwMode="auto">
              <a:xfrm>
                <a:off x="750" y="258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1" name="Line 1047"/>
              <p:cNvSpPr>
                <a:spLocks noChangeShapeType="1"/>
              </p:cNvSpPr>
              <p:nvPr/>
            </p:nvSpPr>
            <p:spPr bwMode="auto">
              <a:xfrm>
                <a:off x="750" y="252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2" name="Line 1048"/>
              <p:cNvSpPr>
                <a:spLocks noChangeShapeType="1"/>
              </p:cNvSpPr>
              <p:nvPr/>
            </p:nvSpPr>
            <p:spPr bwMode="auto">
              <a:xfrm>
                <a:off x="750" y="247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3" name="Line 1049"/>
              <p:cNvSpPr>
                <a:spLocks noChangeShapeType="1"/>
              </p:cNvSpPr>
              <p:nvPr/>
            </p:nvSpPr>
            <p:spPr bwMode="auto">
              <a:xfrm>
                <a:off x="750" y="241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4" name="Line 1050"/>
              <p:cNvSpPr>
                <a:spLocks noChangeShapeType="1"/>
              </p:cNvSpPr>
              <p:nvPr/>
            </p:nvSpPr>
            <p:spPr bwMode="auto">
              <a:xfrm>
                <a:off x="750" y="235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5" name="Line 1051"/>
              <p:cNvSpPr>
                <a:spLocks noChangeShapeType="1"/>
              </p:cNvSpPr>
              <p:nvPr/>
            </p:nvSpPr>
            <p:spPr bwMode="auto">
              <a:xfrm>
                <a:off x="750" y="229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6" name="Line 1052"/>
              <p:cNvSpPr>
                <a:spLocks noChangeShapeType="1"/>
              </p:cNvSpPr>
              <p:nvPr/>
            </p:nvSpPr>
            <p:spPr bwMode="auto">
              <a:xfrm>
                <a:off x="750" y="223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7" name="Line 1053"/>
              <p:cNvSpPr>
                <a:spLocks noChangeShapeType="1"/>
              </p:cNvSpPr>
              <p:nvPr/>
            </p:nvSpPr>
            <p:spPr bwMode="auto">
              <a:xfrm>
                <a:off x="750" y="217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8" name="Line 1054"/>
              <p:cNvSpPr>
                <a:spLocks noChangeShapeType="1"/>
              </p:cNvSpPr>
              <p:nvPr/>
            </p:nvSpPr>
            <p:spPr bwMode="auto">
              <a:xfrm>
                <a:off x="750" y="211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89" name="Line 1055"/>
              <p:cNvSpPr>
                <a:spLocks noChangeShapeType="1"/>
              </p:cNvSpPr>
              <p:nvPr/>
            </p:nvSpPr>
            <p:spPr bwMode="auto">
              <a:xfrm>
                <a:off x="750" y="2052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0" name="Line 1056"/>
              <p:cNvSpPr>
                <a:spLocks noChangeShapeType="1"/>
              </p:cNvSpPr>
              <p:nvPr/>
            </p:nvSpPr>
            <p:spPr bwMode="auto">
              <a:xfrm>
                <a:off x="750" y="199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1" name="Line 1057"/>
              <p:cNvSpPr>
                <a:spLocks noChangeShapeType="1"/>
              </p:cNvSpPr>
              <p:nvPr/>
            </p:nvSpPr>
            <p:spPr bwMode="auto">
              <a:xfrm>
                <a:off x="750" y="193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2" name="Line 1058"/>
              <p:cNvSpPr>
                <a:spLocks noChangeShapeType="1"/>
              </p:cNvSpPr>
              <p:nvPr/>
            </p:nvSpPr>
            <p:spPr bwMode="auto">
              <a:xfrm>
                <a:off x="750" y="187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3" name="Line 1059"/>
              <p:cNvSpPr>
                <a:spLocks noChangeShapeType="1"/>
              </p:cNvSpPr>
              <p:nvPr/>
            </p:nvSpPr>
            <p:spPr bwMode="auto">
              <a:xfrm>
                <a:off x="750" y="181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4" name="Line 1060"/>
              <p:cNvSpPr>
                <a:spLocks noChangeShapeType="1"/>
              </p:cNvSpPr>
              <p:nvPr/>
            </p:nvSpPr>
            <p:spPr bwMode="auto">
              <a:xfrm>
                <a:off x="750" y="175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5" name="Line 1061"/>
              <p:cNvSpPr>
                <a:spLocks noChangeShapeType="1"/>
              </p:cNvSpPr>
              <p:nvPr/>
            </p:nvSpPr>
            <p:spPr bwMode="auto">
              <a:xfrm>
                <a:off x="750" y="169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6" name="Line 1062"/>
              <p:cNvSpPr>
                <a:spLocks noChangeShapeType="1"/>
              </p:cNvSpPr>
              <p:nvPr/>
            </p:nvSpPr>
            <p:spPr bwMode="auto">
              <a:xfrm>
                <a:off x="750" y="1638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7" name="Line 1063"/>
              <p:cNvSpPr>
                <a:spLocks noChangeShapeType="1"/>
              </p:cNvSpPr>
              <p:nvPr/>
            </p:nvSpPr>
            <p:spPr bwMode="auto">
              <a:xfrm>
                <a:off x="750" y="158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8" name="Line 1064"/>
              <p:cNvSpPr>
                <a:spLocks noChangeShapeType="1"/>
              </p:cNvSpPr>
              <p:nvPr/>
            </p:nvSpPr>
            <p:spPr bwMode="auto">
              <a:xfrm>
                <a:off x="750" y="152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99" name="Line 1065"/>
              <p:cNvSpPr>
                <a:spLocks noChangeShapeType="1"/>
              </p:cNvSpPr>
              <p:nvPr/>
            </p:nvSpPr>
            <p:spPr bwMode="auto">
              <a:xfrm>
                <a:off x="750" y="146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0" name="Line 1066"/>
              <p:cNvSpPr>
                <a:spLocks noChangeShapeType="1"/>
              </p:cNvSpPr>
              <p:nvPr/>
            </p:nvSpPr>
            <p:spPr bwMode="auto">
              <a:xfrm>
                <a:off x="750" y="140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1" name="Line 1067"/>
              <p:cNvSpPr>
                <a:spLocks noChangeShapeType="1"/>
              </p:cNvSpPr>
              <p:nvPr/>
            </p:nvSpPr>
            <p:spPr bwMode="auto">
              <a:xfrm>
                <a:off x="750" y="134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2" name="Line 1068"/>
              <p:cNvSpPr>
                <a:spLocks noChangeShapeType="1"/>
              </p:cNvSpPr>
              <p:nvPr/>
            </p:nvSpPr>
            <p:spPr bwMode="auto">
              <a:xfrm>
                <a:off x="750" y="128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3" name="Line 1069"/>
              <p:cNvSpPr>
                <a:spLocks noChangeShapeType="1"/>
              </p:cNvSpPr>
              <p:nvPr/>
            </p:nvSpPr>
            <p:spPr bwMode="auto">
              <a:xfrm>
                <a:off x="750" y="1224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4" name="Line 1070"/>
              <p:cNvSpPr>
                <a:spLocks noChangeShapeType="1"/>
              </p:cNvSpPr>
              <p:nvPr/>
            </p:nvSpPr>
            <p:spPr bwMode="auto">
              <a:xfrm>
                <a:off x="750" y="117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5" name="Line 1071"/>
              <p:cNvSpPr>
                <a:spLocks noChangeShapeType="1"/>
              </p:cNvSpPr>
              <p:nvPr/>
            </p:nvSpPr>
            <p:spPr bwMode="auto">
              <a:xfrm>
                <a:off x="750" y="111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6" name="Line 1072"/>
              <p:cNvSpPr>
                <a:spLocks noChangeShapeType="1"/>
              </p:cNvSpPr>
              <p:nvPr/>
            </p:nvSpPr>
            <p:spPr bwMode="auto">
              <a:xfrm>
                <a:off x="750" y="105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7" name="Line 1073"/>
              <p:cNvSpPr>
                <a:spLocks noChangeShapeType="1"/>
              </p:cNvSpPr>
              <p:nvPr/>
            </p:nvSpPr>
            <p:spPr bwMode="auto">
              <a:xfrm>
                <a:off x="750" y="99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8" name="Line 1074"/>
              <p:cNvSpPr>
                <a:spLocks noChangeShapeType="1"/>
              </p:cNvSpPr>
              <p:nvPr/>
            </p:nvSpPr>
            <p:spPr bwMode="auto">
              <a:xfrm>
                <a:off x="750" y="93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09" name="Line 1075"/>
              <p:cNvSpPr>
                <a:spLocks noChangeShapeType="1"/>
              </p:cNvSpPr>
              <p:nvPr/>
            </p:nvSpPr>
            <p:spPr bwMode="auto">
              <a:xfrm>
                <a:off x="750" y="87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0" name="Line 1076"/>
              <p:cNvSpPr>
                <a:spLocks noChangeShapeType="1"/>
              </p:cNvSpPr>
              <p:nvPr/>
            </p:nvSpPr>
            <p:spPr bwMode="auto">
              <a:xfrm>
                <a:off x="750" y="810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1" name="Line 1077"/>
              <p:cNvSpPr>
                <a:spLocks noChangeShapeType="1"/>
              </p:cNvSpPr>
              <p:nvPr/>
            </p:nvSpPr>
            <p:spPr bwMode="auto">
              <a:xfrm>
                <a:off x="750" y="75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2" name="Line 1078"/>
              <p:cNvSpPr>
                <a:spLocks noChangeShapeType="1"/>
              </p:cNvSpPr>
              <p:nvPr/>
            </p:nvSpPr>
            <p:spPr bwMode="auto">
              <a:xfrm>
                <a:off x="750" y="69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3" name="Line 1079"/>
              <p:cNvSpPr>
                <a:spLocks noChangeShapeType="1"/>
              </p:cNvSpPr>
              <p:nvPr/>
            </p:nvSpPr>
            <p:spPr bwMode="auto">
              <a:xfrm>
                <a:off x="750" y="63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4" name="Line 1080"/>
              <p:cNvSpPr>
                <a:spLocks noChangeShapeType="1"/>
              </p:cNvSpPr>
              <p:nvPr/>
            </p:nvSpPr>
            <p:spPr bwMode="auto">
              <a:xfrm>
                <a:off x="750" y="576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5" name="Line 1081"/>
              <p:cNvSpPr>
                <a:spLocks noChangeShapeType="1"/>
              </p:cNvSpPr>
              <p:nvPr/>
            </p:nvSpPr>
            <p:spPr bwMode="auto">
              <a:xfrm>
                <a:off x="738" y="3534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6" name="Line 1082"/>
              <p:cNvSpPr>
                <a:spLocks noChangeShapeType="1"/>
              </p:cNvSpPr>
              <p:nvPr/>
            </p:nvSpPr>
            <p:spPr bwMode="auto">
              <a:xfrm>
                <a:off x="738" y="3240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7" name="Line 1083"/>
              <p:cNvSpPr>
                <a:spLocks noChangeShapeType="1"/>
              </p:cNvSpPr>
              <p:nvPr/>
            </p:nvSpPr>
            <p:spPr bwMode="auto">
              <a:xfrm>
                <a:off x="738" y="2940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8" name="Line 1084"/>
              <p:cNvSpPr>
                <a:spLocks noChangeShapeType="1"/>
              </p:cNvSpPr>
              <p:nvPr/>
            </p:nvSpPr>
            <p:spPr bwMode="auto">
              <a:xfrm>
                <a:off x="738" y="2646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19" name="Line 1085"/>
              <p:cNvSpPr>
                <a:spLocks noChangeShapeType="1"/>
              </p:cNvSpPr>
              <p:nvPr/>
            </p:nvSpPr>
            <p:spPr bwMode="auto">
              <a:xfrm>
                <a:off x="738" y="2352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0" name="Line 1086"/>
              <p:cNvSpPr>
                <a:spLocks noChangeShapeType="1"/>
              </p:cNvSpPr>
              <p:nvPr/>
            </p:nvSpPr>
            <p:spPr bwMode="auto">
              <a:xfrm>
                <a:off x="738" y="2052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1" name="Line 1087"/>
              <p:cNvSpPr>
                <a:spLocks noChangeShapeType="1"/>
              </p:cNvSpPr>
              <p:nvPr/>
            </p:nvSpPr>
            <p:spPr bwMode="auto">
              <a:xfrm>
                <a:off x="738" y="1758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2" name="Line 1088"/>
              <p:cNvSpPr>
                <a:spLocks noChangeShapeType="1"/>
              </p:cNvSpPr>
              <p:nvPr/>
            </p:nvSpPr>
            <p:spPr bwMode="auto">
              <a:xfrm>
                <a:off x="738" y="1464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3" name="Line 1089"/>
              <p:cNvSpPr>
                <a:spLocks noChangeShapeType="1"/>
              </p:cNvSpPr>
              <p:nvPr/>
            </p:nvSpPr>
            <p:spPr bwMode="auto">
              <a:xfrm>
                <a:off x="738" y="1170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4" name="Line 1090"/>
              <p:cNvSpPr>
                <a:spLocks noChangeShapeType="1"/>
              </p:cNvSpPr>
              <p:nvPr/>
            </p:nvSpPr>
            <p:spPr bwMode="auto">
              <a:xfrm>
                <a:off x="738" y="870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5" name="Line 1091"/>
              <p:cNvSpPr>
                <a:spLocks noChangeShapeType="1"/>
              </p:cNvSpPr>
              <p:nvPr/>
            </p:nvSpPr>
            <p:spPr bwMode="auto">
              <a:xfrm>
                <a:off x="738" y="576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6" name="Line 1092"/>
              <p:cNvSpPr>
                <a:spLocks noChangeShapeType="1"/>
              </p:cNvSpPr>
              <p:nvPr/>
            </p:nvSpPr>
            <p:spPr bwMode="auto">
              <a:xfrm>
                <a:off x="768" y="3534"/>
                <a:ext cx="455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7" name="Line 1093"/>
              <p:cNvSpPr>
                <a:spLocks noChangeShapeType="1"/>
              </p:cNvSpPr>
              <p:nvPr/>
            </p:nvSpPr>
            <p:spPr bwMode="auto">
              <a:xfrm flipV="1">
                <a:off x="768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8" name="Line 1094"/>
              <p:cNvSpPr>
                <a:spLocks noChangeShapeType="1"/>
              </p:cNvSpPr>
              <p:nvPr/>
            </p:nvSpPr>
            <p:spPr bwMode="auto">
              <a:xfrm flipV="1">
                <a:off x="1050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29" name="Line 1095"/>
              <p:cNvSpPr>
                <a:spLocks noChangeShapeType="1"/>
              </p:cNvSpPr>
              <p:nvPr/>
            </p:nvSpPr>
            <p:spPr bwMode="auto">
              <a:xfrm flipV="1">
                <a:off x="1338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0" name="Line 1096"/>
              <p:cNvSpPr>
                <a:spLocks noChangeShapeType="1"/>
              </p:cNvSpPr>
              <p:nvPr/>
            </p:nvSpPr>
            <p:spPr bwMode="auto">
              <a:xfrm flipV="1">
                <a:off x="1620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1" name="Line 1097"/>
              <p:cNvSpPr>
                <a:spLocks noChangeShapeType="1"/>
              </p:cNvSpPr>
              <p:nvPr/>
            </p:nvSpPr>
            <p:spPr bwMode="auto">
              <a:xfrm flipV="1">
                <a:off x="1908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2" name="Line 1098"/>
              <p:cNvSpPr>
                <a:spLocks noChangeShapeType="1"/>
              </p:cNvSpPr>
              <p:nvPr/>
            </p:nvSpPr>
            <p:spPr bwMode="auto">
              <a:xfrm flipV="1">
                <a:off x="2190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3" name="Line 1099"/>
              <p:cNvSpPr>
                <a:spLocks noChangeShapeType="1"/>
              </p:cNvSpPr>
              <p:nvPr/>
            </p:nvSpPr>
            <p:spPr bwMode="auto">
              <a:xfrm flipV="1">
                <a:off x="2478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4" name="Line 1100"/>
              <p:cNvSpPr>
                <a:spLocks noChangeShapeType="1"/>
              </p:cNvSpPr>
              <p:nvPr/>
            </p:nvSpPr>
            <p:spPr bwMode="auto">
              <a:xfrm flipV="1">
                <a:off x="2760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5" name="Line 1101"/>
              <p:cNvSpPr>
                <a:spLocks noChangeShapeType="1"/>
              </p:cNvSpPr>
              <p:nvPr/>
            </p:nvSpPr>
            <p:spPr bwMode="auto">
              <a:xfrm flipV="1">
                <a:off x="3048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6" name="Line 1102"/>
              <p:cNvSpPr>
                <a:spLocks noChangeShapeType="1"/>
              </p:cNvSpPr>
              <p:nvPr/>
            </p:nvSpPr>
            <p:spPr bwMode="auto">
              <a:xfrm flipV="1">
                <a:off x="3330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7" name="Line 1103"/>
              <p:cNvSpPr>
                <a:spLocks noChangeShapeType="1"/>
              </p:cNvSpPr>
              <p:nvPr/>
            </p:nvSpPr>
            <p:spPr bwMode="auto">
              <a:xfrm flipV="1">
                <a:off x="3612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8" name="Line 1104"/>
              <p:cNvSpPr>
                <a:spLocks noChangeShapeType="1"/>
              </p:cNvSpPr>
              <p:nvPr/>
            </p:nvSpPr>
            <p:spPr bwMode="auto">
              <a:xfrm flipV="1">
                <a:off x="3900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39" name="Line 1105"/>
              <p:cNvSpPr>
                <a:spLocks noChangeShapeType="1"/>
              </p:cNvSpPr>
              <p:nvPr/>
            </p:nvSpPr>
            <p:spPr bwMode="auto">
              <a:xfrm flipV="1">
                <a:off x="4182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0" name="Line 1106"/>
              <p:cNvSpPr>
                <a:spLocks noChangeShapeType="1"/>
              </p:cNvSpPr>
              <p:nvPr/>
            </p:nvSpPr>
            <p:spPr bwMode="auto">
              <a:xfrm flipV="1">
                <a:off x="4470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1" name="Line 1107"/>
              <p:cNvSpPr>
                <a:spLocks noChangeShapeType="1"/>
              </p:cNvSpPr>
              <p:nvPr/>
            </p:nvSpPr>
            <p:spPr bwMode="auto">
              <a:xfrm flipV="1">
                <a:off x="4752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2" name="Line 1108"/>
              <p:cNvSpPr>
                <a:spLocks noChangeShapeType="1"/>
              </p:cNvSpPr>
              <p:nvPr/>
            </p:nvSpPr>
            <p:spPr bwMode="auto">
              <a:xfrm flipV="1">
                <a:off x="5040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3" name="Line 1109"/>
              <p:cNvSpPr>
                <a:spLocks noChangeShapeType="1"/>
              </p:cNvSpPr>
              <p:nvPr/>
            </p:nvSpPr>
            <p:spPr bwMode="auto">
              <a:xfrm flipV="1">
                <a:off x="5322" y="3534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4" name="Line 1110"/>
              <p:cNvSpPr>
                <a:spLocks noChangeShapeType="1"/>
              </p:cNvSpPr>
              <p:nvPr/>
            </p:nvSpPr>
            <p:spPr bwMode="auto">
              <a:xfrm flipV="1">
                <a:off x="768" y="353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5" name="Line 1111"/>
              <p:cNvSpPr>
                <a:spLocks noChangeShapeType="1"/>
              </p:cNvSpPr>
              <p:nvPr/>
            </p:nvSpPr>
            <p:spPr bwMode="auto">
              <a:xfrm flipV="1">
                <a:off x="1338" y="353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6" name="Line 1112"/>
              <p:cNvSpPr>
                <a:spLocks noChangeShapeType="1"/>
              </p:cNvSpPr>
              <p:nvPr/>
            </p:nvSpPr>
            <p:spPr bwMode="auto">
              <a:xfrm flipV="1">
                <a:off x="1908" y="353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7" name="Line 1113"/>
              <p:cNvSpPr>
                <a:spLocks noChangeShapeType="1"/>
              </p:cNvSpPr>
              <p:nvPr/>
            </p:nvSpPr>
            <p:spPr bwMode="auto">
              <a:xfrm flipV="1">
                <a:off x="2478" y="353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8" name="Line 1114"/>
              <p:cNvSpPr>
                <a:spLocks noChangeShapeType="1"/>
              </p:cNvSpPr>
              <p:nvPr/>
            </p:nvSpPr>
            <p:spPr bwMode="auto">
              <a:xfrm flipV="1">
                <a:off x="3048" y="353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49" name="Line 1115"/>
              <p:cNvSpPr>
                <a:spLocks noChangeShapeType="1"/>
              </p:cNvSpPr>
              <p:nvPr/>
            </p:nvSpPr>
            <p:spPr bwMode="auto">
              <a:xfrm flipV="1">
                <a:off x="3612" y="353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0" name="Line 1116"/>
              <p:cNvSpPr>
                <a:spLocks noChangeShapeType="1"/>
              </p:cNvSpPr>
              <p:nvPr/>
            </p:nvSpPr>
            <p:spPr bwMode="auto">
              <a:xfrm flipV="1">
                <a:off x="4182" y="353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1" name="Line 1117"/>
              <p:cNvSpPr>
                <a:spLocks noChangeShapeType="1"/>
              </p:cNvSpPr>
              <p:nvPr/>
            </p:nvSpPr>
            <p:spPr bwMode="auto">
              <a:xfrm flipV="1">
                <a:off x="4752" y="353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2" name="Line 1118"/>
              <p:cNvSpPr>
                <a:spLocks noChangeShapeType="1"/>
              </p:cNvSpPr>
              <p:nvPr/>
            </p:nvSpPr>
            <p:spPr bwMode="auto">
              <a:xfrm flipV="1">
                <a:off x="5322" y="3534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3" name="Rectangle 1119"/>
              <p:cNvSpPr>
                <a:spLocks noChangeArrowheads="1"/>
              </p:cNvSpPr>
              <p:nvPr/>
            </p:nvSpPr>
            <p:spPr bwMode="auto">
              <a:xfrm>
                <a:off x="1902" y="570"/>
                <a:ext cx="18" cy="2970"/>
              </a:xfrm>
              <a:prstGeom prst="rect">
                <a:avLst/>
              </a:prstGeom>
              <a:blipFill dpi="0" rotWithShape="0">
                <a:blip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4" name="Freeform 1120"/>
              <p:cNvSpPr>
                <a:spLocks/>
              </p:cNvSpPr>
              <p:nvPr/>
            </p:nvSpPr>
            <p:spPr bwMode="auto">
              <a:xfrm>
                <a:off x="1914" y="153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5" name="Freeform 1121"/>
              <p:cNvSpPr>
                <a:spLocks/>
              </p:cNvSpPr>
              <p:nvPr/>
            </p:nvSpPr>
            <p:spPr bwMode="auto">
              <a:xfrm>
                <a:off x="1944" y="165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6" name="Freeform 1122"/>
              <p:cNvSpPr>
                <a:spLocks/>
              </p:cNvSpPr>
              <p:nvPr/>
            </p:nvSpPr>
            <p:spPr bwMode="auto">
              <a:xfrm>
                <a:off x="1944" y="259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7" name="Freeform 1123"/>
              <p:cNvSpPr>
                <a:spLocks/>
              </p:cNvSpPr>
              <p:nvPr/>
            </p:nvSpPr>
            <p:spPr bwMode="auto">
              <a:xfrm>
                <a:off x="1944" y="224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8" name="Freeform 1124"/>
              <p:cNvSpPr>
                <a:spLocks/>
              </p:cNvSpPr>
              <p:nvPr/>
            </p:nvSpPr>
            <p:spPr bwMode="auto">
              <a:xfrm>
                <a:off x="1944" y="183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59" name="Freeform 1125"/>
              <p:cNvSpPr>
                <a:spLocks/>
              </p:cNvSpPr>
              <p:nvPr/>
            </p:nvSpPr>
            <p:spPr bwMode="auto">
              <a:xfrm>
                <a:off x="1974" y="319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0" name="Freeform 1126"/>
              <p:cNvSpPr>
                <a:spLocks/>
              </p:cNvSpPr>
              <p:nvPr/>
            </p:nvSpPr>
            <p:spPr bwMode="auto">
              <a:xfrm>
                <a:off x="2028" y="265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1" name="Freeform 1127"/>
              <p:cNvSpPr>
                <a:spLocks/>
              </p:cNvSpPr>
              <p:nvPr/>
            </p:nvSpPr>
            <p:spPr bwMode="auto">
              <a:xfrm>
                <a:off x="2058" y="286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2" name="Freeform 1128"/>
              <p:cNvSpPr>
                <a:spLocks/>
              </p:cNvSpPr>
              <p:nvPr/>
            </p:nvSpPr>
            <p:spPr bwMode="auto">
              <a:xfrm>
                <a:off x="2058" y="168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3" name="Freeform 1129"/>
              <p:cNvSpPr>
                <a:spLocks/>
              </p:cNvSpPr>
              <p:nvPr/>
            </p:nvSpPr>
            <p:spPr bwMode="auto">
              <a:xfrm>
                <a:off x="2058" y="168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4" name="Freeform 1130"/>
              <p:cNvSpPr>
                <a:spLocks/>
              </p:cNvSpPr>
              <p:nvPr/>
            </p:nvSpPr>
            <p:spPr bwMode="auto">
              <a:xfrm>
                <a:off x="2058" y="195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5" name="Freeform 1131"/>
              <p:cNvSpPr>
                <a:spLocks/>
              </p:cNvSpPr>
              <p:nvPr/>
            </p:nvSpPr>
            <p:spPr bwMode="auto">
              <a:xfrm>
                <a:off x="2058" y="198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6" name="Freeform 1132"/>
              <p:cNvSpPr>
                <a:spLocks/>
              </p:cNvSpPr>
              <p:nvPr/>
            </p:nvSpPr>
            <p:spPr bwMode="auto">
              <a:xfrm>
                <a:off x="2088" y="177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7" name="Freeform 1133"/>
              <p:cNvSpPr>
                <a:spLocks/>
              </p:cNvSpPr>
              <p:nvPr/>
            </p:nvSpPr>
            <p:spPr bwMode="auto">
              <a:xfrm>
                <a:off x="2088" y="112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8" name="Freeform 1134"/>
              <p:cNvSpPr>
                <a:spLocks/>
              </p:cNvSpPr>
              <p:nvPr/>
            </p:nvSpPr>
            <p:spPr bwMode="auto">
              <a:xfrm>
                <a:off x="2118" y="147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69" name="Freeform 1135"/>
              <p:cNvSpPr>
                <a:spLocks/>
              </p:cNvSpPr>
              <p:nvPr/>
            </p:nvSpPr>
            <p:spPr bwMode="auto">
              <a:xfrm>
                <a:off x="2142" y="192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0" name="Freeform 1136"/>
              <p:cNvSpPr>
                <a:spLocks/>
              </p:cNvSpPr>
              <p:nvPr/>
            </p:nvSpPr>
            <p:spPr bwMode="auto">
              <a:xfrm>
                <a:off x="2142" y="147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1" name="Freeform 1137"/>
              <p:cNvSpPr>
                <a:spLocks/>
              </p:cNvSpPr>
              <p:nvPr/>
            </p:nvSpPr>
            <p:spPr bwMode="auto">
              <a:xfrm>
                <a:off x="2172" y="141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2" name="Freeform 1138"/>
              <p:cNvSpPr>
                <a:spLocks/>
              </p:cNvSpPr>
              <p:nvPr/>
            </p:nvSpPr>
            <p:spPr bwMode="auto">
              <a:xfrm>
                <a:off x="2202" y="106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3" name="Freeform 1139"/>
              <p:cNvSpPr>
                <a:spLocks/>
              </p:cNvSpPr>
              <p:nvPr/>
            </p:nvSpPr>
            <p:spPr bwMode="auto">
              <a:xfrm>
                <a:off x="2202" y="186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4" name="Freeform 1140"/>
              <p:cNvSpPr>
                <a:spLocks/>
              </p:cNvSpPr>
              <p:nvPr/>
            </p:nvSpPr>
            <p:spPr bwMode="auto">
              <a:xfrm>
                <a:off x="2202" y="209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5" name="Freeform 1141"/>
              <p:cNvSpPr>
                <a:spLocks/>
              </p:cNvSpPr>
              <p:nvPr/>
            </p:nvSpPr>
            <p:spPr bwMode="auto">
              <a:xfrm>
                <a:off x="2202" y="118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6" name="Freeform 1142"/>
              <p:cNvSpPr>
                <a:spLocks/>
              </p:cNvSpPr>
              <p:nvPr/>
            </p:nvSpPr>
            <p:spPr bwMode="auto">
              <a:xfrm>
                <a:off x="2202" y="280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7" name="Freeform 1143"/>
              <p:cNvSpPr>
                <a:spLocks/>
              </p:cNvSpPr>
              <p:nvPr/>
            </p:nvSpPr>
            <p:spPr bwMode="auto">
              <a:xfrm>
                <a:off x="2232" y="186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8" name="Freeform 1144"/>
              <p:cNvSpPr>
                <a:spLocks/>
              </p:cNvSpPr>
              <p:nvPr/>
            </p:nvSpPr>
            <p:spPr bwMode="auto">
              <a:xfrm>
                <a:off x="2232" y="135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79" name="Freeform 1145"/>
              <p:cNvSpPr>
                <a:spLocks/>
              </p:cNvSpPr>
              <p:nvPr/>
            </p:nvSpPr>
            <p:spPr bwMode="auto">
              <a:xfrm>
                <a:off x="2232" y="186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0" name="Freeform 1146"/>
              <p:cNvSpPr>
                <a:spLocks/>
              </p:cNvSpPr>
              <p:nvPr/>
            </p:nvSpPr>
            <p:spPr bwMode="auto">
              <a:xfrm>
                <a:off x="2232" y="209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1" name="Freeform 1147"/>
              <p:cNvSpPr>
                <a:spLocks/>
              </p:cNvSpPr>
              <p:nvPr/>
            </p:nvSpPr>
            <p:spPr bwMode="auto">
              <a:xfrm>
                <a:off x="2256" y="221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2" name="Freeform 1148"/>
              <p:cNvSpPr>
                <a:spLocks/>
              </p:cNvSpPr>
              <p:nvPr/>
            </p:nvSpPr>
            <p:spPr bwMode="auto">
              <a:xfrm>
                <a:off x="2256" y="218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3" name="Freeform 1149"/>
              <p:cNvSpPr>
                <a:spLocks/>
              </p:cNvSpPr>
              <p:nvPr/>
            </p:nvSpPr>
            <p:spPr bwMode="auto">
              <a:xfrm>
                <a:off x="2256" y="239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4" name="Freeform 1150"/>
              <p:cNvSpPr>
                <a:spLocks/>
              </p:cNvSpPr>
              <p:nvPr/>
            </p:nvSpPr>
            <p:spPr bwMode="auto">
              <a:xfrm>
                <a:off x="2256" y="192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5" name="Freeform 1151"/>
              <p:cNvSpPr>
                <a:spLocks/>
              </p:cNvSpPr>
              <p:nvPr/>
            </p:nvSpPr>
            <p:spPr bwMode="auto">
              <a:xfrm>
                <a:off x="2286" y="206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6" name="Freeform 1152"/>
              <p:cNvSpPr>
                <a:spLocks/>
              </p:cNvSpPr>
              <p:nvPr/>
            </p:nvSpPr>
            <p:spPr bwMode="auto">
              <a:xfrm>
                <a:off x="2286" y="120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7" name="Freeform 1153"/>
              <p:cNvSpPr>
                <a:spLocks/>
              </p:cNvSpPr>
              <p:nvPr/>
            </p:nvSpPr>
            <p:spPr bwMode="auto">
              <a:xfrm>
                <a:off x="2286" y="212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8" name="Freeform 1154"/>
              <p:cNvSpPr>
                <a:spLocks/>
              </p:cNvSpPr>
              <p:nvPr/>
            </p:nvSpPr>
            <p:spPr bwMode="auto">
              <a:xfrm>
                <a:off x="2286" y="150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89" name="Freeform 1155"/>
              <p:cNvSpPr>
                <a:spLocks/>
              </p:cNvSpPr>
              <p:nvPr/>
            </p:nvSpPr>
            <p:spPr bwMode="auto">
              <a:xfrm>
                <a:off x="2316" y="132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0" name="Freeform 1156"/>
              <p:cNvSpPr>
                <a:spLocks/>
              </p:cNvSpPr>
              <p:nvPr/>
            </p:nvSpPr>
            <p:spPr bwMode="auto">
              <a:xfrm>
                <a:off x="2316" y="180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1" name="Freeform 1157"/>
              <p:cNvSpPr>
                <a:spLocks/>
              </p:cNvSpPr>
              <p:nvPr/>
            </p:nvSpPr>
            <p:spPr bwMode="auto">
              <a:xfrm>
                <a:off x="2346" y="147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2" name="Freeform 1158"/>
              <p:cNvSpPr>
                <a:spLocks/>
              </p:cNvSpPr>
              <p:nvPr/>
            </p:nvSpPr>
            <p:spPr bwMode="auto">
              <a:xfrm>
                <a:off x="2400" y="20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3" name="Freeform 1159"/>
              <p:cNvSpPr>
                <a:spLocks/>
              </p:cNvSpPr>
              <p:nvPr/>
            </p:nvSpPr>
            <p:spPr bwMode="auto">
              <a:xfrm>
                <a:off x="2430" y="227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4" name="Freeform 1160"/>
              <p:cNvSpPr>
                <a:spLocks/>
              </p:cNvSpPr>
              <p:nvPr/>
            </p:nvSpPr>
            <p:spPr bwMode="auto">
              <a:xfrm>
                <a:off x="2460" y="177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5" name="Freeform 1161"/>
              <p:cNvSpPr>
                <a:spLocks/>
              </p:cNvSpPr>
              <p:nvPr/>
            </p:nvSpPr>
            <p:spPr bwMode="auto">
              <a:xfrm>
                <a:off x="2460" y="123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6" name="Freeform 1162"/>
              <p:cNvSpPr>
                <a:spLocks/>
              </p:cNvSpPr>
              <p:nvPr/>
            </p:nvSpPr>
            <p:spPr bwMode="auto">
              <a:xfrm>
                <a:off x="2460" y="192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7" name="Freeform 1163"/>
              <p:cNvSpPr>
                <a:spLocks/>
              </p:cNvSpPr>
              <p:nvPr/>
            </p:nvSpPr>
            <p:spPr bwMode="auto">
              <a:xfrm>
                <a:off x="2460" y="250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8" name="Freeform 1164"/>
              <p:cNvSpPr>
                <a:spLocks/>
              </p:cNvSpPr>
              <p:nvPr/>
            </p:nvSpPr>
            <p:spPr bwMode="auto">
              <a:xfrm>
                <a:off x="2460" y="230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99" name="Freeform 1165"/>
              <p:cNvSpPr>
                <a:spLocks/>
              </p:cNvSpPr>
              <p:nvPr/>
            </p:nvSpPr>
            <p:spPr bwMode="auto">
              <a:xfrm>
                <a:off x="2460" y="132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0" name="Freeform 1166"/>
              <p:cNvSpPr>
                <a:spLocks/>
              </p:cNvSpPr>
              <p:nvPr/>
            </p:nvSpPr>
            <p:spPr bwMode="auto">
              <a:xfrm>
                <a:off x="2484" y="118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1" name="Freeform 1167"/>
              <p:cNvSpPr>
                <a:spLocks/>
              </p:cNvSpPr>
              <p:nvPr/>
            </p:nvSpPr>
            <p:spPr bwMode="auto">
              <a:xfrm>
                <a:off x="2484" y="156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2" name="Freeform 1168"/>
              <p:cNvSpPr>
                <a:spLocks/>
              </p:cNvSpPr>
              <p:nvPr/>
            </p:nvSpPr>
            <p:spPr bwMode="auto">
              <a:xfrm>
                <a:off x="2484" y="224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3" name="Freeform 1169"/>
              <p:cNvSpPr>
                <a:spLocks/>
              </p:cNvSpPr>
              <p:nvPr/>
            </p:nvSpPr>
            <p:spPr bwMode="auto">
              <a:xfrm>
                <a:off x="2514" y="307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4" name="Freeform 1170"/>
              <p:cNvSpPr>
                <a:spLocks/>
              </p:cNvSpPr>
              <p:nvPr/>
            </p:nvSpPr>
            <p:spPr bwMode="auto">
              <a:xfrm>
                <a:off x="2514" y="192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5" name="Freeform 1171"/>
              <p:cNvSpPr>
                <a:spLocks/>
              </p:cNvSpPr>
              <p:nvPr/>
            </p:nvSpPr>
            <p:spPr bwMode="auto">
              <a:xfrm>
                <a:off x="2544" y="280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6" name="Freeform 1172"/>
              <p:cNvSpPr>
                <a:spLocks/>
              </p:cNvSpPr>
              <p:nvPr/>
            </p:nvSpPr>
            <p:spPr bwMode="auto">
              <a:xfrm>
                <a:off x="2574" y="123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7" name="Freeform 1173"/>
              <p:cNvSpPr>
                <a:spLocks/>
              </p:cNvSpPr>
              <p:nvPr/>
            </p:nvSpPr>
            <p:spPr bwMode="auto">
              <a:xfrm>
                <a:off x="2574" y="20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8" name="Freeform 1174"/>
              <p:cNvSpPr>
                <a:spLocks/>
              </p:cNvSpPr>
              <p:nvPr/>
            </p:nvSpPr>
            <p:spPr bwMode="auto">
              <a:xfrm>
                <a:off x="2574" y="253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09" name="Freeform 1175"/>
              <p:cNvSpPr>
                <a:spLocks/>
              </p:cNvSpPr>
              <p:nvPr/>
            </p:nvSpPr>
            <p:spPr bwMode="auto">
              <a:xfrm>
                <a:off x="2574" y="129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0" name="Freeform 1176"/>
              <p:cNvSpPr>
                <a:spLocks/>
              </p:cNvSpPr>
              <p:nvPr/>
            </p:nvSpPr>
            <p:spPr bwMode="auto">
              <a:xfrm>
                <a:off x="2598" y="295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1" name="Freeform 1177"/>
              <p:cNvSpPr>
                <a:spLocks/>
              </p:cNvSpPr>
              <p:nvPr/>
            </p:nvSpPr>
            <p:spPr bwMode="auto">
              <a:xfrm>
                <a:off x="2628" y="236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2" name="Freeform 1178"/>
              <p:cNvSpPr>
                <a:spLocks/>
              </p:cNvSpPr>
              <p:nvPr/>
            </p:nvSpPr>
            <p:spPr bwMode="auto">
              <a:xfrm>
                <a:off x="2658" y="177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3" name="Freeform 1179"/>
              <p:cNvSpPr>
                <a:spLocks/>
              </p:cNvSpPr>
              <p:nvPr/>
            </p:nvSpPr>
            <p:spPr bwMode="auto">
              <a:xfrm>
                <a:off x="2688" y="268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4" name="Freeform 1180"/>
              <p:cNvSpPr>
                <a:spLocks/>
              </p:cNvSpPr>
              <p:nvPr/>
            </p:nvSpPr>
            <p:spPr bwMode="auto">
              <a:xfrm>
                <a:off x="2688" y="212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5" name="Freeform 1181"/>
              <p:cNvSpPr>
                <a:spLocks/>
              </p:cNvSpPr>
              <p:nvPr/>
            </p:nvSpPr>
            <p:spPr bwMode="auto">
              <a:xfrm>
                <a:off x="2712" y="271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6" name="Freeform 1182"/>
              <p:cNvSpPr>
                <a:spLocks/>
              </p:cNvSpPr>
              <p:nvPr/>
            </p:nvSpPr>
            <p:spPr bwMode="auto">
              <a:xfrm>
                <a:off x="2712" y="239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7" name="Freeform 1183"/>
              <p:cNvSpPr>
                <a:spLocks/>
              </p:cNvSpPr>
              <p:nvPr/>
            </p:nvSpPr>
            <p:spPr bwMode="auto">
              <a:xfrm>
                <a:off x="2742" y="268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8" name="Freeform 1184"/>
              <p:cNvSpPr>
                <a:spLocks/>
              </p:cNvSpPr>
              <p:nvPr/>
            </p:nvSpPr>
            <p:spPr bwMode="auto">
              <a:xfrm>
                <a:off x="2742" y="103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19" name="Freeform 1185"/>
              <p:cNvSpPr>
                <a:spLocks/>
              </p:cNvSpPr>
              <p:nvPr/>
            </p:nvSpPr>
            <p:spPr bwMode="auto">
              <a:xfrm>
                <a:off x="2772" y="180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0" name="Freeform 1186"/>
              <p:cNvSpPr>
                <a:spLocks/>
              </p:cNvSpPr>
              <p:nvPr/>
            </p:nvSpPr>
            <p:spPr bwMode="auto">
              <a:xfrm>
                <a:off x="2772" y="195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1" name="Freeform 1187"/>
              <p:cNvSpPr>
                <a:spLocks/>
              </p:cNvSpPr>
              <p:nvPr/>
            </p:nvSpPr>
            <p:spPr bwMode="auto">
              <a:xfrm>
                <a:off x="2772" y="174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2" name="Freeform 1188"/>
              <p:cNvSpPr>
                <a:spLocks/>
              </p:cNvSpPr>
              <p:nvPr/>
            </p:nvSpPr>
            <p:spPr bwMode="auto">
              <a:xfrm>
                <a:off x="2802" y="20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3" name="Freeform 1189"/>
              <p:cNvSpPr>
                <a:spLocks/>
              </p:cNvSpPr>
              <p:nvPr/>
            </p:nvSpPr>
            <p:spPr bwMode="auto">
              <a:xfrm>
                <a:off x="2802" y="204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4" name="Freeform 1190"/>
              <p:cNvSpPr>
                <a:spLocks/>
              </p:cNvSpPr>
              <p:nvPr/>
            </p:nvSpPr>
            <p:spPr bwMode="auto">
              <a:xfrm>
                <a:off x="2826" y="183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5" name="Freeform 1191"/>
              <p:cNvSpPr>
                <a:spLocks/>
              </p:cNvSpPr>
              <p:nvPr/>
            </p:nvSpPr>
            <p:spPr bwMode="auto">
              <a:xfrm>
                <a:off x="2856" y="183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6" name="Freeform 1192"/>
              <p:cNvSpPr>
                <a:spLocks/>
              </p:cNvSpPr>
              <p:nvPr/>
            </p:nvSpPr>
            <p:spPr bwMode="auto">
              <a:xfrm>
                <a:off x="2856" y="168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7" name="Freeform 1193"/>
              <p:cNvSpPr>
                <a:spLocks/>
              </p:cNvSpPr>
              <p:nvPr/>
            </p:nvSpPr>
            <p:spPr bwMode="auto">
              <a:xfrm>
                <a:off x="2856" y="224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8" name="Freeform 1194"/>
              <p:cNvSpPr>
                <a:spLocks/>
              </p:cNvSpPr>
              <p:nvPr/>
            </p:nvSpPr>
            <p:spPr bwMode="auto">
              <a:xfrm>
                <a:off x="2856" y="198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29" name="Freeform 1195"/>
              <p:cNvSpPr>
                <a:spLocks/>
              </p:cNvSpPr>
              <p:nvPr/>
            </p:nvSpPr>
            <p:spPr bwMode="auto">
              <a:xfrm>
                <a:off x="2886" y="292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0" name="Freeform 1196"/>
              <p:cNvSpPr>
                <a:spLocks/>
              </p:cNvSpPr>
              <p:nvPr/>
            </p:nvSpPr>
            <p:spPr bwMode="auto">
              <a:xfrm>
                <a:off x="2916" y="147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1" name="Freeform 1197"/>
              <p:cNvSpPr>
                <a:spLocks/>
              </p:cNvSpPr>
              <p:nvPr/>
            </p:nvSpPr>
            <p:spPr bwMode="auto">
              <a:xfrm>
                <a:off x="2916" y="192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2" name="Freeform 1198"/>
              <p:cNvSpPr>
                <a:spLocks/>
              </p:cNvSpPr>
              <p:nvPr/>
            </p:nvSpPr>
            <p:spPr bwMode="auto">
              <a:xfrm>
                <a:off x="2916" y="209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3" name="Freeform 1199"/>
              <p:cNvSpPr>
                <a:spLocks/>
              </p:cNvSpPr>
              <p:nvPr/>
            </p:nvSpPr>
            <p:spPr bwMode="auto">
              <a:xfrm>
                <a:off x="2940" y="132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4" name="Freeform 1200"/>
              <p:cNvSpPr>
                <a:spLocks/>
              </p:cNvSpPr>
              <p:nvPr/>
            </p:nvSpPr>
            <p:spPr bwMode="auto">
              <a:xfrm>
                <a:off x="2940" y="17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5" name="Freeform 1201"/>
              <p:cNvSpPr>
                <a:spLocks/>
              </p:cNvSpPr>
              <p:nvPr/>
            </p:nvSpPr>
            <p:spPr bwMode="auto">
              <a:xfrm>
                <a:off x="2940" y="183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6" name="Freeform 1202"/>
              <p:cNvSpPr>
                <a:spLocks/>
              </p:cNvSpPr>
              <p:nvPr/>
            </p:nvSpPr>
            <p:spPr bwMode="auto">
              <a:xfrm>
                <a:off x="2940" y="17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7" name="Freeform 1203"/>
              <p:cNvSpPr>
                <a:spLocks/>
              </p:cNvSpPr>
              <p:nvPr/>
            </p:nvSpPr>
            <p:spPr bwMode="auto">
              <a:xfrm>
                <a:off x="2940" y="301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8" name="Freeform 1204"/>
              <p:cNvSpPr>
                <a:spLocks/>
              </p:cNvSpPr>
              <p:nvPr/>
            </p:nvSpPr>
            <p:spPr bwMode="auto">
              <a:xfrm>
                <a:off x="2940" y="153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39" name="Freeform 1205"/>
              <p:cNvSpPr>
                <a:spLocks/>
              </p:cNvSpPr>
              <p:nvPr/>
            </p:nvSpPr>
            <p:spPr bwMode="auto">
              <a:xfrm>
                <a:off x="2940" y="192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0" name="Freeform 1206"/>
              <p:cNvSpPr>
                <a:spLocks/>
              </p:cNvSpPr>
              <p:nvPr/>
            </p:nvSpPr>
            <p:spPr bwMode="auto">
              <a:xfrm>
                <a:off x="2970" y="271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1" name="Freeform 1207"/>
              <p:cNvSpPr>
                <a:spLocks/>
              </p:cNvSpPr>
              <p:nvPr/>
            </p:nvSpPr>
            <p:spPr bwMode="auto">
              <a:xfrm>
                <a:off x="2970" y="209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2" name="Freeform 1208"/>
              <p:cNvSpPr>
                <a:spLocks/>
              </p:cNvSpPr>
              <p:nvPr/>
            </p:nvSpPr>
            <p:spPr bwMode="auto">
              <a:xfrm>
                <a:off x="3000" y="236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3" name="Freeform 1209"/>
              <p:cNvSpPr>
                <a:spLocks/>
              </p:cNvSpPr>
              <p:nvPr/>
            </p:nvSpPr>
            <p:spPr bwMode="auto">
              <a:xfrm>
                <a:off x="3054" y="345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4" name="Freeform 1210"/>
              <p:cNvSpPr>
                <a:spLocks/>
              </p:cNvSpPr>
              <p:nvPr/>
            </p:nvSpPr>
            <p:spPr bwMode="auto">
              <a:xfrm>
                <a:off x="3054" y="242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5" name="Freeform 1211"/>
              <p:cNvSpPr>
                <a:spLocks/>
              </p:cNvSpPr>
              <p:nvPr/>
            </p:nvSpPr>
            <p:spPr bwMode="auto">
              <a:xfrm>
                <a:off x="3084" y="141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6" name="Freeform 1212"/>
              <p:cNvSpPr>
                <a:spLocks/>
              </p:cNvSpPr>
              <p:nvPr/>
            </p:nvSpPr>
            <p:spPr bwMode="auto">
              <a:xfrm>
                <a:off x="3084" y="212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7" name="Freeform 1213"/>
              <p:cNvSpPr>
                <a:spLocks/>
              </p:cNvSpPr>
              <p:nvPr/>
            </p:nvSpPr>
            <p:spPr bwMode="auto">
              <a:xfrm>
                <a:off x="3084" y="186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8" name="Freeform 1214"/>
              <p:cNvSpPr>
                <a:spLocks/>
              </p:cNvSpPr>
              <p:nvPr/>
            </p:nvSpPr>
            <p:spPr bwMode="auto">
              <a:xfrm>
                <a:off x="3084" y="135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49" name="Freeform 1215"/>
              <p:cNvSpPr>
                <a:spLocks/>
              </p:cNvSpPr>
              <p:nvPr/>
            </p:nvSpPr>
            <p:spPr bwMode="auto">
              <a:xfrm>
                <a:off x="3084" y="221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0" name="Freeform 1216"/>
              <p:cNvSpPr>
                <a:spLocks/>
              </p:cNvSpPr>
              <p:nvPr/>
            </p:nvSpPr>
            <p:spPr bwMode="auto">
              <a:xfrm>
                <a:off x="3114" y="20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1" name="Freeform 1217"/>
              <p:cNvSpPr>
                <a:spLocks/>
              </p:cNvSpPr>
              <p:nvPr/>
            </p:nvSpPr>
            <p:spPr bwMode="auto">
              <a:xfrm>
                <a:off x="3114" y="221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2" name="Freeform 1218"/>
              <p:cNvSpPr>
                <a:spLocks/>
              </p:cNvSpPr>
              <p:nvPr/>
            </p:nvSpPr>
            <p:spPr bwMode="auto">
              <a:xfrm>
                <a:off x="3138" y="147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3" name="Freeform 1219"/>
              <p:cNvSpPr>
                <a:spLocks/>
              </p:cNvSpPr>
              <p:nvPr/>
            </p:nvSpPr>
            <p:spPr bwMode="auto">
              <a:xfrm>
                <a:off x="3138" y="215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4" name="Freeform 1220"/>
              <p:cNvSpPr>
                <a:spLocks/>
              </p:cNvSpPr>
              <p:nvPr/>
            </p:nvSpPr>
            <p:spPr bwMode="auto">
              <a:xfrm>
                <a:off x="3138" y="218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5" name="Freeform 1221"/>
              <p:cNvSpPr>
                <a:spLocks/>
              </p:cNvSpPr>
              <p:nvPr/>
            </p:nvSpPr>
            <p:spPr bwMode="auto">
              <a:xfrm>
                <a:off x="3198" y="20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6" name="Freeform 1222"/>
              <p:cNvSpPr>
                <a:spLocks/>
              </p:cNvSpPr>
              <p:nvPr/>
            </p:nvSpPr>
            <p:spPr bwMode="auto">
              <a:xfrm>
                <a:off x="3198" y="177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7" name="Freeform 1223"/>
              <p:cNvSpPr>
                <a:spLocks/>
              </p:cNvSpPr>
              <p:nvPr/>
            </p:nvSpPr>
            <p:spPr bwMode="auto">
              <a:xfrm>
                <a:off x="3228" y="159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8" name="Freeform 1224"/>
              <p:cNvSpPr>
                <a:spLocks/>
              </p:cNvSpPr>
              <p:nvPr/>
            </p:nvSpPr>
            <p:spPr bwMode="auto">
              <a:xfrm>
                <a:off x="3228" y="322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59" name="Freeform 1225"/>
              <p:cNvSpPr>
                <a:spLocks/>
              </p:cNvSpPr>
              <p:nvPr/>
            </p:nvSpPr>
            <p:spPr bwMode="auto">
              <a:xfrm>
                <a:off x="3228" y="256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60" name="Freeform 1226"/>
              <p:cNvSpPr>
                <a:spLocks/>
              </p:cNvSpPr>
              <p:nvPr/>
            </p:nvSpPr>
            <p:spPr bwMode="auto">
              <a:xfrm>
                <a:off x="3252" y="230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428"/>
            <p:cNvGrpSpPr>
              <a:grpSpLocks/>
            </p:cNvGrpSpPr>
            <p:nvPr/>
          </p:nvGrpSpPr>
          <p:grpSpPr bwMode="auto">
            <a:xfrm>
              <a:off x="762" y="1002"/>
              <a:ext cx="4008" cy="2550"/>
              <a:chOff x="762" y="1002"/>
              <a:chExt cx="4008" cy="2550"/>
            </a:xfrm>
          </p:grpSpPr>
          <p:sp>
            <p:nvSpPr>
              <p:cNvPr id="29761" name="Freeform 1228"/>
              <p:cNvSpPr>
                <a:spLocks/>
              </p:cNvSpPr>
              <p:nvPr/>
            </p:nvSpPr>
            <p:spPr bwMode="auto">
              <a:xfrm>
                <a:off x="3252" y="295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2" name="Freeform 1229"/>
              <p:cNvSpPr>
                <a:spLocks/>
              </p:cNvSpPr>
              <p:nvPr/>
            </p:nvSpPr>
            <p:spPr bwMode="auto">
              <a:xfrm>
                <a:off x="3252" y="186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3" name="Freeform 1230"/>
              <p:cNvSpPr>
                <a:spLocks/>
              </p:cNvSpPr>
              <p:nvPr/>
            </p:nvSpPr>
            <p:spPr bwMode="auto">
              <a:xfrm>
                <a:off x="3312" y="283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4" name="Freeform 1231"/>
              <p:cNvSpPr>
                <a:spLocks/>
              </p:cNvSpPr>
              <p:nvPr/>
            </p:nvSpPr>
            <p:spPr bwMode="auto">
              <a:xfrm>
                <a:off x="3312" y="20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5" name="Freeform 1232"/>
              <p:cNvSpPr>
                <a:spLocks/>
              </p:cNvSpPr>
              <p:nvPr/>
            </p:nvSpPr>
            <p:spPr bwMode="auto">
              <a:xfrm>
                <a:off x="3342" y="221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6" name="Freeform 1233"/>
              <p:cNvSpPr>
                <a:spLocks/>
              </p:cNvSpPr>
              <p:nvPr/>
            </p:nvSpPr>
            <p:spPr bwMode="auto">
              <a:xfrm>
                <a:off x="3342" y="174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7" name="Freeform 1234"/>
              <p:cNvSpPr>
                <a:spLocks/>
              </p:cNvSpPr>
              <p:nvPr/>
            </p:nvSpPr>
            <p:spPr bwMode="auto">
              <a:xfrm>
                <a:off x="3366" y="286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8" name="Freeform 1235"/>
              <p:cNvSpPr>
                <a:spLocks/>
              </p:cNvSpPr>
              <p:nvPr/>
            </p:nvSpPr>
            <p:spPr bwMode="auto">
              <a:xfrm>
                <a:off x="3426" y="20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9" name="Freeform 1236"/>
              <p:cNvSpPr>
                <a:spLocks/>
              </p:cNvSpPr>
              <p:nvPr/>
            </p:nvSpPr>
            <p:spPr bwMode="auto">
              <a:xfrm>
                <a:off x="3480" y="351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0" name="Freeform 1237"/>
              <p:cNvSpPr>
                <a:spLocks/>
              </p:cNvSpPr>
              <p:nvPr/>
            </p:nvSpPr>
            <p:spPr bwMode="auto">
              <a:xfrm>
                <a:off x="3510" y="325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1" name="Freeform 1238"/>
              <p:cNvSpPr>
                <a:spLocks/>
              </p:cNvSpPr>
              <p:nvPr/>
            </p:nvSpPr>
            <p:spPr bwMode="auto">
              <a:xfrm>
                <a:off x="3510" y="245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2" name="Freeform 1239"/>
              <p:cNvSpPr>
                <a:spLocks/>
              </p:cNvSpPr>
              <p:nvPr/>
            </p:nvSpPr>
            <p:spPr bwMode="auto">
              <a:xfrm>
                <a:off x="3510" y="239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3" name="Freeform 1240"/>
              <p:cNvSpPr>
                <a:spLocks/>
              </p:cNvSpPr>
              <p:nvPr/>
            </p:nvSpPr>
            <p:spPr bwMode="auto">
              <a:xfrm>
                <a:off x="3510" y="253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4" name="Freeform 1241"/>
              <p:cNvSpPr>
                <a:spLocks/>
              </p:cNvSpPr>
              <p:nvPr/>
            </p:nvSpPr>
            <p:spPr bwMode="auto">
              <a:xfrm>
                <a:off x="3510" y="351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5" name="Freeform 1242"/>
              <p:cNvSpPr>
                <a:spLocks/>
              </p:cNvSpPr>
              <p:nvPr/>
            </p:nvSpPr>
            <p:spPr bwMode="auto">
              <a:xfrm>
                <a:off x="3540" y="227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6" name="Freeform 1243"/>
              <p:cNvSpPr>
                <a:spLocks/>
              </p:cNvSpPr>
              <p:nvPr/>
            </p:nvSpPr>
            <p:spPr bwMode="auto">
              <a:xfrm>
                <a:off x="3540" y="242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7" name="Freeform 1244"/>
              <p:cNvSpPr>
                <a:spLocks/>
              </p:cNvSpPr>
              <p:nvPr/>
            </p:nvSpPr>
            <p:spPr bwMode="auto">
              <a:xfrm>
                <a:off x="3540" y="186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8" name="Freeform 1245"/>
              <p:cNvSpPr>
                <a:spLocks/>
              </p:cNvSpPr>
              <p:nvPr/>
            </p:nvSpPr>
            <p:spPr bwMode="auto">
              <a:xfrm>
                <a:off x="3570" y="186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9" name="Freeform 1246"/>
              <p:cNvSpPr>
                <a:spLocks/>
              </p:cNvSpPr>
              <p:nvPr/>
            </p:nvSpPr>
            <p:spPr bwMode="auto">
              <a:xfrm>
                <a:off x="3570" y="201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0" name="Freeform 1247"/>
              <p:cNvSpPr>
                <a:spLocks/>
              </p:cNvSpPr>
              <p:nvPr/>
            </p:nvSpPr>
            <p:spPr bwMode="auto">
              <a:xfrm>
                <a:off x="3570" y="336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1" name="Freeform 1248"/>
              <p:cNvSpPr>
                <a:spLocks/>
              </p:cNvSpPr>
              <p:nvPr/>
            </p:nvSpPr>
            <p:spPr bwMode="auto">
              <a:xfrm>
                <a:off x="3594" y="174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2" name="Freeform 1249"/>
              <p:cNvSpPr>
                <a:spLocks/>
              </p:cNvSpPr>
              <p:nvPr/>
            </p:nvSpPr>
            <p:spPr bwMode="auto">
              <a:xfrm>
                <a:off x="3594" y="256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3" name="Freeform 1250"/>
              <p:cNvSpPr>
                <a:spLocks/>
              </p:cNvSpPr>
              <p:nvPr/>
            </p:nvSpPr>
            <p:spPr bwMode="auto">
              <a:xfrm>
                <a:off x="3594" y="247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4" name="Freeform 1251"/>
              <p:cNvSpPr>
                <a:spLocks/>
              </p:cNvSpPr>
              <p:nvPr/>
            </p:nvSpPr>
            <p:spPr bwMode="auto">
              <a:xfrm>
                <a:off x="3594" y="230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5" name="Freeform 1252"/>
              <p:cNvSpPr>
                <a:spLocks/>
              </p:cNvSpPr>
              <p:nvPr/>
            </p:nvSpPr>
            <p:spPr bwMode="auto">
              <a:xfrm>
                <a:off x="3594" y="253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6" name="Freeform 1253"/>
              <p:cNvSpPr>
                <a:spLocks/>
              </p:cNvSpPr>
              <p:nvPr/>
            </p:nvSpPr>
            <p:spPr bwMode="auto">
              <a:xfrm>
                <a:off x="3594" y="250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7" name="Freeform 1254"/>
              <p:cNvSpPr>
                <a:spLocks/>
              </p:cNvSpPr>
              <p:nvPr/>
            </p:nvSpPr>
            <p:spPr bwMode="auto">
              <a:xfrm>
                <a:off x="3594" y="3042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8" name="Freeform 1255"/>
              <p:cNvSpPr>
                <a:spLocks/>
              </p:cNvSpPr>
              <p:nvPr/>
            </p:nvSpPr>
            <p:spPr bwMode="auto">
              <a:xfrm>
                <a:off x="3594" y="1386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9" name="Freeform 1256"/>
              <p:cNvSpPr>
                <a:spLocks/>
              </p:cNvSpPr>
              <p:nvPr/>
            </p:nvSpPr>
            <p:spPr bwMode="auto">
              <a:xfrm>
                <a:off x="3882" y="256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0" name="Freeform 1257"/>
              <p:cNvSpPr>
                <a:spLocks/>
              </p:cNvSpPr>
              <p:nvPr/>
            </p:nvSpPr>
            <p:spPr bwMode="auto">
              <a:xfrm>
                <a:off x="3882" y="230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1" name="Freeform 1258"/>
              <p:cNvSpPr>
                <a:spLocks/>
              </p:cNvSpPr>
              <p:nvPr/>
            </p:nvSpPr>
            <p:spPr bwMode="auto">
              <a:xfrm>
                <a:off x="3882" y="221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2" name="Freeform 1259"/>
              <p:cNvSpPr>
                <a:spLocks/>
              </p:cNvSpPr>
              <p:nvPr/>
            </p:nvSpPr>
            <p:spPr bwMode="auto">
              <a:xfrm>
                <a:off x="3882" y="198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3" name="Freeform 1260"/>
              <p:cNvSpPr>
                <a:spLocks/>
              </p:cNvSpPr>
              <p:nvPr/>
            </p:nvSpPr>
            <p:spPr bwMode="auto">
              <a:xfrm>
                <a:off x="3882" y="189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4" name="Freeform 1261"/>
              <p:cNvSpPr>
                <a:spLocks/>
              </p:cNvSpPr>
              <p:nvPr/>
            </p:nvSpPr>
            <p:spPr bwMode="auto">
              <a:xfrm>
                <a:off x="3882" y="168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5" name="Freeform 1262"/>
              <p:cNvSpPr>
                <a:spLocks/>
              </p:cNvSpPr>
              <p:nvPr/>
            </p:nvSpPr>
            <p:spPr bwMode="auto">
              <a:xfrm>
                <a:off x="3882" y="227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6" name="Freeform 1263"/>
              <p:cNvSpPr>
                <a:spLocks/>
              </p:cNvSpPr>
              <p:nvPr/>
            </p:nvSpPr>
            <p:spPr bwMode="auto">
              <a:xfrm>
                <a:off x="4164" y="239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7" name="Freeform 1264"/>
              <p:cNvSpPr>
                <a:spLocks/>
              </p:cNvSpPr>
              <p:nvPr/>
            </p:nvSpPr>
            <p:spPr bwMode="auto">
              <a:xfrm>
                <a:off x="4164" y="245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8" name="Freeform 1265"/>
              <p:cNvSpPr>
                <a:spLocks/>
              </p:cNvSpPr>
              <p:nvPr/>
            </p:nvSpPr>
            <p:spPr bwMode="auto">
              <a:xfrm>
                <a:off x="4164" y="253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99" name="Freeform 1266"/>
              <p:cNvSpPr>
                <a:spLocks/>
              </p:cNvSpPr>
              <p:nvPr/>
            </p:nvSpPr>
            <p:spPr bwMode="auto">
              <a:xfrm>
                <a:off x="4164" y="230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0" name="Freeform 1267"/>
              <p:cNvSpPr>
                <a:spLocks/>
              </p:cNvSpPr>
              <p:nvPr/>
            </p:nvSpPr>
            <p:spPr bwMode="auto">
              <a:xfrm>
                <a:off x="4164" y="218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1" name="Freeform 1268"/>
              <p:cNvSpPr>
                <a:spLocks/>
              </p:cNvSpPr>
              <p:nvPr/>
            </p:nvSpPr>
            <p:spPr bwMode="auto">
              <a:xfrm>
                <a:off x="4452" y="247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2" name="Freeform 1269"/>
              <p:cNvSpPr>
                <a:spLocks/>
              </p:cNvSpPr>
              <p:nvPr/>
            </p:nvSpPr>
            <p:spPr bwMode="auto">
              <a:xfrm>
                <a:off x="4452" y="245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3" name="Freeform 1270"/>
              <p:cNvSpPr>
                <a:spLocks/>
              </p:cNvSpPr>
              <p:nvPr/>
            </p:nvSpPr>
            <p:spPr bwMode="auto">
              <a:xfrm>
                <a:off x="4452" y="189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4" name="Freeform 1271"/>
              <p:cNvSpPr>
                <a:spLocks/>
              </p:cNvSpPr>
              <p:nvPr/>
            </p:nvSpPr>
            <p:spPr bwMode="auto">
              <a:xfrm>
                <a:off x="4452" y="1800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5" name="Freeform 1272"/>
              <p:cNvSpPr>
                <a:spLocks/>
              </p:cNvSpPr>
              <p:nvPr/>
            </p:nvSpPr>
            <p:spPr bwMode="auto">
              <a:xfrm>
                <a:off x="4452" y="2244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6" name="Freeform 1273"/>
              <p:cNvSpPr>
                <a:spLocks/>
              </p:cNvSpPr>
              <p:nvPr/>
            </p:nvSpPr>
            <p:spPr bwMode="auto">
              <a:xfrm>
                <a:off x="4734" y="2688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7" name="Rectangle 1274"/>
              <p:cNvSpPr>
                <a:spLocks noChangeArrowheads="1"/>
              </p:cNvSpPr>
              <p:nvPr/>
            </p:nvSpPr>
            <p:spPr bwMode="auto">
              <a:xfrm>
                <a:off x="762" y="168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8" name="Rectangle 1275"/>
              <p:cNvSpPr>
                <a:spLocks noChangeArrowheads="1"/>
              </p:cNvSpPr>
              <p:nvPr/>
            </p:nvSpPr>
            <p:spPr bwMode="auto">
              <a:xfrm>
                <a:off x="762" y="230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09" name="Rectangle 1276"/>
              <p:cNvSpPr>
                <a:spLocks noChangeArrowheads="1"/>
              </p:cNvSpPr>
              <p:nvPr/>
            </p:nvSpPr>
            <p:spPr bwMode="auto">
              <a:xfrm>
                <a:off x="762" y="215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0" name="Rectangle 1277"/>
              <p:cNvSpPr>
                <a:spLocks noChangeArrowheads="1"/>
              </p:cNvSpPr>
              <p:nvPr/>
            </p:nvSpPr>
            <p:spPr bwMode="auto">
              <a:xfrm>
                <a:off x="762" y="265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1" name="Rectangle 1278"/>
              <p:cNvSpPr>
                <a:spLocks noChangeArrowheads="1"/>
              </p:cNvSpPr>
              <p:nvPr/>
            </p:nvSpPr>
            <p:spPr bwMode="auto">
              <a:xfrm>
                <a:off x="762" y="265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2" name="Rectangle 1279"/>
              <p:cNvSpPr>
                <a:spLocks noChangeArrowheads="1"/>
              </p:cNvSpPr>
              <p:nvPr/>
            </p:nvSpPr>
            <p:spPr bwMode="auto">
              <a:xfrm>
                <a:off x="762" y="262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3" name="Rectangle 1280"/>
              <p:cNvSpPr>
                <a:spLocks noChangeArrowheads="1"/>
              </p:cNvSpPr>
              <p:nvPr/>
            </p:nvSpPr>
            <p:spPr bwMode="auto">
              <a:xfrm>
                <a:off x="762" y="195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4" name="Rectangle 1281"/>
              <p:cNvSpPr>
                <a:spLocks noChangeArrowheads="1"/>
              </p:cNvSpPr>
              <p:nvPr/>
            </p:nvSpPr>
            <p:spPr bwMode="auto">
              <a:xfrm>
                <a:off x="762" y="23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5" name="Rectangle 1282"/>
              <p:cNvSpPr>
                <a:spLocks noChangeArrowheads="1"/>
              </p:cNvSpPr>
              <p:nvPr/>
            </p:nvSpPr>
            <p:spPr bwMode="auto">
              <a:xfrm>
                <a:off x="762" y="256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6" name="Rectangle 1283"/>
              <p:cNvSpPr>
                <a:spLocks noChangeArrowheads="1"/>
              </p:cNvSpPr>
              <p:nvPr/>
            </p:nvSpPr>
            <p:spPr bwMode="auto">
              <a:xfrm>
                <a:off x="762" y="247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7" name="Rectangle 1284"/>
              <p:cNvSpPr>
                <a:spLocks noChangeArrowheads="1"/>
              </p:cNvSpPr>
              <p:nvPr/>
            </p:nvSpPr>
            <p:spPr bwMode="auto">
              <a:xfrm>
                <a:off x="762" y="262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8" name="Rectangle 1285"/>
              <p:cNvSpPr>
                <a:spLocks noChangeArrowheads="1"/>
              </p:cNvSpPr>
              <p:nvPr/>
            </p:nvSpPr>
            <p:spPr bwMode="auto">
              <a:xfrm>
                <a:off x="762" y="265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19" name="Rectangle 1286"/>
              <p:cNvSpPr>
                <a:spLocks noChangeArrowheads="1"/>
              </p:cNvSpPr>
              <p:nvPr/>
            </p:nvSpPr>
            <p:spPr bwMode="auto">
              <a:xfrm>
                <a:off x="780" y="230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0" name="Rectangle 1287"/>
              <p:cNvSpPr>
                <a:spLocks noChangeArrowheads="1"/>
              </p:cNvSpPr>
              <p:nvPr/>
            </p:nvSpPr>
            <p:spPr bwMode="auto">
              <a:xfrm>
                <a:off x="780" y="162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1" name="Rectangle 1288"/>
              <p:cNvSpPr>
                <a:spLocks noChangeArrowheads="1"/>
              </p:cNvSpPr>
              <p:nvPr/>
            </p:nvSpPr>
            <p:spPr bwMode="auto">
              <a:xfrm>
                <a:off x="780" y="186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2" name="Rectangle 1289"/>
              <p:cNvSpPr>
                <a:spLocks noChangeArrowheads="1"/>
              </p:cNvSpPr>
              <p:nvPr/>
            </p:nvSpPr>
            <p:spPr bwMode="auto">
              <a:xfrm>
                <a:off x="780" y="204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3" name="Rectangle 1290"/>
              <p:cNvSpPr>
                <a:spLocks noChangeArrowheads="1"/>
              </p:cNvSpPr>
              <p:nvPr/>
            </p:nvSpPr>
            <p:spPr bwMode="auto">
              <a:xfrm>
                <a:off x="780" y="206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4" name="Rectangle 1291"/>
              <p:cNvSpPr>
                <a:spLocks noChangeArrowheads="1"/>
              </p:cNvSpPr>
              <p:nvPr/>
            </p:nvSpPr>
            <p:spPr bwMode="auto">
              <a:xfrm>
                <a:off x="804" y="212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5" name="Rectangle 1292"/>
              <p:cNvSpPr>
                <a:spLocks noChangeArrowheads="1"/>
              </p:cNvSpPr>
              <p:nvPr/>
            </p:nvSpPr>
            <p:spPr bwMode="auto">
              <a:xfrm>
                <a:off x="804" y="283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6" name="Rectangle 1293"/>
              <p:cNvSpPr>
                <a:spLocks noChangeArrowheads="1"/>
              </p:cNvSpPr>
              <p:nvPr/>
            </p:nvSpPr>
            <p:spPr bwMode="auto">
              <a:xfrm>
                <a:off x="804" y="201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7" name="Rectangle 1294"/>
              <p:cNvSpPr>
                <a:spLocks noChangeArrowheads="1"/>
              </p:cNvSpPr>
              <p:nvPr/>
            </p:nvSpPr>
            <p:spPr bwMode="auto">
              <a:xfrm>
                <a:off x="804" y="236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8" name="Rectangle 1295"/>
              <p:cNvSpPr>
                <a:spLocks noChangeArrowheads="1"/>
              </p:cNvSpPr>
              <p:nvPr/>
            </p:nvSpPr>
            <p:spPr bwMode="auto">
              <a:xfrm>
                <a:off x="804" y="298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29" name="Rectangle 1296"/>
              <p:cNvSpPr>
                <a:spLocks noChangeArrowheads="1"/>
              </p:cNvSpPr>
              <p:nvPr/>
            </p:nvSpPr>
            <p:spPr bwMode="auto">
              <a:xfrm>
                <a:off x="834" y="171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0" name="Rectangle 1297"/>
              <p:cNvSpPr>
                <a:spLocks noChangeArrowheads="1"/>
              </p:cNvSpPr>
              <p:nvPr/>
            </p:nvSpPr>
            <p:spPr bwMode="auto">
              <a:xfrm>
                <a:off x="834" y="289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1" name="Rectangle 1298"/>
              <p:cNvSpPr>
                <a:spLocks noChangeArrowheads="1"/>
              </p:cNvSpPr>
              <p:nvPr/>
            </p:nvSpPr>
            <p:spPr bwMode="auto">
              <a:xfrm>
                <a:off x="834" y="147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2" name="Rectangle 1299"/>
              <p:cNvSpPr>
                <a:spLocks noChangeArrowheads="1"/>
              </p:cNvSpPr>
              <p:nvPr/>
            </p:nvSpPr>
            <p:spPr bwMode="auto">
              <a:xfrm>
                <a:off x="834" y="247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3" name="Rectangle 1300"/>
              <p:cNvSpPr>
                <a:spLocks noChangeArrowheads="1"/>
              </p:cNvSpPr>
              <p:nvPr/>
            </p:nvSpPr>
            <p:spPr bwMode="auto">
              <a:xfrm>
                <a:off x="834" y="292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4" name="Rectangle 1301"/>
              <p:cNvSpPr>
                <a:spLocks noChangeArrowheads="1"/>
              </p:cNvSpPr>
              <p:nvPr/>
            </p:nvSpPr>
            <p:spPr bwMode="auto">
              <a:xfrm>
                <a:off x="834" y="289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5" name="Rectangle 1302"/>
              <p:cNvSpPr>
                <a:spLocks noChangeArrowheads="1"/>
              </p:cNvSpPr>
              <p:nvPr/>
            </p:nvSpPr>
            <p:spPr bwMode="auto">
              <a:xfrm>
                <a:off x="864" y="230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6" name="Rectangle 1303"/>
              <p:cNvSpPr>
                <a:spLocks noChangeArrowheads="1"/>
              </p:cNvSpPr>
              <p:nvPr/>
            </p:nvSpPr>
            <p:spPr bwMode="auto">
              <a:xfrm>
                <a:off x="864" y="253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7" name="Rectangle 1304"/>
              <p:cNvSpPr>
                <a:spLocks noChangeArrowheads="1"/>
              </p:cNvSpPr>
              <p:nvPr/>
            </p:nvSpPr>
            <p:spPr bwMode="auto">
              <a:xfrm>
                <a:off x="864" y="183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8" name="Rectangle 1305"/>
              <p:cNvSpPr>
                <a:spLocks noChangeArrowheads="1"/>
              </p:cNvSpPr>
              <p:nvPr/>
            </p:nvSpPr>
            <p:spPr bwMode="auto">
              <a:xfrm>
                <a:off x="864" y="20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39" name="Rectangle 1306"/>
              <p:cNvSpPr>
                <a:spLocks noChangeArrowheads="1"/>
              </p:cNvSpPr>
              <p:nvPr/>
            </p:nvSpPr>
            <p:spPr bwMode="auto">
              <a:xfrm>
                <a:off x="864" y="271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0" name="Rectangle 1307"/>
              <p:cNvSpPr>
                <a:spLocks noChangeArrowheads="1"/>
              </p:cNvSpPr>
              <p:nvPr/>
            </p:nvSpPr>
            <p:spPr bwMode="auto">
              <a:xfrm>
                <a:off x="864" y="168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1" name="Rectangle 1308"/>
              <p:cNvSpPr>
                <a:spLocks noChangeArrowheads="1"/>
              </p:cNvSpPr>
              <p:nvPr/>
            </p:nvSpPr>
            <p:spPr bwMode="auto">
              <a:xfrm>
                <a:off x="864" y="180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2" name="Rectangle 1309"/>
              <p:cNvSpPr>
                <a:spLocks noChangeArrowheads="1"/>
              </p:cNvSpPr>
              <p:nvPr/>
            </p:nvSpPr>
            <p:spPr bwMode="auto">
              <a:xfrm>
                <a:off x="864" y="286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3" name="Rectangle 1310"/>
              <p:cNvSpPr>
                <a:spLocks noChangeArrowheads="1"/>
              </p:cNvSpPr>
              <p:nvPr/>
            </p:nvSpPr>
            <p:spPr bwMode="auto">
              <a:xfrm>
                <a:off x="894" y="147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4" name="Rectangle 1311"/>
              <p:cNvSpPr>
                <a:spLocks noChangeArrowheads="1"/>
              </p:cNvSpPr>
              <p:nvPr/>
            </p:nvSpPr>
            <p:spPr bwMode="auto">
              <a:xfrm>
                <a:off x="894" y="265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5" name="Rectangle 1312"/>
              <p:cNvSpPr>
                <a:spLocks noChangeArrowheads="1"/>
              </p:cNvSpPr>
              <p:nvPr/>
            </p:nvSpPr>
            <p:spPr bwMode="auto">
              <a:xfrm>
                <a:off x="894" y="233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6" name="Rectangle 1313"/>
              <p:cNvSpPr>
                <a:spLocks noChangeArrowheads="1"/>
              </p:cNvSpPr>
              <p:nvPr/>
            </p:nvSpPr>
            <p:spPr bwMode="auto">
              <a:xfrm>
                <a:off x="894" y="316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7" name="Rectangle 1314"/>
              <p:cNvSpPr>
                <a:spLocks noChangeArrowheads="1"/>
              </p:cNvSpPr>
              <p:nvPr/>
            </p:nvSpPr>
            <p:spPr bwMode="auto">
              <a:xfrm>
                <a:off x="894" y="247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8" name="Rectangle 1315"/>
              <p:cNvSpPr>
                <a:spLocks noChangeArrowheads="1"/>
              </p:cNvSpPr>
              <p:nvPr/>
            </p:nvSpPr>
            <p:spPr bwMode="auto">
              <a:xfrm>
                <a:off x="894" y="250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49" name="Rectangle 1316"/>
              <p:cNvSpPr>
                <a:spLocks noChangeArrowheads="1"/>
              </p:cNvSpPr>
              <p:nvPr/>
            </p:nvSpPr>
            <p:spPr bwMode="auto">
              <a:xfrm>
                <a:off x="918" y="242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0" name="Rectangle 1317"/>
              <p:cNvSpPr>
                <a:spLocks noChangeArrowheads="1"/>
              </p:cNvSpPr>
              <p:nvPr/>
            </p:nvSpPr>
            <p:spPr bwMode="auto">
              <a:xfrm>
                <a:off x="918" y="198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1" name="Rectangle 1318"/>
              <p:cNvSpPr>
                <a:spLocks noChangeArrowheads="1"/>
              </p:cNvSpPr>
              <p:nvPr/>
            </p:nvSpPr>
            <p:spPr bwMode="auto">
              <a:xfrm>
                <a:off x="918" y="256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2" name="Rectangle 1319"/>
              <p:cNvSpPr>
                <a:spLocks noChangeArrowheads="1"/>
              </p:cNvSpPr>
              <p:nvPr/>
            </p:nvSpPr>
            <p:spPr bwMode="auto">
              <a:xfrm>
                <a:off x="918" y="212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3" name="Rectangle 1320"/>
              <p:cNvSpPr>
                <a:spLocks noChangeArrowheads="1"/>
              </p:cNvSpPr>
              <p:nvPr/>
            </p:nvSpPr>
            <p:spPr bwMode="auto">
              <a:xfrm>
                <a:off x="918" y="233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4" name="Rectangle 1321"/>
              <p:cNvSpPr>
                <a:spLocks noChangeArrowheads="1"/>
              </p:cNvSpPr>
              <p:nvPr/>
            </p:nvSpPr>
            <p:spPr bwMode="auto">
              <a:xfrm>
                <a:off x="918" y="20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5" name="Rectangle 1322"/>
              <p:cNvSpPr>
                <a:spLocks noChangeArrowheads="1"/>
              </p:cNvSpPr>
              <p:nvPr/>
            </p:nvSpPr>
            <p:spPr bwMode="auto">
              <a:xfrm>
                <a:off x="918" y="144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6" name="Rectangle 1323"/>
              <p:cNvSpPr>
                <a:spLocks noChangeArrowheads="1"/>
              </p:cNvSpPr>
              <p:nvPr/>
            </p:nvSpPr>
            <p:spPr bwMode="auto">
              <a:xfrm>
                <a:off x="918" y="286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7" name="Rectangle 1324"/>
              <p:cNvSpPr>
                <a:spLocks noChangeArrowheads="1"/>
              </p:cNvSpPr>
              <p:nvPr/>
            </p:nvSpPr>
            <p:spPr bwMode="auto">
              <a:xfrm>
                <a:off x="918" y="230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8" name="Rectangle 1325"/>
              <p:cNvSpPr>
                <a:spLocks noChangeArrowheads="1"/>
              </p:cNvSpPr>
              <p:nvPr/>
            </p:nvSpPr>
            <p:spPr bwMode="auto">
              <a:xfrm>
                <a:off x="918" y="245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59" name="Rectangle 1326"/>
              <p:cNvSpPr>
                <a:spLocks noChangeArrowheads="1"/>
              </p:cNvSpPr>
              <p:nvPr/>
            </p:nvSpPr>
            <p:spPr bwMode="auto">
              <a:xfrm>
                <a:off x="948" y="298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0" name="Rectangle 1327"/>
              <p:cNvSpPr>
                <a:spLocks noChangeArrowheads="1"/>
              </p:cNvSpPr>
              <p:nvPr/>
            </p:nvSpPr>
            <p:spPr bwMode="auto">
              <a:xfrm>
                <a:off x="948" y="174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1" name="Rectangle 1328"/>
              <p:cNvSpPr>
                <a:spLocks noChangeArrowheads="1"/>
              </p:cNvSpPr>
              <p:nvPr/>
            </p:nvSpPr>
            <p:spPr bwMode="auto">
              <a:xfrm>
                <a:off x="948" y="189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2" name="Rectangle 1329"/>
              <p:cNvSpPr>
                <a:spLocks noChangeArrowheads="1"/>
              </p:cNvSpPr>
              <p:nvPr/>
            </p:nvSpPr>
            <p:spPr bwMode="auto">
              <a:xfrm>
                <a:off x="948" y="262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3" name="Rectangle 1330"/>
              <p:cNvSpPr>
                <a:spLocks noChangeArrowheads="1"/>
              </p:cNvSpPr>
              <p:nvPr/>
            </p:nvSpPr>
            <p:spPr bwMode="auto">
              <a:xfrm>
                <a:off x="948" y="218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4" name="Rectangle 1331"/>
              <p:cNvSpPr>
                <a:spLocks noChangeArrowheads="1"/>
              </p:cNvSpPr>
              <p:nvPr/>
            </p:nvSpPr>
            <p:spPr bwMode="auto">
              <a:xfrm>
                <a:off x="978" y="277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5" name="Rectangle 1332"/>
              <p:cNvSpPr>
                <a:spLocks noChangeArrowheads="1"/>
              </p:cNvSpPr>
              <p:nvPr/>
            </p:nvSpPr>
            <p:spPr bwMode="auto">
              <a:xfrm>
                <a:off x="978" y="301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6" name="Rectangle 1333"/>
              <p:cNvSpPr>
                <a:spLocks noChangeArrowheads="1"/>
              </p:cNvSpPr>
              <p:nvPr/>
            </p:nvSpPr>
            <p:spPr bwMode="auto">
              <a:xfrm>
                <a:off x="978" y="156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7" name="Rectangle 1334"/>
              <p:cNvSpPr>
                <a:spLocks noChangeArrowheads="1"/>
              </p:cNvSpPr>
              <p:nvPr/>
            </p:nvSpPr>
            <p:spPr bwMode="auto">
              <a:xfrm>
                <a:off x="978" y="265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8" name="Rectangle 1335"/>
              <p:cNvSpPr>
                <a:spLocks noChangeArrowheads="1"/>
              </p:cNvSpPr>
              <p:nvPr/>
            </p:nvSpPr>
            <p:spPr bwMode="auto">
              <a:xfrm>
                <a:off x="978" y="236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69" name="Rectangle 1336"/>
              <p:cNvSpPr>
                <a:spLocks noChangeArrowheads="1"/>
              </p:cNvSpPr>
              <p:nvPr/>
            </p:nvSpPr>
            <p:spPr bwMode="auto">
              <a:xfrm>
                <a:off x="978" y="218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0" name="Rectangle 1337"/>
              <p:cNvSpPr>
                <a:spLocks noChangeArrowheads="1"/>
              </p:cNvSpPr>
              <p:nvPr/>
            </p:nvSpPr>
            <p:spPr bwMode="auto">
              <a:xfrm>
                <a:off x="1008" y="247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1" name="Rectangle 1338"/>
              <p:cNvSpPr>
                <a:spLocks noChangeArrowheads="1"/>
              </p:cNvSpPr>
              <p:nvPr/>
            </p:nvSpPr>
            <p:spPr bwMode="auto">
              <a:xfrm>
                <a:off x="1008" y="250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2" name="Rectangle 1339"/>
              <p:cNvSpPr>
                <a:spLocks noChangeArrowheads="1"/>
              </p:cNvSpPr>
              <p:nvPr/>
            </p:nvSpPr>
            <p:spPr bwMode="auto">
              <a:xfrm>
                <a:off x="1032" y="183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3" name="Rectangle 1340"/>
              <p:cNvSpPr>
                <a:spLocks noChangeArrowheads="1"/>
              </p:cNvSpPr>
              <p:nvPr/>
            </p:nvSpPr>
            <p:spPr bwMode="auto">
              <a:xfrm>
                <a:off x="1032" y="295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4" name="Rectangle 1341"/>
              <p:cNvSpPr>
                <a:spLocks noChangeArrowheads="1"/>
              </p:cNvSpPr>
              <p:nvPr/>
            </p:nvSpPr>
            <p:spPr bwMode="auto">
              <a:xfrm>
                <a:off x="1032" y="23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5" name="Rectangle 1342"/>
              <p:cNvSpPr>
                <a:spLocks noChangeArrowheads="1"/>
              </p:cNvSpPr>
              <p:nvPr/>
            </p:nvSpPr>
            <p:spPr bwMode="auto">
              <a:xfrm>
                <a:off x="1062" y="120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6" name="Rectangle 1343"/>
              <p:cNvSpPr>
                <a:spLocks noChangeArrowheads="1"/>
              </p:cNvSpPr>
              <p:nvPr/>
            </p:nvSpPr>
            <p:spPr bwMode="auto">
              <a:xfrm>
                <a:off x="1062" y="259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7" name="Rectangle 1344"/>
              <p:cNvSpPr>
                <a:spLocks noChangeArrowheads="1"/>
              </p:cNvSpPr>
              <p:nvPr/>
            </p:nvSpPr>
            <p:spPr bwMode="auto">
              <a:xfrm>
                <a:off x="1062" y="221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8" name="Rectangle 1345"/>
              <p:cNvSpPr>
                <a:spLocks noChangeArrowheads="1"/>
              </p:cNvSpPr>
              <p:nvPr/>
            </p:nvSpPr>
            <p:spPr bwMode="auto">
              <a:xfrm>
                <a:off x="1092" y="245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79" name="Rectangle 1346"/>
              <p:cNvSpPr>
                <a:spLocks noChangeArrowheads="1"/>
              </p:cNvSpPr>
              <p:nvPr/>
            </p:nvSpPr>
            <p:spPr bwMode="auto">
              <a:xfrm>
                <a:off x="1092" y="192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0" name="Rectangle 1347"/>
              <p:cNvSpPr>
                <a:spLocks noChangeArrowheads="1"/>
              </p:cNvSpPr>
              <p:nvPr/>
            </p:nvSpPr>
            <p:spPr bwMode="auto">
              <a:xfrm>
                <a:off x="1092" y="262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1" name="Rectangle 1348"/>
              <p:cNvSpPr>
                <a:spLocks noChangeArrowheads="1"/>
              </p:cNvSpPr>
              <p:nvPr/>
            </p:nvSpPr>
            <p:spPr bwMode="auto">
              <a:xfrm>
                <a:off x="1092" y="183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2" name="Rectangle 1349"/>
              <p:cNvSpPr>
                <a:spLocks noChangeArrowheads="1"/>
              </p:cNvSpPr>
              <p:nvPr/>
            </p:nvSpPr>
            <p:spPr bwMode="auto">
              <a:xfrm>
                <a:off x="1092" y="310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3" name="Rectangle 1350"/>
              <p:cNvSpPr>
                <a:spLocks noChangeArrowheads="1"/>
              </p:cNvSpPr>
              <p:nvPr/>
            </p:nvSpPr>
            <p:spPr bwMode="auto">
              <a:xfrm>
                <a:off x="1122" y="20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4" name="Rectangle 1351"/>
              <p:cNvSpPr>
                <a:spLocks noChangeArrowheads="1"/>
              </p:cNvSpPr>
              <p:nvPr/>
            </p:nvSpPr>
            <p:spPr bwMode="auto">
              <a:xfrm>
                <a:off x="1146" y="180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5" name="Rectangle 1352"/>
              <p:cNvSpPr>
                <a:spLocks noChangeArrowheads="1"/>
              </p:cNvSpPr>
              <p:nvPr/>
            </p:nvSpPr>
            <p:spPr bwMode="auto">
              <a:xfrm>
                <a:off x="1146" y="298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6" name="Rectangle 1353"/>
              <p:cNvSpPr>
                <a:spLocks noChangeArrowheads="1"/>
              </p:cNvSpPr>
              <p:nvPr/>
            </p:nvSpPr>
            <p:spPr bwMode="auto">
              <a:xfrm>
                <a:off x="1146" y="192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7" name="Rectangle 1354"/>
              <p:cNvSpPr>
                <a:spLocks noChangeArrowheads="1"/>
              </p:cNvSpPr>
              <p:nvPr/>
            </p:nvSpPr>
            <p:spPr bwMode="auto">
              <a:xfrm>
                <a:off x="1146" y="242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8" name="Rectangle 1355"/>
              <p:cNvSpPr>
                <a:spLocks noChangeArrowheads="1"/>
              </p:cNvSpPr>
              <p:nvPr/>
            </p:nvSpPr>
            <p:spPr bwMode="auto">
              <a:xfrm>
                <a:off x="1146" y="271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89" name="Rectangle 1356"/>
              <p:cNvSpPr>
                <a:spLocks noChangeArrowheads="1"/>
              </p:cNvSpPr>
              <p:nvPr/>
            </p:nvSpPr>
            <p:spPr bwMode="auto">
              <a:xfrm>
                <a:off x="1146" y="245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0" name="Rectangle 1357"/>
              <p:cNvSpPr>
                <a:spLocks noChangeArrowheads="1"/>
              </p:cNvSpPr>
              <p:nvPr/>
            </p:nvSpPr>
            <p:spPr bwMode="auto">
              <a:xfrm>
                <a:off x="1176" y="271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1" name="Rectangle 1358"/>
              <p:cNvSpPr>
                <a:spLocks noChangeArrowheads="1"/>
              </p:cNvSpPr>
              <p:nvPr/>
            </p:nvSpPr>
            <p:spPr bwMode="auto">
              <a:xfrm>
                <a:off x="1176" y="271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2" name="Rectangle 1359"/>
              <p:cNvSpPr>
                <a:spLocks noChangeArrowheads="1"/>
              </p:cNvSpPr>
              <p:nvPr/>
            </p:nvSpPr>
            <p:spPr bwMode="auto">
              <a:xfrm>
                <a:off x="1176" y="289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3" name="Rectangle 1360"/>
              <p:cNvSpPr>
                <a:spLocks noChangeArrowheads="1"/>
              </p:cNvSpPr>
              <p:nvPr/>
            </p:nvSpPr>
            <p:spPr bwMode="auto">
              <a:xfrm>
                <a:off x="1206" y="177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4" name="Rectangle 1361"/>
              <p:cNvSpPr>
                <a:spLocks noChangeArrowheads="1"/>
              </p:cNvSpPr>
              <p:nvPr/>
            </p:nvSpPr>
            <p:spPr bwMode="auto">
              <a:xfrm>
                <a:off x="1206" y="174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5" name="Rectangle 1362"/>
              <p:cNvSpPr>
                <a:spLocks noChangeArrowheads="1"/>
              </p:cNvSpPr>
              <p:nvPr/>
            </p:nvSpPr>
            <p:spPr bwMode="auto">
              <a:xfrm>
                <a:off x="1206" y="271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6" name="Rectangle 1363"/>
              <p:cNvSpPr>
                <a:spLocks noChangeArrowheads="1"/>
              </p:cNvSpPr>
              <p:nvPr/>
            </p:nvSpPr>
            <p:spPr bwMode="auto">
              <a:xfrm>
                <a:off x="1206" y="289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7" name="Rectangle 1364"/>
              <p:cNvSpPr>
                <a:spLocks noChangeArrowheads="1"/>
              </p:cNvSpPr>
              <p:nvPr/>
            </p:nvSpPr>
            <p:spPr bwMode="auto">
              <a:xfrm>
                <a:off x="1206" y="253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8" name="Rectangle 1365"/>
              <p:cNvSpPr>
                <a:spLocks noChangeArrowheads="1"/>
              </p:cNvSpPr>
              <p:nvPr/>
            </p:nvSpPr>
            <p:spPr bwMode="auto">
              <a:xfrm>
                <a:off x="1236" y="224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99" name="Rectangle 1366"/>
              <p:cNvSpPr>
                <a:spLocks noChangeArrowheads="1"/>
              </p:cNvSpPr>
              <p:nvPr/>
            </p:nvSpPr>
            <p:spPr bwMode="auto">
              <a:xfrm>
                <a:off x="1236" y="177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0" name="Rectangle 1367"/>
              <p:cNvSpPr>
                <a:spLocks noChangeArrowheads="1"/>
              </p:cNvSpPr>
              <p:nvPr/>
            </p:nvSpPr>
            <p:spPr bwMode="auto">
              <a:xfrm>
                <a:off x="1236" y="109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1" name="Rectangle 1368"/>
              <p:cNvSpPr>
                <a:spLocks noChangeArrowheads="1"/>
              </p:cNvSpPr>
              <p:nvPr/>
            </p:nvSpPr>
            <p:spPr bwMode="auto">
              <a:xfrm>
                <a:off x="1260" y="23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2" name="Rectangle 1369"/>
              <p:cNvSpPr>
                <a:spLocks noChangeArrowheads="1"/>
              </p:cNvSpPr>
              <p:nvPr/>
            </p:nvSpPr>
            <p:spPr bwMode="auto">
              <a:xfrm>
                <a:off x="1260" y="250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3" name="Rectangle 1370"/>
              <p:cNvSpPr>
                <a:spLocks noChangeArrowheads="1"/>
              </p:cNvSpPr>
              <p:nvPr/>
            </p:nvSpPr>
            <p:spPr bwMode="auto">
              <a:xfrm>
                <a:off x="1320" y="307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4" name="Rectangle 1371"/>
              <p:cNvSpPr>
                <a:spLocks noChangeArrowheads="1"/>
              </p:cNvSpPr>
              <p:nvPr/>
            </p:nvSpPr>
            <p:spPr bwMode="auto">
              <a:xfrm>
                <a:off x="1350" y="242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5" name="Rectangle 1372"/>
              <p:cNvSpPr>
                <a:spLocks noChangeArrowheads="1"/>
              </p:cNvSpPr>
              <p:nvPr/>
            </p:nvSpPr>
            <p:spPr bwMode="auto">
              <a:xfrm>
                <a:off x="1350" y="319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6" name="Rectangle 1373"/>
              <p:cNvSpPr>
                <a:spLocks noChangeArrowheads="1"/>
              </p:cNvSpPr>
              <p:nvPr/>
            </p:nvSpPr>
            <p:spPr bwMode="auto">
              <a:xfrm>
                <a:off x="1374" y="245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7" name="Rectangle 1374"/>
              <p:cNvSpPr>
                <a:spLocks noChangeArrowheads="1"/>
              </p:cNvSpPr>
              <p:nvPr/>
            </p:nvSpPr>
            <p:spPr bwMode="auto">
              <a:xfrm>
                <a:off x="1374" y="23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8" name="Rectangle 1375"/>
              <p:cNvSpPr>
                <a:spLocks noChangeArrowheads="1"/>
              </p:cNvSpPr>
              <p:nvPr/>
            </p:nvSpPr>
            <p:spPr bwMode="auto">
              <a:xfrm>
                <a:off x="1374" y="156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09" name="Rectangle 1376"/>
              <p:cNvSpPr>
                <a:spLocks noChangeArrowheads="1"/>
              </p:cNvSpPr>
              <p:nvPr/>
            </p:nvSpPr>
            <p:spPr bwMode="auto">
              <a:xfrm>
                <a:off x="1374" y="183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0" name="Rectangle 1377"/>
              <p:cNvSpPr>
                <a:spLocks noChangeArrowheads="1"/>
              </p:cNvSpPr>
              <p:nvPr/>
            </p:nvSpPr>
            <p:spPr bwMode="auto">
              <a:xfrm>
                <a:off x="1404" y="201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1" name="Rectangle 1378"/>
              <p:cNvSpPr>
                <a:spLocks noChangeArrowheads="1"/>
              </p:cNvSpPr>
              <p:nvPr/>
            </p:nvSpPr>
            <p:spPr bwMode="auto">
              <a:xfrm>
                <a:off x="1404" y="227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2" name="Rectangle 1379"/>
              <p:cNvSpPr>
                <a:spLocks noChangeArrowheads="1"/>
              </p:cNvSpPr>
              <p:nvPr/>
            </p:nvSpPr>
            <p:spPr bwMode="auto">
              <a:xfrm>
                <a:off x="1404" y="292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3" name="Rectangle 1380"/>
              <p:cNvSpPr>
                <a:spLocks noChangeArrowheads="1"/>
              </p:cNvSpPr>
              <p:nvPr/>
            </p:nvSpPr>
            <p:spPr bwMode="auto">
              <a:xfrm>
                <a:off x="1404" y="316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4" name="Rectangle 1381"/>
              <p:cNvSpPr>
                <a:spLocks noChangeArrowheads="1"/>
              </p:cNvSpPr>
              <p:nvPr/>
            </p:nvSpPr>
            <p:spPr bwMode="auto">
              <a:xfrm>
                <a:off x="1434" y="307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5" name="Rectangle 1382"/>
              <p:cNvSpPr>
                <a:spLocks noChangeArrowheads="1"/>
              </p:cNvSpPr>
              <p:nvPr/>
            </p:nvSpPr>
            <p:spPr bwMode="auto">
              <a:xfrm>
                <a:off x="1434" y="198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6" name="Rectangle 1383"/>
              <p:cNvSpPr>
                <a:spLocks noChangeArrowheads="1"/>
              </p:cNvSpPr>
              <p:nvPr/>
            </p:nvSpPr>
            <p:spPr bwMode="auto">
              <a:xfrm>
                <a:off x="1464" y="112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7" name="Rectangle 1384"/>
              <p:cNvSpPr>
                <a:spLocks noChangeArrowheads="1"/>
              </p:cNvSpPr>
              <p:nvPr/>
            </p:nvSpPr>
            <p:spPr bwMode="auto">
              <a:xfrm>
                <a:off x="1464" y="336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8" name="Rectangle 1385"/>
              <p:cNvSpPr>
                <a:spLocks noChangeArrowheads="1"/>
              </p:cNvSpPr>
              <p:nvPr/>
            </p:nvSpPr>
            <p:spPr bwMode="auto">
              <a:xfrm>
                <a:off x="1464" y="23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19" name="Rectangle 1386"/>
              <p:cNvSpPr>
                <a:spLocks noChangeArrowheads="1"/>
              </p:cNvSpPr>
              <p:nvPr/>
            </p:nvSpPr>
            <p:spPr bwMode="auto">
              <a:xfrm>
                <a:off x="1488" y="100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0" name="Rectangle 1387"/>
              <p:cNvSpPr>
                <a:spLocks noChangeArrowheads="1"/>
              </p:cNvSpPr>
              <p:nvPr/>
            </p:nvSpPr>
            <p:spPr bwMode="auto">
              <a:xfrm>
                <a:off x="1488" y="100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1" name="Rectangle 1388"/>
              <p:cNvSpPr>
                <a:spLocks noChangeArrowheads="1"/>
              </p:cNvSpPr>
              <p:nvPr/>
            </p:nvSpPr>
            <p:spPr bwMode="auto">
              <a:xfrm>
                <a:off x="1488" y="189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2" name="Rectangle 1389"/>
              <p:cNvSpPr>
                <a:spLocks noChangeArrowheads="1"/>
              </p:cNvSpPr>
              <p:nvPr/>
            </p:nvSpPr>
            <p:spPr bwMode="auto">
              <a:xfrm>
                <a:off x="1488" y="268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3" name="Rectangle 1390"/>
              <p:cNvSpPr>
                <a:spLocks noChangeArrowheads="1"/>
              </p:cNvSpPr>
              <p:nvPr/>
            </p:nvSpPr>
            <p:spPr bwMode="auto">
              <a:xfrm>
                <a:off x="1488" y="304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4" name="Rectangle 1391"/>
              <p:cNvSpPr>
                <a:spLocks noChangeArrowheads="1"/>
              </p:cNvSpPr>
              <p:nvPr/>
            </p:nvSpPr>
            <p:spPr bwMode="auto">
              <a:xfrm>
                <a:off x="1548" y="115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5" name="Rectangle 1392"/>
              <p:cNvSpPr>
                <a:spLocks noChangeArrowheads="1"/>
              </p:cNvSpPr>
              <p:nvPr/>
            </p:nvSpPr>
            <p:spPr bwMode="auto">
              <a:xfrm>
                <a:off x="1548" y="221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6" name="Rectangle 1393"/>
              <p:cNvSpPr>
                <a:spLocks noChangeArrowheads="1"/>
              </p:cNvSpPr>
              <p:nvPr/>
            </p:nvSpPr>
            <p:spPr bwMode="auto">
              <a:xfrm>
                <a:off x="1578" y="100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7" name="Rectangle 1394"/>
              <p:cNvSpPr>
                <a:spLocks noChangeArrowheads="1"/>
              </p:cNvSpPr>
              <p:nvPr/>
            </p:nvSpPr>
            <p:spPr bwMode="auto">
              <a:xfrm>
                <a:off x="1578" y="123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8" name="Rectangle 1395"/>
              <p:cNvSpPr>
                <a:spLocks noChangeArrowheads="1"/>
              </p:cNvSpPr>
              <p:nvPr/>
            </p:nvSpPr>
            <p:spPr bwMode="auto">
              <a:xfrm>
                <a:off x="1578" y="295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29" name="Rectangle 1396"/>
              <p:cNvSpPr>
                <a:spLocks noChangeArrowheads="1"/>
              </p:cNvSpPr>
              <p:nvPr/>
            </p:nvSpPr>
            <p:spPr bwMode="auto">
              <a:xfrm>
                <a:off x="1602" y="230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0" name="Rectangle 1397"/>
              <p:cNvSpPr>
                <a:spLocks noChangeArrowheads="1"/>
              </p:cNvSpPr>
              <p:nvPr/>
            </p:nvSpPr>
            <p:spPr bwMode="auto">
              <a:xfrm>
                <a:off x="1602" y="236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1" name="Rectangle 1398"/>
              <p:cNvSpPr>
                <a:spLocks noChangeArrowheads="1"/>
              </p:cNvSpPr>
              <p:nvPr/>
            </p:nvSpPr>
            <p:spPr bwMode="auto">
              <a:xfrm>
                <a:off x="1602" y="250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2" name="Rectangle 1399"/>
              <p:cNvSpPr>
                <a:spLocks noChangeArrowheads="1"/>
              </p:cNvSpPr>
              <p:nvPr/>
            </p:nvSpPr>
            <p:spPr bwMode="auto">
              <a:xfrm>
                <a:off x="1602" y="204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3" name="Rectangle 1400"/>
              <p:cNvSpPr>
                <a:spLocks noChangeArrowheads="1"/>
              </p:cNvSpPr>
              <p:nvPr/>
            </p:nvSpPr>
            <p:spPr bwMode="auto">
              <a:xfrm>
                <a:off x="1602" y="180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4" name="Rectangle 1401"/>
              <p:cNvSpPr>
                <a:spLocks noChangeArrowheads="1"/>
              </p:cNvSpPr>
              <p:nvPr/>
            </p:nvSpPr>
            <p:spPr bwMode="auto">
              <a:xfrm>
                <a:off x="1632" y="162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5" name="Rectangle 1402"/>
              <p:cNvSpPr>
                <a:spLocks noChangeArrowheads="1"/>
              </p:cNvSpPr>
              <p:nvPr/>
            </p:nvSpPr>
            <p:spPr bwMode="auto">
              <a:xfrm>
                <a:off x="1632" y="265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6" name="Rectangle 1403"/>
              <p:cNvSpPr>
                <a:spLocks noChangeArrowheads="1"/>
              </p:cNvSpPr>
              <p:nvPr/>
            </p:nvSpPr>
            <p:spPr bwMode="auto">
              <a:xfrm>
                <a:off x="1662" y="298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7" name="Rectangle 1404"/>
              <p:cNvSpPr>
                <a:spLocks noChangeArrowheads="1"/>
              </p:cNvSpPr>
              <p:nvPr/>
            </p:nvSpPr>
            <p:spPr bwMode="auto">
              <a:xfrm>
                <a:off x="1662" y="245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8" name="Rectangle 1405"/>
              <p:cNvSpPr>
                <a:spLocks noChangeArrowheads="1"/>
              </p:cNvSpPr>
              <p:nvPr/>
            </p:nvSpPr>
            <p:spPr bwMode="auto">
              <a:xfrm>
                <a:off x="1692" y="20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39" name="Rectangle 1406"/>
              <p:cNvSpPr>
                <a:spLocks noChangeArrowheads="1"/>
              </p:cNvSpPr>
              <p:nvPr/>
            </p:nvSpPr>
            <p:spPr bwMode="auto">
              <a:xfrm>
                <a:off x="1692" y="218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0" name="Rectangle 1407"/>
              <p:cNvSpPr>
                <a:spLocks noChangeArrowheads="1"/>
              </p:cNvSpPr>
              <p:nvPr/>
            </p:nvSpPr>
            <p:spPr bwMode="auto">
              <a:xfrm>
                <a:off x="1692" y="3072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1" name="Rectangle 1408"/>
              <p:cNvSpPr>
                <a:spLocks noChangeArrowheads="1"/>
              </p:cNvSpPr>
              <p:nvPr/>
            </p:nvSpPr>
            <p:spPr bwMode="auto">
              <a:xfrm>
                <a:off x="1692" y="262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2" name="Rectangle 1409"/>
              <p:cNvSpPr>
                <a:spLocks noChangeArrowheads="1"/>
              </p:cNvSpPr>
              <p:nvPr/>
            </p:nvSpPr>
            <p:spPr bwMode="auto">
              <a:xfrm>
                <a:off x="1716" y="177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3" name="Rectangle 1410"/>
              <p:cNvSpPr>
                <a:spLocks noChangeArrowheads="1"/>
              </p:cNvSpPr>
              <p:nvPr/>
            </p:nvSpPr>
            <p:spPr bwMode="auto">
              <a:xfrm>
                <a:off x="1716" y="153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4" name="Rectangle 1411"/>
              <p:cNvSpPr>
                <a:spLocks noChangeArrowheads="1"/>
              </p:cNvSpPr>
              <p:nvPr/>
            </p:nvSpPr>
            <p:spPr bwMode="auto">
              <a:xfrm>
                <a:off x="1746" y="126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5" name="Rectangle 1412"/>
              <p:cNvSpPr>
                <a:spLocks noChangeArrowheads="1"/>
              </p:cNvSpPr>
              <p:nvPr/>
            </p:nvSpPr>
            <p:spPr bwMode="auto">
              <a:xfrm>
                <a:off x="1746" y="198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6" name="Rectangle 1413"/>
              <p:cNvSpPr>
                <a:spLocks noChangeArrowheads="1"/>
              </p:cNvSpPr>
              <p:nvPr/>
            </p:nvSpPr>
            <p:spPr bwMode="auto">
              <a:xfrm>
                <a:off x="1746" y="218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7" name="Rectangle 1414"/>
              <p:cNvSpPr>
                <a:spLocks noChangeArrowheads="1"/>
              </p:cNvSpPr>
              <p:nvPr/>
            </p:nvSpPr>
            <p:spPr bwMode="auto">
              <a:xfrm>
                <a:off x="1776" y="212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8" name="Rectangle 1415"/>
              <p:cNvSpPr>
                <a:spLocks noChangeArrowheads="1"/>
              </p:cNvSpPr>
              <p:nvPr/>
            </p:nvSpPr>
            <p:spPr bwMode="auto">
              <a:xfrm>
                <a:off x="1776" y="233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49" name="Rectangle 1416"/>
              <p:cNvSpPr>
                <a:spLocks noChangeArrowheads="1"/>
              </p:cNvSpPr>
              <p:nvPr/>
            </p:nvSpPr>
            <p:spPr bwMode="auto">
              <a:xfrm>
                <a:off x="1776" y="277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0" name="Rectangle 1417"/>
              <p:cNvSpPr>
                <a:spLocks noChangeArrowheads="1"/>
              </p:cNvSpPr>
              <p:nvPr/>
            </p:nvSpPr>
            <p:spPr bwMode="auto">
              <a:xfrm>
                <a:off x="1776" y="221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1" name="Rectangle 1418"/>
              <p:cNvSpPr>
                <a:spLocks noChangeArrowheads="1"/>
              </p:cNvSpPr>
              <p:nvPr/>
            </p:nvSpPr>
            <p:spPr bwMode="auto">
              <a:xfrm>
                <a:off x="1806" y="138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2" name="Rectangle 1419"/>
              <p:cNvSpPr>
                <a:spLocks noChangeArrowheads="1"/>
              </p:cNvSpPr>
              <p:nvPr/>
            </p:nvSpPr>
            <p:spPr bwMode="auto">
              <a:xfrm>
                <a:off x="1806" y="120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3" name="Rectangle 1420"/>
              <p:cNvSpPr>
                <a:spLocks noChangeArrowheads="1"/>
              </p:cNvSpPr>
              <p:nvPr/>
            </p:nvSpPr>
            <p:spPr bwMode="auto">
              <a:xfrm>
                <a:off x="1830" y="2478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4" name="Rectangle 1421"/>
              <p:cNvSpPr>
                <a:spLocks noChangeArrowheads="1"/>
              </p:cNvSpPr>
              <p:nvPr/>
            </p:nvSpPr>
            <p:spPr bwMode="auto">
              <a:xfrm>
                <a:off x="1830" y="126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5" name="Rectangle 1422"/>
              <p:cNvSpPr>
                <a:spLocks noChangeArrowheads="1"/>
              </p:cNvSpPr>
              <p:nvPr/>
            </p:nvSpPr>
            <p:spPr bwMode="auto">
              <a:xfrm>
                <a:off x="1830" y="195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6" name="Rectangle 1423"/>
              <p:cNvSpPr>
                <a:spLocks noChangeArrowheads="1"/>
              </p:cNvSpPr>
              <p:nvPr/>
            </p:nvSpPr>
            <p:spPr bwMode="auto">
              <a:xfrm>
                <a:off x="1830" y="233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7" name="Rectangle 1424"/>
              <p:cNvSpPr>
                <a:spLocks noChangeArrowheads="1"/>
              </p:cNvSpPr>
              <p:nvPr/>
            </p:nvSpPr>
            <p:spPr bwMode="auto">
              <a:xfrm>
                <a:off x="1860" y="209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8" name="Rectangle 1425"/>
              <p:cNvSpPr>
                <a:spLocks noChangeArrowheads="1"/>
              </p:cNvSpPr>
              <p:nvPr/>
            </p:nvSpPr>
            <p:spPr bwMode="auto">
              <a:xfrm>
                <a:off x="1890" y="2244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59" name="Rectangle 1426"/>
              <p:cNvSpPr>
                <a:spLocks noChangeArrowheads="1"/>
              </p:cNvSpPr>
              <p:nvPr/>
            </p:nvSpPr>
            <p:spPr bwMode="auto">
              <a:xfrm>
                <a:off x="1890" y="1830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60" name="Rectangle 1427"/>
              <p:cNvSpPr>
                <a:spLocks noChangeArrowheads="1"/>
              </p:cNvSpPr>
              <p:nvPr/>
            </p:nvSpPr>
            <p:spPr bwMode="auto">
              <a:xfrm>
                <a:off x="1890" y="1296"/>
                <a:ext cx="36" cy="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701" name="Rectangle 1429"/>
            <p:cNvSpPr>
              <a:spLocks noChangeArrowheads="1"/>
            </p:cNvSpPr>
            <p:nvPr/>
          </p:nvSpPr>
          <p:spPr bwMode="auto">
            <a:xfrm>
              <a:off x="1890" y="2628"/>
              <a:ext cx="36" cy="3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2" name="Rectangle 1430"/>
            <p:cNvSpPr>
              <a:spLocks noChangeArrowheads="1"/>
            </p:cNvSpPr>
            <p:nvPr/>
          </p:nvSpPr>
          <p:spPr bwMode="auto">
            <a:xfrm>
              <a:off x="1890" y="3012"/>
              <a:ext cx="36" cy="3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3" name="Line 1431"/>
            <p:cNvSpPr>
              <a:spLocks noChangeShapeType="1"/>
            </p:cNvSpPr>
            <p:nvPr/>
          </p:nvSpPr>
          <p:spPr bwMode="auto">
            <a:xfrm>
              <a:off x="1932" y="1884"/>
              <a:ext cx="2820" cy="672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4" name="Line 1432"/>
            <p:cNvSpPr>
              <a:spLocks noChangeShapeType="1"/>
            </p:cNvSpPr>
            <p:nvPr/>
          </p:nvSpPr>
          <p:spPr bwMode="auto">
            <a:xfrm flipV="1">
              <a:off x="780" y="2112"/>
              <a:ext cx="1128" cy="282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5" name="Rectangle 1433"/>
            <p:cNvSpPr>
              <a:spLocks noChangeArrowheads="1"/>
            </p:cNvSpPr>
            <p:nvPr/>
          </p:nvSpPr>
          <p:spPr bwMode="auto">
            <a:xfrm>
              <a:off x="1200" y="288"/>
              <a:ext cx="34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Nitrate+Nitrite-N vs. Fish Index of Biotic Integrity (FIBI)</a:t>
              </a:r>
              <a:endParaRPr lang="en-US" sz="1800"/>
            </a:p>
          </p:txBody>
        </p:sp>
        <p:sp>
          <p:nvSpPr>
            <p:cNvPr id="29706" name="Rectangle 1434"/>
            <p:cNvSpPr>
              <a:spLocks noChangeArrowheads="1"/>
            </p:cNvSpPr>
            <p:nvPr/>
          </p:nvSpPr>
          <p:spPr bwMode="auto">
            <a:xfrm>
              <a:off x="648" y="3486"/>
              <a:ext cx="9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29707" name="Rectangle 1435"/>
            <p:cNvSpPr>
              <a:spLocks noChangeArrowheads="1"/>
            </p:cNvSpPr>
            <p:nvPr/>
          </p:nvSpPr>
          <p:spPr bwMode="auto">
            <a:xfrm>
              <a:off x="600" y="3192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en-US"/>
            </a:p>
          </p:txBody>
        </p:sp>
        <p:sp>
          <p:nvSpPr>
            <p:cNvPr id="29708" name="Rectangle 1436"/>
            <p:cNvSpPr>
              <a:spLocks noChangeArrowheads="1"/>
            </p:cNvSpPr>
            <p:nvPr/>
          </p:nvSpPr>
          <p:spPr bwMode="auto">
            <a:xfrm>
              <a:off x="600" y="2892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en-US"/>
            </a:p>
          </p:txBody>
        </p:sp>
        <p:sp>
          <p:nvSpPr>
            <p:cNvPr id="29709" name="Rectangle 1437"/>
            <p:cNvSpPr>
              <a:spLocks noChangeArrowheads="1"/>
            </p:cNvSpPr>
            <p:nvPr/>
          </p:nvSpPr>
          <p:spPr bwMode="auto">
            <a:xfrm>
              <a:off x="600" y="2598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en-US"/>
            </a:p>
          </p:txBody>
        </p:sp>
        <p:sp>
          <p:nvSpPr>
            <p:cNvPr id="29710" name="Rectangle 1438"/>
            <p:cNvSpPr>
              <a:spLocks noChangeArrowheads="1"/>
            </p:cNvSpPr>
            <p:nvPr/>
          </p:nvSpPr>
          <p:spPr bwMode="auto">
            <a:xfrm>
              <a:off x="600" y="2304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40</a:t>
              </a:r>
              <a:endParaRPr lang="en-US"/>
            </a:p>
          </p:txBody>
        </p:sp>
        <p:sp>
          <p:nvSpPr>
            <p:cNvPr id="29711" name="Rectangle 1439"/>
            <p:cNvSpPr>
              <a:spLocks noChangeArrowheads="1"/>
            </p:cNvSpPr>
            <p:nvPr/>
          </p:nvSpPr>
          <p:spPr bwMode="auto">
            <a:xfrm>
              <a:off x="600" y="2004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50</a:t>
              </a:r>
              <a:endParaRPr lang="en-US"/>
            </a:p>
          </p:txBody>
        </p:sp>
        <p:sp>
          <p:nvSpPr>
            <p:cNvPr id="29712" name="Rectangle 1440"/>
            <p:cNvSpPr>
              <a:spLocks noChangeArrowheads="1"/>
            </p:cNvSpPr>
            <p:nvPr/>
          </p:nvSpPr>
          <p:spPr bwMode="auto">
            <a:xfrm>
              <a:off x="600" y="1710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60</a:t>
              </a:r>
              <a:endParaRPr lang="en-US"/>
            </a:p>
          </p:txBody>
        </p:sp>
        <p:sp>
          <p:nvSpPr>
            <p:cNvPr id="29713" name="Rectangle 1441"/>
            <p:cNvSpPr>
              <a:spLocks noChangeArrowheads="1"/>
            </p:cNvSpPr>
            <p:nvPr/>
          </p:nvSpPr>
          <p:spPr bwMode="auto">
            <a:xfrm>
              <a:off x="600" y="1416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70</a:t>
              </a:r>
              <a:endParaRPr lang="en-US"/>
            </a:p>
          </p:txBody>
        </p:sp>
        <p:sp>
          <p:nvSpPr>
            <p:cNvPr id="29714" name="Rectangle 1442"/>
            <p:cNvSpPr>
              <a:spLocks noChangeArrowheads="1"/>
            </p:cNvSpPr>
            <p:nvPr/>
          </p:nvSpPr>
          <p:spPr bwMode="auto">
            <a:xfrm>
              <a:off x="600" y="1122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80</a:t>
              </a:r>
              <a:endParaRPr lang="en-US"/>
            </a:p>
          </p:txBody>
        </p:sp>
        <p:sp>
          <p:nvSpPr>
            <p:cNvPr id="29715" name="Rectangle 1443"/>
            <p:cNvSpPr>
              <a:spLocks noChangeArrowheads="1"/>
            </p:cNvSpPr>
            <p:nvPr/>
          </p:nvSpPr>
          <p:spPr bwMode="auto">
            <a:xfrm>
              <a:off x="600" y="822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90</a:t>
              </a:r>
              <a:endParaRPr lang="en-US"/>
            </a:p>
          </p:txBody>
        </p:sp>
        <p:sp>
          <p:nvSpPr>
            <p:cNvPr id="29716" name="Rectangle 1444"/>
            <p:cNvSpPr>
              <a:spLocks noChangeArrowheads="1"/>
            </p:cNvSpPr>
            <p:nvPr/>
          </p:nvSpPr>
          <p:spPr bwMode="auto">
            <a:xfrm>
              <a:off x="552" y="528"/>
              <a:ext cx="204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en-US"/>
            </a:p>
          </p:txBody>
        </p:sp>
        <p:sp>
          <p:nvSpPr>
            <p:cNvPr id="29717" name="Rectangle 1445"/>
            <p:cNvSpPr>
              <a:spLocks noChangeArrowheads="1"/>
            </p:cNvSpPr>
            <p:nvPr/>
          </p:nvSpPr>
          <p:spPr bwMode="auto">
            <a:xfrm>
              <a:off x="744" y="3618"/>
              <a:ext cx="9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29718" name="Rectangle 1446"/>
            <p:cNvSpPr>
              <a:spLocks noChangeArrowheads="1"/>
            </p:cNvSpPr>
            <p:nvPr/>
          </p:nvSpPr>
          <p:spPr bwMode="auto">
            <a:xfrm>
              <a:off x="1314" y="3618"/>
              <a:ext cx="9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/>
            </a:p>
          </p:txBody>
        </p:sp>
        <p:sp>
          <p:nvSpPr>
            <p:cNvPr id="29719" name="Rectangle 1447"/>
            <p:cNvSpPr>
              <a:spLocks noChangeArrowheads="1"/>
            </p:cNvSpPr>
            <p:nvPr/>
          </p:nvSpPr>
          <p:spPr bwMode="auto">
            <a:xfrm>
              <a:off x="1884" y="3618"/>
              <a:ext cx="9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/>
            </a:p>
          </p:txBody>
        </p:sp>
        <p:sp>
          <p:nvSpPr>
            <p:cNvPr id="29720" name="Rectangle 1448"/>
            <p:cNvSpPr>
              <a:spLocks noChangeArrowheads="1"/>
            </p:cNvSpPr>
            <p:nvPr/>
          </p:nvSpPr>
          <p:spPr bwMode="auto">
            <a:xfrm>
              <a:off x="2454" y="3618"/>
              <a:ext cx="9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6</a:t>
              </a:r>
              <a:endParaRPr lang="en-US"/>
            </a:p>
          </p:txBody>
        </p:sp>
        <p:sp>
          <p:nvSpPr>
            <p:cNvPr id="29721" name="Rectangle 1449"/>
            <p:cNvSpPr>
              <a:spLocks noChangeArrowheads="1"/>
            </p:cNvSpPr>
            <p:nvPr/>
          </p:nvSpPr>
          <p:spPr bwMode="auto">
            <a:xfrm>
              <a:off x="3024" y="3618"/>
              <a:ext cx="9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8</a:t>
              </a:r>
              <a:endParaRPr lang="en-US"/>
            </a:p>
          </p:txBody>
        </p:sp>
        <p:sp>
          <p:nvSpPr>
            <p:cNvPr id="29722" name="Rectangle 1450"/>
            <p:cNvSpPr>
              <a:spLocks noChangeArrowheads="1"/>
            </p:cNvSpPr>
            <p:nvPr/>
          </p:nvSpPr>
          <p:spPr bwMode="auto">
            <a:xfrm>
              <a:off x="3564" y="3618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en-US"/>
            </a:p>
          </p:txBody>
        </p:sp>
        <p:sp>
          <p:nvSpPr>
            <p:cNvPr id="29723" name="Rectangle 1451"/>
            <p:cNvSpPr>
              <a:spLocks noChangeArrowheads="1"/>
            </p:cNvSpPr>
            <p:nvPr/>
          </p:nvSpPr>
          <p:spPr bwMode="auto">
            <a:xfrm>
              <a:off x="4134" y="3618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12</a:t>
              </a:r>
              <a:endParaRPr lang="en-US"/>
            </a:p>
          </p:txBody>
        </p:sp>
        <p:sp>
          <p:nvSpPr>
            <p:cNvPr id="29724" name="Rectangle 1452"/>
            <p:cNvSpPr>
              <a:spLocks noChangeArrowheads="1"/>
            </p:cNvSpPr>
            <p:nvPr/>
          </p:nvSpPr>
          <p:spPr bwMode="auto">
            <a:xfrm>
              <a:off x="4704" y="3618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14</a:t>
              </a:r>
              <a:endParaRPr lang="en-US"/>
            </a:p>
          </p:txBody>
        </p:sp>
        <p:sp>
          <p:nvSpPr>
            <p:cNvPr id="29725" name="Rectangle 1453"/>
            <p:cNvSpPr>
              <a:spLocks noChangeArrowheads="1"/>
            </p:cNvSpPr>
            <p:nvPr/>
          </p:nvSpPr>
          <p:spPr bwMode="auto">
            <a:xfrm>
              <a:off x="5274" y="3618"/>
              <a:ext cx="1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16</a:t>
              </a:r>
              <a:endParaRPr lang="en-US"/>
            </a:p>
          </p:txBody>
        </p:sp>
        <p:sp>
          <p:nvSpPr>
            <p:cNvPr id="29726" name="Rectangle 1454"/>
            <p:cNvSpPr>
              <a:spLocks noChangeArrowheads="1"/>
            </p:cNvSpPr>
            <p:nvPr/>
          </p:nvSpPr>
          <p:spPr bwMode="auto">
            <a:xfrm>
              <a:off x="2256" y="3792"/>
              <a:ext cx="162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Nitrate + Nitrite - Nitrogen (mg/L)</a:t>
              </a:r>
              <a:endParaRPr lang="en-US" sz="1400"/>
            </a:p>
          </p:txBody>
        </p:sp>
        <p:sp>
          <p:nvSpPr>
            <p:cNvPr id="29727" name="Rectangle 1455"/>
            <p:cNvSpPr>
              <a:spLocks noChangeArrowheads="1"/>
            </p:cNvSpPr>
            <p:nvPr/>
          </p:nvSpPr>
          <p:spPr bwMode="auto">
            <a:xfrm rot="-5400000">
              <a:off x="143" y="1910"/>
              <a:ext cx="2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FIBI</a:t>
              </a:r>
              <a:endParaRPr lang="en-US" sz="1600"/>
            </a:p>
          </p:txBody>
        </p:sp>
        <p:sp>
          <p:nvSpPr>
            <p:cNvPr id="29728" name="Rectangle 1456"/>
            <p:cNvSpPr>
              <a:spLocks noChangeArrowheads="1"/>
            </p:cNvSpPr>
            <p:nvPr/>
          </p:nvSpPr>
          <p:spPr bwMode="auto">
            <a:xfrm>
              <a:off x="3450" y="690"/>
              <a:ext cx="1794" cy="60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9" name="Freeform 1457"/>
            <p:cNvSpPr>
              <a:spLocks/>
            </p:cNvSpPr>
            <p:nvPr/>
          </p:nvSpPr>
          <p:spPr bwMode="auto">
            <a:xfrm>
              <a:off x="3678" y="744"/>
              <a:ext cx="36" cy="36"/>
            </a:xfrm>
            <a:custGeom>
              <a:avLst/>
              <a:gdLst>
                <a:gd name="T0" fmla="*/ 18 w 36"/>
                <a:gd name="T1" fmla="*/ 0 h 36"/>
                <a:gd name="T2" fmla="*/ 36 w 36"/>
                <a:gd name="T3" fmla="*/ 18 h 36"/>
                <a:gd name="T4" fmla="*/ 18 w 36"/>
                <a:gd name="T5" fmla="*/ 36 h 36"/>
                <a:gd name="T6" fmla="*/ 0 w 36"/>
                <a:gd name="T7" fmla="*/ 18 h 36"/>
                <a:gd name="T8" fmla="*/ 18 w 3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0" name="Rectangle 1458"/>
            <p:cNvSpPr>
              <a:spLocks noChangeArrowheads="1"/>
            </p:cNvSpPr>
            <p:nvPr/>
          </p:nvSpPr>
          <p:spPr bwMode="auto">
            <a:xfrm>
              <a:off x="3840" y="702"/>
              <a:ext cx="708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Nitrate &gt; 4 mg/L</a:t>
              </a:r>
              <a:endParaRPr lang="en-US"/>
            </a:p>
          </p:txBody>
        </p:sp>
        <p:sp>
          <p:nvSpPr>
            <p:cNvPr id="29731" name="Rectangle 1459"/>
            <p:cNvSpPr>
              <a:spLocks noChangeArrowheads="1"/>
            </p:cNvSpPr>
            <p:nvPr/>
          </p:nvSpPr>
          <p:spPr bwMode="auto">
            <a:xfrm>
              <a:off x="3678" y="858"/>
              <a:ext cx="36" cy="3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2" name="Rectangle 1460"/>
            <p:cNvSpPr>
              <a:spLocks noChangeArrowheads="1"/>
            </p:cNvSpPr>
            <p:nvPr/>
          </p:nvSpPr>
          <p:spPr bwMode="auto">
            <a:xfrm>
              <a:off x="3840" y="816"/>
              <a:ext cx="708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Nitrate &lt; 4 mg/L</a:t>
              </a:r>
              <a:endParaRPr lang="en-US"/>
            </a:p>
          </p:txBody>
        </p:sp>
        <p:sp>
          <p:nvSpPr>
            <p:cNvPr id="29733" name="Rectangle 1461"/>
            <p:cNvSpPr>
              <a:spLocks noChangeArrowheads="1"/>
            </p:cNvSpPr>
            <p:nvPr/>
          </p:nvSpPr>
          <p:spPr bwMode="auto">
            <a:xfrm>
              <a:off x="3570" y="984"/>
              <a:ext cx="252" cy="18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4" name="Rectangle 1462"/>
            <p:cNvSpPr>
              <a:spLocks noChangeArrowheads="1"/>
            </p:cNvSpPr>
            <p:nvPr/>
          </p:nvSpPr>
          <p:spPr bwMode="auto">
            <a:xfrm>
              <a:off x="3840" y="936"/>
              <a:ext cx="133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Median Concentration (4 mg/L)</a:t>
              </a:r>
              <a:endParaRPr lang="en-US"/>
            </a:p>
          </p:txBody>
        </p:sp>
        <p:sp>
          <p:nvSpPr>
            <p:cNvPr id="29735" name="Line 1463"/>
            <p:cNvSpPr>
              <a:spLocks noChangeShapeType="1"/>
            </p:cNvSpPr>
            <p:nvPr/>
          </p:nvSpPr>
          <p:spPr bwMode="auto">
            <a:xfrm>
              <a:off x="3576" y="1104"/>
              <a:ext cx="240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6" name="Rectangle 1464"/>
            <p:cNvSpPr>
              <a:spLocks noChangeArrowheads="1"/>
            </p:cNvSpPr>
            <p:nvPr/>
          </p:nvSpPr>
          <p:spPr bwMode="auto">
            <a:xfrm>
              <a:off x="3840" y="1050"/>
              <a:ext cx="105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Linear (Nitrate &gt; 4 mg/L)</a:t>
              </a:r>
              <a:endParaRPr lang="en-US"/>
            </a:p>
          </p:txBody>
        </p:sp>
        <p:sp>
          <p:nvSpPr>
            <p:cNvPr id="29737" name="Line 1465"/>
            <p:cNvSpPr>
              <a:spLocks noChangeShapeType="1"/>
            </p:cNvSpPr>
            <p:nvPr/>
          </p:nvSpPr>
          <p:spPr bwMode="auto">
            <a:xfrm>
              <a:off x="3576" y="1218"/>
              <a:ext cx="24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8" name="Rectangle 1466"/>
            <p:cNvSpPr>
              <a:spLocks noChangeArrowheads="1"/>
            </p:cNvSpPr>
            <p:nvPr/>
          </p:nvSpPr>
          <p:spPr bwMode="auto">
            <a:xfrm>
              <a:off x="3840" y="1164"/>
              <a:ext cx="105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Linear (Nitrate &lt; 4 mg/L)</a:t>
              </a:r>
              <a:endParaRPr lang="en-US"/>
            </a:p>
          </p:txBody>
        </p:sp>
        <p:sp>
          <p:nvSpPr>
            <p:cNvPr id="29739" name="Freeform 1467"/>
            <p:cNvSpPr>
              <a:spLocks/>
            </p:cNvSpPr>
            <p:nvPr/>
          </p:nvSpPr>
          <p:spPr bwMode="auto">
            <a:xfrm>
              <a:off x="492" y="2796"/>
              <a:ext cx="72" cy="762"/>
            </a:xfrm>
            <a:custGeom>
              <a:avLst/>
              <a:gdLst>
                <a:gd name="T0" fmla="*/ 72 w 72"/>
                <a:gd name="T1" fmla="*/ 0 h 762"/>
                <a:gd name="T2" fmla="*/ 60 w 72"/>
                <a:gd name="T3" fmla="*/ 6 h 762"/>
                <a:gd name="T4" fmla="*/ 48 w 72"/>
                <a:gd name="T5" fmla="*/ 18 h 762"/>
                <a:gd name="T6" fmla="*/ 42 w 72"/>
                <a:gd name="T7" fmla="*/ 42 h 762"/>
                <a:gd name="T8" fmla="*/ 36 w 72"/>
                <a:gd name="T9" fmla="*/ 66 h 762"/>
                <a:gd name="T10" fmla="*/ 36 w 72"/>
                <a:gd name="T11" fmla="*/ 318 h 762"/>
                <a:gd name="T12" fmla="*/ 36 w 72"/>
                <a:gd name="T13" fmla="*/ 342 h 762"/>
                <a:gd name="T14" fmla="*/ 24 w 72"/>
                <a:gd name="T15" fmla="*/ 360 h 762"/>
                <a:gd name="T16" fmla="*/ 12 w 72"/>
                <a:gd name="T17" fmla="*/ 372 h 762"/>
                <a:gd name="T18" fmla="*/ 0 w 72"/>
                <a:gd name="T19" fmla="*/ 378 h 762"/>
                <a:gd name="T20" fmla="*/ 12 w 72"/>
                <a:gd name="T21" fmla="*/ 384 h 762"/>
                <a:gd name="T22" fmla="*/ 24 w 72"/>
                <a:gd name="T23" fmla="*/ 396 h 762"/>
                <a:gd name="T24" fmla="*/ 36 w 72"/>
                <a:gd name="T25" fmla="*/ 420 h 762"/>
                <a:gd name="T26" fmla="*/ 36 w 72"/>
                <a:gd name="T27" fmla="*/ 444 h 762"/>
                <a:gd name="T28" fmla="*/ 36 w 72"/>
                <a:gd name="T29" fmla="*/ 696 h 762"/>
                <a:gd name="T30" fmla="*/ 42 w 72"/>
                <a:gd name="T31" fmla="*/ 720 h 762"/>
                <a:gd name="T32" fmla="*/ 48 w 72"/>
                <a:gd name="T33" fmla="*/ 744 h 762"/>
                <a:gd name="T34" fmla="*/ 60 w 72"/>
                <a:gd name="T35" fmla="*/ 756 h 762"/>
                <a:gd name="T36" fmla="*/ 72 w 72"/>
                <a:gd name="T37" fmla="*/ 762 h 7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762"/>
                <a:gd name="T59" fmla="*/ 72 w 72"/>
                <a:gd name="T60" fmla="*/ 762 h 7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762">
                  <a:moveTo>
                    <a:pt x="72" y="0"/>
                  </a:moveTo>
                  <a:lnTo>
                    <a:pt x="60" y="6"/>
                  </a:lnTo>
                  <a:lnTo>
                    <a:pt x="48" y="18"/>
                  </a:lnTo>
                  <a:lnTo>
                    <a:pt x="42" y="42"/>
                  </a:lnTo>
                  <a:lnTo>
                    <a:pt x="36" y="66"/>
                  </a:lnTo>
                  <a:lnTo>
                    <a:pt x="36" y="318"/>
                  </a:lnTo>
                  <a:lnTo>
                    <a:pt x="36" y="342"/>
                  </a:lnTo>
                  <a:lnTo>
                    <a:pt x="24" y="360"/>
                  </a:lnTo>
                  <a:lnTo>
                    <a:pt x="12" y="372"/>
                  </a:lnTo>
                  <a:lnTo>
                    <a:pt x="0" y="378"/>
                  </a:lnTo>
                  <a:lnTo>
                    <a:pt x="12" y="384"/>
                  </a:lnTo>
                  <a:lnTo>
                    <a:pt x="24" y="396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36" y="696"/>
                  </a:lnTo>
                  <a:lnTo>
                    <a:pt x="42" y="720"/>
                  </a:lnTo>
                  <a:lnTo>
                    <a:pt x="48" y="744"/>
                  </a:lnTo>
                  <a:lnTo>
                    <a:pt x="60" y="756"/>
                  </a:lnTo>
                  <a:lnTo>
                    <a:pt x="72" y="76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0" name="Freeform 1468"/>
            <p:cNvSpPr>
              <a:spLocks/>
            </p:cNvSpPr>
            <p:nvPr/>
          </p:nvSpPr>
          <p:spPr bwMode="auto">
            <a:xfrm>
              <a:off x="492" y="2028"/>
              <a:ext cx="72" cy="756"/>
            </a:xfrm>
            <a:custGeom>
              <a:avLst/>
              <a:gdLst>
                <a:gd name="T0" fmla="*/ 72 w 72"/>
                <a:gd name="T1" fmla="*/ 0 h 756"/>
                <a:gd name="T2" fmla="*/ 60 w 72"/>
                <a:gd name="T3" fmla="*/ 6 h 756"/>
                <a:gd name="T4" fmla="*/ 48 w 72"/>
                <a:gd name="T5" fmla="*/ 18 h 756"/>
                <a:gd name="T6" fmla="*/ 42 w 72"/>
                <a:gd name="T7" fmla="*/ 36 h 756"/>
                <a:gd name="T8" fmla="*/ 36 w 72"/>
                <a:gd name="T9" fmla="*/ 60 h 756"/>
                <a:gd name="T10" fmla="*/ 36 w 72"/>
                <a:gd name="T11" fmla="*/ 312 h 756"/>
                <a:gd name="T12" fmla="*/ 36 w 72"/>
                <a:gd name="T13" fmla="*/ 336 h 756"/>
                <a:gd name="T14" fmla="*/ 24 w 72"/>
                <a:gd name="T15" fmla="*/ 360 h 756"/>
                <a:gd name="T16" fmla="*/ 12 w 72"/>
                <a:gd name="T17" fmla="*/ 372 h 756"/>
                <a:gd name="T18" fmla="*/ 0 w 72"/>
                <a:gd name="T19" fmla="*/ 378 h 756"/>
                <a:gd name="T20" fmla="*/ 12 w 72"/>
                <a:gd name="T21" fmla="*/ 384 h 756"/>
                <a:gd name="T22" fmla="*/ 24 w 72"/>
                <a:gd name="T23" fmla="*/ 396 h 756"/>
                <a:gd name="T24" fmla="*/ 36 w 72"/>
                <a:gd name="T25" fmla="*/ 414 h 756"/>
                <a:gd name="T26" fmla="*/ 36 w 72"/>
                <a:gd name="T27" fmla="*/ 438 h 756"/>
                <a:gd name="T28" fmla="*/ 36 w 72"/>
                <a:gd name="T29" fmla="*/ 690 h 756"/>
                <a:gd name="T30" fmla="*/ 42 w 72"/>
                <a:gd name="T31" fmla="*/ 714 h 756"/>
                <a:gd name="T32" fmla="*/ 48 w 72"/>
                <a:gd name="T33" fmla="*/ 738 h 756"/>
                <a:gd name="T34" fmla="*/ 60 w 72"/>
                <a:gd name="T35" fmla="*/ 750 h 756"/>
                <a:gd name="T36" fmla="*/ 72 w 72"/>
                <a:gd name="T37" fmla="*/ 756 h 7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756"/>
                <a:gd name="T59" fmla="*/ 72 w 72"/>
                <a:gd name="T60" fmla="*/ 756 h 7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756">
                  <a:moveTo>
                    <a:pt x="72" y="0"/>
                  </a:moveTo>
                  <a:lnTo>
                    <a:pt x="60" y="6"/>
                  </a:lnTo>
                  <a:lnTo>
                    <a:pt x="48" y="18"/>
                  </a:lnTo>
                  <a:lnTo>
                    <a:pt x="42" y="36"/>
                  </a:lnTo>
                  <a:lnTo>
                    <a:pt x="36" y="60"/>
                  </a:lnTo>
                  <a:lnTo>
                    <a:pt x="36" y="312"/>
                  </a:lnTo>
                  <a:lnTo>
                    <a:pt x="36" y="336"/>
                  </a:lnTo>
                  <a:lnTo>
                    <a:pt x="24" y="360"/>
                  </a:lnTo>
                  <a:lnTo>
                    <a:pt x="12" y="372"/>
                  </a:lnTo>
                  <a:lnTo>
                    <a:pt x="0" y="378"/>
                  </a:lnTo>
                  <a:lnTo>
                    <a:pt x="12" y="384"/>
                  </a:lnTo>
                  <a:lnTo>
                    <a:pt x="24" y="396"/>
                  </a:lnTo>
                  <a:lnTo>
                    <a:pt x="36" y="414"/>
                  </a:lnTo>
                  <a:lnTo>
                    <a:pt x="36" y="438"/>
                  </a:lnTo>
                  <a:lnTo>
                    <a:pt x="36" y="690"/>
                  </a:lnTo>
                  <a:lnTo>
                    <a:pt x="42" y="714"/>
                  </a:lnTo>
                  <a:lnTo>
                    <a:pt x="48" y="738"/>
                  </a:lnTo>
                  <a:lnTo>
                    <a:pt x="60" y="750"/>
                  </a:lnTo>
                  <a:lnTo>
                    <a:pt x="72" y="75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1" name="Freeform 1469"/>
            <p:cNvSpPr>
              <a:spLocks/>
            </p:cNvSpPr>
            <p:nvPr/>
          </p:nvSpPr>
          <p:spPr bwMode="auto">
            <a:xfrm>
              <a:off x="492" y="1422"/>
              <a:ext cx="54" cy="606"/>
            </a:xfrm>
            <a:custGeom>
              <a:avLst/>
              <a:gdLst>
                <a:gd name="T0" fmla="*/ 54 w 54"/>
                <a:gd name="T1" fmla="*/ 0 h 606"/>
                <a:gd name="T2" fmla="*/ 42 w 54"/>
                <a:gd name="T3" fmla="*/ 6 h 606"/>
                <a:gd name="T4" fmla="*/ 36 w 54"/>
                <a:gd name="T5" fmla="*/ 18 h 606"/>
                <a:gd name="T6" fmla="*/ 30 w 54"/>
                <a:gd name="T7" fmla="*/ 30 h 606"/>
                <a:gd name="T8" fmla="*/ 24 w 54"/>
                <a:gd name="T9" fmla="*/ 48 h 606"/>
                <a:gd name="T10" fmla="*/ 24 w 54"/>
                <a:gd name="T11" fmla="*/ 252 h 606"/>
                <a:gd name="T12" fmla="*/ 18 w 54"/>
                <a:gd name="T13" fmla="*/ 288 h 606"/>
                <a:gd name="T14" fmla="*/ 12 w 54"/>
                <a:gd name="T15" fmla="*/ 294 h 606"/>
                <a:gd name="T16" fmla="*/ 0 w 54"/>
                <a:gd name="T17" fmla="*/ 300 h 606"/>
                <a:gd name="T18" fmla="*/ 12 w 54"/>
                <a:gd name="T19" fmla="*/ 306 h 606"/>
                <a:gd name="T20" fmla="*/ 18 w 54"/>
                <a:gd name="T21" fmla="*/ 318 h 606"/>
                <a:gd name="T22" fmla="*/ 24 w 54"/>
                <a:gd name="T23" fmla="*/ 354 h 606"/>
                <a:gd name="T24" fmla="*/ 24 w 54"/>
                <a:gd name="T25" fmla="*/ 558 h 606"/>
                <a:gd name="T26" fmla="*/ 30 w 54"/>
                <a:gd name="T27" fmla="*/ 576 h 606"/>
                <a:gd name="T28" fmla="*/ 36 w 54"/>
                <a:gd name="T29" fmla="*/ 594 h 606"/>
                <a:gd name="T30" fmla="*/ 42 w 54"/>
                <a:gd name="T31" fmla="*/ 600 h 606"/>
                <a:gd name="T32" fmla="*/ 54 w 54"/>
                <a:gd name="T33" fmla="*/ 606 h 6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06"/>
                <a:gd name="T53" fmla="*/ 54 w 54"/>
                <a:gd name="T54" fmla="*/ 606 h 6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06">
                  <a:moveTo>
                    <a:pt x="54" y="0"/>
                  </a:moveTo>
                  <a:lnTo>
                    <a:pt x="42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24" y="48"/>
                  </a:lnTo>
                  <a:lnTo>
                    <a:pt x="24" y="252"/>
                  </a:lnTo>
                  <a:lnTo>
                    <a:pt x="18" y="288"/>
                  </a:lnTo>
                  <a:lnTo>
                    <a:pt x="12" y="294"/>
                  </a:lnTo>
                  <a:lnTo>
                    <a:pt x="0" y="300"/>
                  </a:lnTo>
                  <a:lnTo>
                    <a:pt x="12" y="306"/>
                  </a:lnTo>
                  <a:lnTo>
                    <a:pt x="18" y="318"/>
                  </a:lnTo>
                  <a:lnTo>
                    <a:pt x="24" y="354"/>
                  </a:lnTo>
                  <a:lnTo>
                    <a:pt x="24" y="558"/>
                  </a:lnTo>
                  <a:lnTo>
                    <a:pt x="30" y="576"/>
                  </a:lnTo>
                  <a:lnTo>
                    <a:pt x="36" y="594"/>
                  </a:lnTo>
                  <a:lnTo>
                    <a:pt x="42" y="600"/>
                  </a:lnTo>
                  <a:lnTo>
                    <a:pt x="54" y="60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2" name="Freeform 1470"/>
            <p:cNvSpPr>
              <a:spLocks/>
            </p:cNvSpPr>
            <p:nvPr/>
          </p:nvSpPr>
          <p:spPr bwMode="auto">
            <a:xfrm>
              <a:off x="492" y="570"/>
              <a:ext cx="54" cy="852"/>
            </a:xfrm>
            <a:custGeom>
              <a:avLst/>
              <a:gdLst>
                <a:gd name="T0" fmla="*/ 54 w 54"/>
                <a:gd name="T1" fmla="*/ 0 h 852"/>
                <a:gd name="T2" fmla="*/ 42 w 54"/>
                <a:gd name="T3" fmla="*/ 6 h 852"/>
                <a:gd name="T4" fmla="*/ 36 w 54"/>
                <a:gd name="T5" fmla="*/ 18 h 852"/>
                <a:gd name="T6" fmla="*/ 30 w 54"/>
                <a:gd name="T7" fmla="*/ 42 h 852"/>
                <a:gd name="T8" fmla="*/ 24 w 54"/>
                <a:gd name="T9" fmla="*/ 72 h 852"/>
                <a:gd name="T10" fmla="*/ 24 w 54"/>
                <a:gd name="T11" fmla="*/ 354 h 852"/>
                <a:gd name="T12" fmla="*/ 24 w 54"/>
                <a:gd name="T13" fmla="*/ 384 h 852"/>
                <a:gd name="T14" fmla="*/ 18 w 54"/>
                <a:gd name="T15" fmla="*/ 408 h 852"/>
                <a:gd name="T16" fmla="*/ 12 w 54"/>
                <a:gd name="T17" fmla="*/ 420 h 852"/>
                <a:gd name="T18" fmla="*/ 0 w 54"/>
                <a:gd name="T19" fmla="*/ 426 h 852"/>
                <a:gd name="T20" fmla="*/ 12 w 54"/>
                <a:gd name="T21" fmla="*/ 432 h 852"/>
                <a:gd name="T22" fmla="*/ 18 w 54"/>
                <a:gd name="T23" fmla="*/ 444 h 852"/>
                <a:gd name="T24" fmla="*/ 24 w 54"/>
                <a:gd name="T25" fmla="*/ 468 h 852"/>
                <a:gd name="T26" fmla="*/ 24 w 54"/>
                <a:gd name="T27" fmla="*/ 498 h 852"/>
                <a:gd name="T28" fmla="*/ 24 w 54"/>
                <a:gd name="T29" fmla="*/ 780 h 852"/>
                <a:gd name="T30" fmla="*/ 30 w 54"/>
                <a:gd name="T31" fmla="*/ 810 h 852"/>
                <a:gd name="T32" fmla="*/ 36 w 54"/>
                <a:gd name="T33" fmla="*/ 834 h 852"/>
                <a:gd name="T34" fmla="*/ 42 w 54"/>
                <a:gd name="T35" fmla="*/ 846 h 852"/>
                <a:gd name="T36" fmla="*/ 54 w 54"/>
                <a:gd name="T37" fmla="*/ 852 h 8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852"/>
                <a:gd name="T59" fmla="*/ 54 w 54"/>
                <a:gd name="T60" fmla="*/ 852 h 85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852">
                  <a:moveTo>
                    <a:pt x="54" y="0"/>
                  </a:moveTo>
                  <a:lnTo>
                    <a:pt x="42" y="6"/>
                  </a:lnTo>
                  <a:lnTo>
                    <a:pt x="36" y="18"/>
                  </a:lnTo>
                  <a:lnTo>
                    <a:pt x="30" y="42"/>
                  </a:lnTo>
                  <a:lnTo>
                    <a:pt x="24" y="72"/>
                  </a:lnTo>
                  <a:lnTo>
                    <a:pt x="24" y="354"/>
                  </a:lnTo>
                  <a:lnTo>
                    <a:pt x="24" y="384"/>
                  </a:lnTo>
                  <a:lnTo>
                    <a:pt x="18" y="408"/>
                  </a:lnTo>
                  <a:lnTo>
                    <a:pt x="12" y="420"/>
                  </a:lnTo>
                  <a:lnTo>
                    <a:pt x="0" y="426"/>
                  </a:lnTo>
                  <a:lnTo>
                    <a:pt x="12" y="432"/>
                  </a:lnTo>
                  <a:lnTo>
                    <a:pt x="18" y="444"/>
                  </a:lnTo>
                  <a:lnTo>
                    <a:pt x="24" y="468"/>
                  </a:lnTo>
                  <a:lnTo>
                    <a:pt x="24" y="498"/>
                  </a:lnTo>
                  <a:lnTo>
                    <a:pt x="24" y="780"/>
                  </a:lnTo>
                  <a:lnTo>
                    <a:pt x="30" y="810"/>
                  </a:lnTo>
                  <a:lnTo>
                    <a:pt x="36" y="834"/>
                  </a:lnTo>
                  <a:lnTo>
                    <a:pt x="42" y="846"/>
                  </a:lnTo>
                  <a:lnTo>
                    <a:pt x="54" y="85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3" name="Rectangle 1471"/>
            <p:cNvSpPr>
              <a:spLocks noChangeArrowheads="1"/>
            </p:cNvSpPr>
            <p:nvPr/>
          </p:nvSpPr>
          <p:spPr bwMode="auto">
            <a:xfrm>
              <a:off x="342" y="786"/>
              <a:ext cx="162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4" name="Rectangle 1472"/>
            <p:cNvSpPr>
              <a:spLocks noChangeArrowheads="1"/>
            </p:cNvSpPr>
            <p:nvPr/>
          </p:nvSpPr>
          <p:spPr bwMode="auto">
            <a:xfrm rot="-5400000">
              <a:off x="209" y="905"/>
              <a:ext cx="414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Excellent</a:t>
              </a:r>
              <a:endParaRPr lang="en-US"/>
            </a:p>
          </p:txBody>
        </p:sp>
        <p:sp>
          <p:nvSpPr>
            <p:cNvPr id="29745" name="Rectangle 1473"/>
            <p:cNvSpPr>
              <a:spLocks noChangeArrowheads="1"/>
            </p:cNvSpPr>
            <p:nvPr/>
          </p:nvSpPr>
          <p:spPr bwMode="auto">
            <a:xfrm>
              <a:off x="342" y="1596"/>
              <a:ext cx="1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6" name="Rectangle 1474"/>
            <p:cNvSpPr>
              <a:spLocks noChangeArrowheads="1"/>
            </p:cNvSpPr>
            <p:nvPr/>
          </p:nvSpPr>
          <p:spPr bwMode="auto">
            <a:xfrm rot="-5400000">
              <a:off x="278" y="1646"/>
              <a:ext cx="27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Good</a:t>
              </a:r>
              <a:endParaRPr lang="en-US"/>
            </a:p>
          </p:txBody>
        </p:sp>
        <p:sp>
          <p:nvSpPr>
            <p:cNvPr id="29747" name="Rectangle 1475"/>
            <p:cNvSpPr>
              <a:spLocks noChangeArrowheads="1"/>
            </p:cNvSpPr>
            <p:nvPr/>
          </p:nvSpPr>
          <p:spPr bwMode="auto">
            <a:xfrm>
              <a:off x="378" y="2274"/>
              <a:ext cx="16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8" name="Rectangle 1476"/>
            <p:cNvSpPr>
              <a:spLocks noChangeArrowheads="1"/>
            </p:cNvSpPr>
            <p:nvPr/>
          </p:nvSpPr>
          <p:spPr bwMode="auto">
            <a:xfrm rot="-5400000">
              <a:off x="347" y="2291"/>
              <a:ext cx="21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Fair</a:t>
              </a:r>
              <a:endParaRPr lang="en-US"/>
            </a:p>
          </p:txBody>
        </p:sp>
        <p:sp>
          <p:nvSpPr>
            <p:cNvPr id="29749" name="Rectangle 1477"/>
            <p:cNvSpPr>
              <a:spLocks noChangeArrowheads="1"/>
            </p:cNvSpPr>
            <p:nvPr/>
          </p:nvSpPr>
          <p:spPr bwMode="auto">
            <a:xfrm>
              <a:off x="378" y="3054"/>
              <a:ext cx="16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0" name="Rectangle 1478"/>
            <p:cNvSpPr>
              <a:spLocks noChangeArrowheads="1"/>
            </p:cNvSpPr>
            <p:nvPr/>
          </p:nvSpPr>
          <p:spPr bwMode="auto">
            <a:xfrm rot="-5400000">
              <a:off x="329" y="3089"/>
              <a:ext cx="24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Poor</a:t>
              </a:r>
              <a:endParaRPr lang="en-US"/>
            </a:p>
          </p:txBody>
        </p:sp>
        <p:sp>
          <p:nvSpPr>
            <p:cNvPr id="29751" name="Rectangle 1479"/>
            <p:cNvSpPr>
              <a:spLocks noChangeArrowheads="1"/>
            </p:cNvSpPr>
            <p:nvPr/>
          </p:nvSpPr>
          <p:spPr bwMode="auto">
            <a:xfrm>
              <a:off x="4590" y="1968"/>
              <a:ext cx="52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2" name="Rectangle 1480"/>
            <p:cNvSpPr>
              <a:spLocks noChangeArrowheads="1"/>
            </p:cNvSpPr>
            <p:nvPr/>
          </p:nvSpPr>
          <p:spPr bwMode="auto">
            <a:xfrm>
              <a:off x="4614" y="2004"/>
              <a:ext cx="108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R</a:t>
              </a:r>
              <a:endParaRPr lang="en-US"/>
            </a:p>
          </p:txBody>
        </p:sp>
        <p:sp>
          <p:nvSpPr>
            <p:cNvPr id="29753" name="Rectangle 1481"/>
            <p:cNvSpPr>
              <a:spLocks noChangeArrowheads="1"/>
            </p:cNvSpPr>
            <p:nvPr/>
          </p:nvSpPr>
          <p:spPr bwMode="auto">
            <a:xfrm>
              <a:off x="4680" y="1980"/>
              <a:ext cx="72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/>
            </a:p>
          </p:txBody>
        </p:sp>
        <p:sp>
          <p:nvSpPr>
            <p:cNvPr id="29754" name="Rectangle 1482"/>
            <p:cNvSpPr>
              <a:spLocks noChangeArrowheads="1"/>
            </p:cNvSpPr>
            <p:nvPr/>
          </p:nvSpPr>
          <p:spPr bwMode="auto">
            <a:xfrm>
              <a:off x="4716" y="2004"/>
              <a:ext cx="33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= 0.10</a:t>
              </a:r>
              <a:endParaRPr lang="en-US"/>
            </a:p>
          </p:txBody>
        </p:sp>
        <p:sp>
          <p:nvSpPr>
            <p:cNvPr id="29755" name="Rectangle 1483"/>
            <p:cNvSpPr>
              <a:spLocks noChangeArrowheads="1"/>
            </p:cNvSpPr>
            <p:nvPr/>
          </p:nvSpPr>
          <p:spPr bwMode="auto">
            <a:xfrm>
              <a:off x="4614" y="2124"/>
              <a:ext cx="45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(p&lt;0.001)</a:t>
              </a:r>
              <a:endParaRPr lang="en-US"/>
            </a:p>
          </p:txBody>
        </p:sp>
        <p:sp>
          <p:nvSpPr>
            <p:cNvPr id="29756" name="Rectangle 1484"/>
            <p:cNvSpPr>
              <a:spLocks noChangeArrowheads="1"/>
            </p:cNvSpPr>
            <p:nvPr/>
          </p:nvSpPr>
          <p:spPr bwMode="auto">
            <a:xfrm>
              <a:off x="870" y="786"/>
              <a:ext cx="558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7" name="Rectangle 1485"/>
            <p:cNvSpPr>
              <a:spLocks noChangeArrowheads="1"/>
            </p:cNvSpPr>
            <p:nvPr/>
          </p:nvSpPr>
          <p:spPr bwMode="auto">
            <a:xfrm>
              <a:off x="894" y="822"/>
              <a:ext cx="108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R</a:t>
              </a:r>
              <a:endParaRPr lang="en-US"/>
            </a:p>
          </p:txBody>
        </p:sp>
        <p:sp>
          <p:nvSpPr>
            <p:cNvPr id="29758" name="Rectangle 1486"/>
            <p:cNvSpPr>
              <a:spLocks noChangeArrowheads="1"/>
            </p:cNvSpPr>
            <p:nvPr/>
          </p:nvSpPr>
          <p:spPr bwMode="auto">
            <a:xfrm>
              <a:off x="960" y="798"/>
              <a:ext cx="72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/>
            </a:p>
          </p:txBody>
        </p:sp>
        <p:sp>
          <p:nvSpPr>
            <p:cNvPr id="29759" name="Rectangle 1487"/>
            <p:cNvSpPr>
              <a:spLocks noChangeArrowheads="1"/>
            </p:cNvSpPr>
            <p:nvPr/>
          </p:nvSpPr>
          <p:spPr bwMode="auto">
            <a:xfrm>
              <a:off x="996" y="822"/>
              <a:ext cx="33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= 0.03</a:t>
              </a:r>
              <a:endParaRPr lang="en-US"/>
            </a:p>
          </p:txBody>
        </p:sp>
        <p:sp>
          <p:nvSpPr>
            <p:cNvPr id="29760" name="Rectangle 1488"/>
            <p:cNvSpPr>
              <a:spLocks noChangeArrowheads="1"/>
            </p:cNvSpPr>
            <p:nvPr/>
          </p:nvSpPr>
          <p:spPr bwMode="auto">
            <a:xfrm>
              <a:off x="894" y="942"/>
              <a:ext cx="396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(p&lt;0.05)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2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2"/>
          <p:cNvGrpSpPr>
            <a:grpSpLocks/>
          </p:cNvGrpSpPr>
          <p:nvPr/>
        </p:nvGrpSpPr>
        <p:grpSpPr bwMode="auto">
          <a:xfrm>
            <a:off x="393700" y="457200"/>
            <a:ext cx="8267700" cy="5851525"/>
            <a:chOff x="248" y="288"/>
            <a:chExt cx="5208" cy="3686"/>
          </a:xfrm>
        </p:grpSpPr>
        <p:grpSp>
          <p:nvGrpSpPr>
            <p:cNvPr id="3" name="Group 204"/>
            <p:cNvGrpSpPr>
              <a:grpSpLocks/>
            </p:cNvGrpSpPr>
            <p:nvPr/>
          </p:nvGrpSpPr>
          <p:grpSpPr bwMode="auto">
            <a:xfrm>
              <a:off x="814" y="648"/>
              <a:ext cx="4531" cy="2994"/>
              <a:chOff x="879" y="645"/>
              <a:chExt cx="4531" cy="2994"/>
            </a:xfrm>
          </p:grpSpPr>
          <p:sp>
            <p:nvSpPr>
              <p:cNvPr id="31090" name="Rectangle 4"/>
              <p:cNvSpPr>
                <a:spLocks noChangeArrowheads="1"/>
              </p:cNvSpPr>
              <p:nvPr/>
            </p:nvSpPr>
            <p:spPr bwMode="auto">
              <a:xfrm>
                <a:off x="909" y="645"/>
                <a:ext cx="4500" cy="2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1" name="Rectangle 5"/>
              <p:cNvSpPr>
                <a:spLocks noChangeArrowheads="1"/>
              </p:cNvSpPr>
              <p:nvPr/>
            </p:nvSpPr>
            <p:spPr bwMode="auto">
              <a:xfrm>
                <a:off x="909" y="645"/>
                <a:ext cx="4500" cy="2964"/>
              </a:xfrm>
              <a:prstGeom prst="rect">
                <a:avLst/>
              </a:prstGeom>
              <a:noFill/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2" name="Line 6"/>
              <p:cNvSpPr>
                <a:spLocks noChangeShapeType="1"/>
              </p:cNvSpPr>
              <p:nvPr/>
            </p:nvSpPr>
            <p:spPr bwMode="auto">
              <a:xfrm>
                <a:off x="909" y="645"/>
                <a:ext cx="1" cy="296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3" name="Line 7"/>
              <p:cNvSpPr>
                <a:spLocks noChangeShapeType="1"/>
              </p:cNvSpPr>
              <p:nvPr/>
            </p:nvSpPr>
            <p:spPr bwMode="auto">
              <a:xfrm>
                <a:off x="891" y="360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4" name="Line 8"/>
              <p:cNvSpPr>
                <a:spLocks noChangeShapeType="1"/>
              </p:cNvSpPr>
              <p:nvPr/>
            </p:nvSpPr>
            <p:spPr bwMode="auto">
              <a:xfrm>
                <a:off x="891" y="354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5" name="Line 9"/>
              <p:cNvSpPr>
                <a:spLocks noChangeShapeType="1"/>
              </p:cNvSpPr>
              <p:nvPr/>
            </p:nvSpPr>
            <p:spPr bwMode="auto">
              <a:xfrm>
                <a:off x="891" y="348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6" name="Line 10"/>
              <p:cNvSpPr>
                <a:spLocks noChangeShapeType="1"/>
              </p:cNvSpPr>
              <p:nvPr/>
            </p:nvSpPr>
            <p:spPr bwMode="auto">
              <a:xfrm>
                <a:off x="891" y="342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7" name="Line 11"/>
              <p:cNvSpPr>
                <a:spLocks noChangeShapeType="1"/>
              </p:cNvSpPr>
              <p:nvPr/>
            </p:nvSpPr>
            <p:spPr bwMode="auto">
              <a:xfrm>
                <a:off x="891" y="336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8" name="Line 12"/>
              <p:cNvSpPr>
                <a:spLocks noChangeShapeType="1"/>
              </p:cNvSpPr>
              <p:nvPr/>
            </p:nvSpPr>
            <p:spPr bwMode="auto">
              <a:xfrm>
                <a:off x="891" y="331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99" name="Line 13"/>
              <p:cNvSpPr>
                <a:spLocks noChangeShapeType="1"/>
              </p:cNvSpPr>
              <p:nvPr/>
            </p:nvSpPr>
            <p:spPr bwMode="auto">
              <a:xfrm>
                <a:off x="891" y="325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0" name="Line 14"/>
              <p:cNvSpPr>
                <a:spLocks noChangeShapeType="1"/>
              </p:cNvSpPr>
              <p:nvPr/>
            </p:nvSpPr>
            <p:spPr bwMode="auto">
              <a:xfrm>
                <a:off x="891" y="319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1" name="Line 15"/>
              <p:cNvSpPr>
                <a:spLocks noChangeShapeType="1"/>
              </p:cNvSpPr>
              <p:nvPr/>
            </p:nvSpPr>
            <p:spPr bwMode="auto">
              <a:xfrm>
                <a:off x="891" y="313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2" name="Line 16"/>
              <p:cNvSpPr>
                <a:spLocks noChangeShapeType="1"/>
              </p:cNvSpPr>
              <p:nvPr/>
            </p:nvSpPr>
            <p:spPr bwMode="auto">
              <a:xfrm>
                <a:off x="891" y="307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3" name="Line 17"/>
              <p:cNvSpPr>
                <a:spLocks noChangeShapeType="1"/>
              </p:cNvSpPr>
              <p:nvPr/>
            </p:nvSpPr>
            <p:spPr bwMode="auto">
              <a:xfrm>
                <a:off x="891" y="301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4" name="Line 18"/>
              <p:cNvSpPr>
                <a:spLocks noChangeShapeType="1"/>
              </p:cNvSpPr>
              <p:nvPr/>
            </p:nvSpPr>
            <p:spPr bwMode="auto">
              <a:xfrm>
                <a:off x="891" y="295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5" name="Line 19"/>
              <p:cNvSpPr>
                <a:spLocks noChangeShapeType="1"/>
              </p:cNvSpPr>
              <p:nvPr/>
            </p:nvSpPr>
            <p:spPr bwMode="auto">
              <a:xfrm>
                <a:off x="891" y="289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6" name="Line 20"/>
              <p:cNvSpPr>
                <a:spLocks noChangeShapeType="1"/>
              </p:cNvSpPr>
              <p:nvPr/>
            </p:nvSpPr>
            <p:spPr bwMode="auto">
              <a:xfrm>
                <a:off x="891" y="284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7" name="Line 21"/>
              <p:cNvSpPr>
                <a:spLocks noChangeShapeType="1"/>
              </p:cNvSpPr>
              <p:nvPr/>
            </p:nvSpPr>
            <p:spPr bwMode="auto">
              <a:xfrm>
                <a:off x="891" y="278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8" name="Line 22"/>
              <p:cNvSpPr>
                <a:spLocks noChangeShapeType="1"/>
              </p:cNvSpPr>
              <p:nvPr/>
            </p:nvSpPr>
            <p:spPr bwMode="auto">
              <a:xfrm>
                <a:off x="891" y="272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09" name="Line 23"/>
              <p:cNvSpPr>
                <a:spLocks noChangeShapeType="1"/>
              </p:cNvSpPr>
              <p:nvPr/>
            </p:nvSpPr>
            <p:spPr bwMode="auto">
              <a:xfrm>
                <a:off x="891" y="266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0" name="Line 24"/>
              <p:cNvSpPr>
                <a:spLocks noChangeShapeType="1"/>
              </p:cNvSpPr>
              <p:nvPr/>
            </p:nvSpPr>
            <p:spPr bwMode="auto">
              <a:xfrm>
                <a:off x="891" y="260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1" name="Line 25"/>
              <p:cNvSpPr>
                <a:spLocks noChangeShapeType="1"/>
              </p:cNvSpPr>
              <p:nvPr/>
            </p:nvSpPr>
            <p:spPr bwMode="auto">
              <a:xfrm>
                <a:off x="891" y="254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2" name="Line 26"/>
              <p:cNvSpPr>
                <a:spLocks noChangeShapeType="1"/>
              </p:cNvSpPr>
              <p:nvPr/>
            </p:nvSpPr>
            <p:spPr bwMode="auto">
              <a:xfrm>
                <a:off x="891" y="248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3" name="Line 27"/>
              <p:cNvSpPr>
                <a:spLocks noChangeShapeType="1"/>
              </p:cNvSpPr>
              <p:nvPr/>
            </p:nvSpPr>
            <p:spPr bwMode="auto">
              <a:xfrm>
                <a:off x="891" y="2421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4" name="Line 28"/>
              <p:cNvSpPr>
                <a:spLocks noChangeShapeType="1"/>
              </p:cNvSpPr>
              <p:nvPr/>
            </p:nvSpPr>
            <p:spPr bwMode="auto">
              <a:xfrm>
                <a:off x="891" y="236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5" name="Line 29"/>
              <p:cNvSpPr>
                <a:spLocks noChangeShapeType="1"/>
              </p:cNvSpPr>
              <p:nvPr/>
            </p:nvSpPr>
            <p:spPr bwMode="auto">
              <a:xfrm>
                <a:off x="891" y="230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6" name="Line 30"/>
              <p:cNvSpPr>
                <a:spLocks noChangeShapeType="1"/>
              </p:cNvSpPr>
              <p:nvPr/>
            </p:nvSpPr>
            <p:spPr bwMode="auto">
              <a:xfrm>
                <a:off x="891" y="224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7" name="Line 31"/>
              <p:cNvSpPr>
                <a:spLocks noChangeShapeType="1"/>
              </p:cNvSpPr>
              <p:nvPr/>
            </p:nvSpPr>
            <p:spPr bwMode="auto">
              <a:xfrm>
                <a:off x="891" y="218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8" name="Line 32"/>
              <p:cNvSpPr>
                <a:spLocks noChangeShapeType="1"/>
              </p:cNvSpPr>
              <p:nvPr/>
            </p:nvSpPr>
            <p:spPr bwMode="auto">
              <a:xfrm>
                <a:off x="891" y="212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19" name="Line 33"/>
              <p:cNvSpPr>
                <a:spLocks noChangeShapeType="1"/>
              </p:cNvSpPr>
              <p:nvPr/>
            </p:nvSpPr>
            <p:spPr bwMode="auto">
              <a:xfrm>
                <a:off x="891" y="206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0" name="Line 34"/>
              <p:cNvSpPr>
                <a:spLocks noChangeShapeType="1"/>
              </p:cNvSpPr>
              <p:nvPr/>
            </p:nvSpPr>
            <p:spPr bwMode="auto">
              <a:xfrm>
                <a:off x="891" y="200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1" name="Line 35"/>
              <p:cNvSpPr>
                <a:spLocks noChangeShapeType="1"/>
              </p:cNvSpPr>
              <p:nvPr/>
            </p:nvSpPr>
            <p:spPr bwMode="auto">
              <a:xfrm>
                <a:off x="891" y="194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2" name="Line 36"/>
              <p:cNvSpPr>
                <a:spLocks noChangeShapeType="1"/>
              </p:cNvSpPr>
              <p:nvPr/>
            </p:nvSpPr>
            <p:spPr bwMode="auto">
              <a:xfrm>
                <a:off x="891" y="1887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3" name="Line 37"/>
              <p:cNvSpPr>
                <a:spLocks noChangeShapeType="1"/>
              </p:cNvSpPr>
              <p:nvPr/>
            </p:nvSpPr>
            <p:spPr bwMode="auto">
              <a:xfrm>
                <a:off x="891" y="183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4" name="Line 38"/>
              <p:cNvSpPr>
                <a:spLocks noChangeShapeType="1"/>
              </p:cNvSpPr>
              <p:nvPr/>
            </p:nvSpPr>
            <p:spPr bwMode="auto">
              <a:xfrm>
                <a:off x="891" y="177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5" name="Line 39"/>
              <p:cNvSpPr>
                <a:spLocks noChangeShapeType="1"/>
              </p:cNvSpPr>
              <p:nvPr/>
            </p:nvSpPr>
            <p:spPr bwMode="auto">
              <a:xfrm>
                <a:off x="891" y="171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6" name="Line 40"/>
              <p:cNvSpPr>
                <a:spLocks noChangeShapeType="1"/>
              </p:cNvSpPr>
              <p:nvPr/>
            </p:nvSpPr>
            <p:spPr bwMode="auto">
              <a:xfrm>
                <a:off x="891" y="165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7" name="Line 41"/>
              <p:cNvSpPr>
                <a:spLocks noChangeShapeType="1"/>
              </p:cNvSpPr>
              <p:nvPr/>
            </p:nvSpPr>
            <p:spPr bwMode="auto">
              <a:xfrm>
                <a:off x="891" y="159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8" name="Line 42"/>
              <p:cNvSpPr>
                <a:spLocks noChangeShapeType="1"/>
              </p:cNvSpPr>
              <p:nvPr/>
            </p:nvSpPr>
            <p:spPr bwMode="auto">
              <a:xfrm>
                <a:off x="891" y="153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29" name="Line 43"/>
              <p:cNvSpPr>
                <a:spLocks noChangeShapeType="1"/>
              </p:cNvSpPr>
              <p:nvPr/>
            </p:nvSpPr>
            <p:spPr bwMode="auto">
              <a:xfrm>
                <a:off x="891" y="147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0" name="Line 44"/>
              <p:cNvSpPr>
                <a:spLocks noChangeShapeType="1"/>
              </p:cNvSpPr>
              <p:nvPr/>
            </p:nvSpPr>
            <p:spPr bwMode="auto">
              <a:xfrm>
                <a:off x="891" y="1413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1" name="Line 45"/>
              <p:cNvSpPr>
                <a:spLocks noChangeShapeType="1"/>
              </p:cNvSpPr>
              <p:nvPr/>
            </p:nvSpPr>
            <p:spPr bwMode="auto">
              <a:xfrm>
                <a:off x="891" y="135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2" name="Line 46"/>
              <p:cNvSpPr>
                <a:spLocks noChangeShapeType="1"/>
              </p:cNvSpPr>
              <p:nvPr/>
            </p:nvSpPr>
            <p:spPr bwMode="auto">
              <a:xfrm>
                <a:off x="891" y="129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3" name="Line 47"/>
              <p:cNvSpPr>
                <a:spLocks noChangeShapeType="1"/>
              </p:cNvSpPr>
              <p:nvPr/>
            </p:nvSpPr>
            <p:spPr bwMode="auto">
              <a:xfrm>
                <a:off x="891" y="123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4" name="Line 48"/>
              <p:cNvSpPr>
                <a:spLocks noChangeShapeType="1"/>
              </p:cNvSpPr>
              <p:nvPr/>
            </p:nvSpPr>
            <p:spPr bwMode="auto">
              <a:xfrm>
                <a:off x="891" y="117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5" name="Line 49"/>
              <p:cNvSpPr>
                <a:spLocks noChangeShapeType="1"/>
              </p:cNvSpPr>
              <p:nvPr/>
            </p:nvSpPr>
            <p:spPr bwMode="auto">
              <a:xfrm>
                <a:off x="891" y="111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6" name="Line 50"/>
              <p:cNvSpPr>
                <a:spLocks noChangeShapeType="1"/>
              </p:cNvSpPr>
              <p:nvPr/>
            </p:nvSpPr>
            <p:spPr bwMode="auto">
              <a:xfrm>
                <a:off x="891" y="105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7" name="Line 51"/>
              <p:cNvSpPr>
                <a:spLocks noChangeShapeType="1"/>
              </p:cNvSpPr>
              <p:nvPr/>
            </p:nvSpPr>
            <p:spPr bwMode="auto">
              <a:xfrm>
                <a:off x="891" y="99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8" name="Line 52"/>
              <p:cNvSpPr>
                <a:spLocks noChangeShapeType="1"/>
              </p:cNvSpPr>
              <p:nvPr/>
            </p:nvSpPr>
            <p:spPr bwMode="auto">
              <a:xfrm>
                <a:off x="891" y="939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39" name="Line 53"/>
              <p:cNvSpPr>
                <a:spLocks noChangeShapeType="1"/>
              </p:cNvSpPr>
              <p:nvPr/>
            </p:nvSpPr>
            <p:spPr bwMode="auto">
              <a:xfrm>
                <a:off x="891" y="88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0" name="Line 54"/>
              <p:cNvSpPr>
                <a:spLocks noChangeShapeType="1"/>
              </p:cNvSpPr>
              <p:nvPr/>
            </p:nvSpPr>
            <p:spPr bwMode="auto">
              <a:xfrm>
                <a:off x="891" y="82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1" name="Line 55"/>
              <p:cNvSpPr>
                <a:spLocks noChangeShapeType="1"/>
              </p:cNvSpPr>
              <p:nvPr/>
            </p:nvSpPr>
            <p:spPr bwMode="auto">
              <a:xfrm>
                <a:off x="891" y="76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2" name="Line 56"/>
              <p:cNvSpPr>
                <a:spLocks noChangeShapeType="1"/>
              </p:cNvSpPr>
              <p:nvPr/>
            </p:nvSpPr>
            <p:spPr bwMode="auto">
              <a:xfrm>
                <a:off x="891" y="70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3" name="Line 57"/>
              <p:cNvSpPr>
                <a:spLocks noChangeShapeType="1"/>
              </p:cNvSpPr>
              <p:nvPr/>
            </p:nvSpPr>
            <p:spPr bwMode="auto">
              <a:xfrm>
                <a:off x="891" y="645"/>
                <a:ext cx="1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4" name="Line 58"/>
              <p:cNvSpPr>
                <a:spLocks noChangeShapeType="1"/>
              </p:cNvSpPr>
              <p:nvPr/>
            </p:nvSpPr>
            <p:spPr bwMode="auto">
              <a:xfrm>
                <a:off x="879" y="3609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5" name="Line 59"/>
              <p:cNvSpPr>
                <a:spLocks noChangeShapeType="1"/>
              </p:cNvSpPr>
              <p:nvPr/>
            </p:nvSpPr>
            <p:spPr bwMode="auto">
              <a:xfrm>
                <a:off x="879" y="3315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6" name="Line 60"/>
              <p:cNvSpPr>
                <a:spLocks noChangeShapeType="1"/>
              </p:cNvSpPr>
              <p:nvPr/>
            </p:nvSpPr>
            <p:spPr bwMode="auto">
              <a:xfrm>
                <a:off x="879" y="3015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7" name="Line 61"/>
              <p:cNvSpPr>
                <a:spLocks noChangeShapeType="1"/>
              </p:cNvSpPr>
              <p:nvPr/>
            </p:nvSpPr>
            <p:spPr bwMode="auto">
              <a:xfrm>
                <a:off x="879" y="2721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8" name="Line 62"/>
              <p:cNvSpPr>
                <a:spLocks noChangeShapeType="1"/>
              </p:cNvSpPr>
              <p:nvPr/>
            </p:nvSpPr>
            <p:spPr bwMode="auto">
              <a:xfrm>
                <a:off x="879" y="2421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49" name="Line 63"/>
              <p:cNvSpPr>
                <a:spLocks noChangeShapeType="1"/>
              </p:cNvSpPr>
              <p:nvPr/>
            </p:nvSpPr>
            <p:spPr bwMode="auto">
              <a:xfrm>
                <a:off x="879" y="2127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0" name="Line 64"/>
              <p:cNvSpPr>
                <a:spLocks noChangeShapeType="1"/>
              </p:cNvSpPr>
              <p:nvPr/>
            </p:nvSpPr>
            <p:spPr bwMode="auto">
              <a:xfrm>
                <a:off x="879" y="1833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1" name="Line 65"/>
              <p:cNvSpPr>
                <a:spLocks noChangeShapeType="1"/>
              </p:cNvSpPr>
              <p:nvPr/>
            </p:nvSpPr>
            <p:spPr bwMode="auto">
              <a:xfrm>
                <a:off x="879" y="1533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2" name="Line 66"/>
              <p:cNvSpPr>
                <a:spLocks noChangeShapeType="1"/>
              </p:cNvSpPr>
              <p:nvPr/>
            </p:nvSpPr>
            <p:spPr bwMode="auto">
              <a:xfrm>
                <a:off x="879" y="1239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3" name="Line 67"/>
              <p:cNvSpPr>
                <a:spLocks noChangeShapeType="1"/>
              </p:cNvSpPr>
              <p:nvPr/>
            </p:nvSpPr>
            <p:spPr bwMode="auto">
              <a:xfrm>
                <a:off x="879" y="939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4" name="Line 68"/>
              <p:cNvSpPr>
                <a:spLocks noChangeShapeType="1"/>
              </p:cNvSpPr>
              <p:nvPr/>
            </p:nvSpPr>
            <p:spPr bwMode="auto">
              <a:xfrm>
                <a:off x="879" y="645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5" name="Line 69"/>
              <p:cNvSpPr>
                <a:spLocks noChangeShapeType="1"/>
              </p:cNvSpPr>
              <p:nvPr/>
            </p:nvSpPr>
            <p:spPr bwMode="auto">
              <a:xfrm>
                <a:off x="909" y="3609"/>
                <a:ext cx="450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6" name="Line 70"/>
              <p:cNvSpPr>
                <a:spLocks noChangeShapeType="1"/>
              </p:cNvSpPr>
              <p:nvPr/>
            </p:nvSpPr>
            <p:spPr bwMode="auto">
              <a:xfrm flipV="1">
                <a:off x="90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7" name="Line 71"/>
              <p:cNvSpPr>
                <a:spLocks noChangeShapeType="1"/>
              </p:cNvSpPr>
              <p:nvPr/>
            </p:nvSpPr>
            <p:spPr bwMode="auto">
              <a:xfrm flipV="1">
                <a:off x="135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8" name="Line 72"/>
              <p:cNvSpPr>
                <a:spLocks noChangeShapeType="1"/>
              </p:cNvSpPr>
              <p:nvPr/>
            </p:nvSpPr>
            <p:spPr bwMode="auto">
              <a:xfrm flipV="1">
                <a:off x="1623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59" name="Line 73"/>
              <p:cNvSpPr>
                <a:spLocks noChangeShapeType="1"/>
              </p:cNvSpPr>
              <p:nvPr/>
            </p:nvSpPr>
            <p:spPr bwMode="auto">
              <a:xfrm flipV="1">
                <a:off x="181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0" name="Line 74"/>
              <p:cNvSpPr>
                <a:spLocks noChangeShapeType="1"/>
              </p:cNvSpPr>
              <p:nvPr/>
            </p:nvSpPr>
            <p:spPr bwMode="auto">
              <a:xfrm flipV="1">
                <a:off x="195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1" name="Line 75"/>
              <p:cNvSpPr>
                <a:spLocks noChangeShapeType="1"/>
              </p:cNvSpPr>
              <p:nvPr/>
            </p:nvSpPr>
            <p:spPr bwMode="auto">
              <a:xfrm flipV="1">
                <a:off x="207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2" name="Line 76"/>
              <p:cNvSpPr>
                <a:spLocks noChangeShapeType="1"/>
              </p:cNvSpPr>
              <p:nvPr/>
            </p:nvSpPr>
            <p:spPr bwMode="auto">
              <a:xfrm flipV="1">
                <a:off x="217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3" name="Line 77"/>
              <p:cNvSpPr>
                <a:spLocks noChangeShapeType="1"/>
              </p:cNvSpPr>
              <p:nvPr/>
            </p:nvSpPr>
            <p:spPr bwMode="auto">
              <a:xfrm flipV="1">
                <a:off x="226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4" name="Line 78"/>
              <p:cNvSpPr>
                <a:spLocks noChangeShapeType="1"/>
              </p:cNvSpPr>
              <p:nvPr/>
            </p:nvSpPr>
            <p:spPr bwMode="auto">
              <a:xfrm flipV="1">
                <a:off x="2343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5" name="Line 79"/>
              <p:cNvSpPr>
                <a:spLocks noChangeShapeType="1"/>
              </p:cNvSpPr>
              <p:nvPr/>
            </p:nvSpPr>
            <p:spPr bwMode="auto">
              <a:xfrm flipV="1">
                <a:off x="240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6" name="Line 80"/>
              <p:cNvSpPr>
                <a:spLocks noChangeShapeType="1"/>
              </p:cNvSpPr>
              <p:nvPr/>
            </p:nvSpPr>
            <p:spPr bwMode="auto">
              <a:xfrm flipV="1">
                <a:off x="285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7" name="Line 81"/>
              <p:cNvSpPr>
                <a:spLocks noChangeShapeType="1"/>
              </p:cNvSpPr>
              <p:nvPr/>
            </p:nvSpPr>
            <p:spPr bwMode="auto">
              <a:xfrm flipV="1">
                <a:off x="3123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8" name="Line 82"/>
              <p:cNvSpPr>
                <a:spLocks noChangeShapeType="1"/>
              </p:cNvSpPr>
              <p:nvPr/>
            </p:nvSpPr>
            <p:spPr bwMode="auto">
              <a:xfrm flipV="1">
                <a:off x="331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69" name="Line 83"/>
              <p:cNvSpPr>
                <a:spLocks noChangeShapeType="1"/>
              </p:cNvSpPr>
              <p:nvPr/>
            </p:nvSpPr>
            <p:spPr bwMode="auto">
              <a:xfrm flipV="1">
                <a:off x="345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0" name="Line 84"/>
              <p:cNvSpPr>
                <a:spLocks noChangeShapeType="1"/>
              </p:cNvSpPr>
              <p:nvPr/>
            </p:nvSpPr>
            <p:spPr bwMode="auto">
              <a:xfrm flipV="1">
                <a:off x="357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1" name="Line 85"/>
              <p:cNvSpPr>
                <a:spLocks noChangeShapeType="1"/>
              </p:cNvSpPr>
              <p:nvPr/>
            </p:nvSpPr>
            <p:spPr bwMode="auto">
              <a:xfrm flipV="1">
                <a:off x="367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2" name="Line 86"/>
              <p:cNvSpPr>
                <a:spLocks noChangeShapeType="1"/>
              </p:cNvSpPr>
              <p:nvPr/>
            </p:nvSpPr>
            <p:spPr bwMode="auto">
              <a:xfrm flipV="1">
                <a:off x="376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3" name="Line 87"/>
              <p:cNvSpPr>
                <a:spLocks noChangeShapeType="1"/>
              </p:cNvSpPr>
              <p:nvPr/>
            </p:nvSpPr>
            <p:spPr bwMode="auto">
              <a:xfrm flipV="1">
                <a:off x="3843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4" name="Line 88"/>
              <p:cNvSpPr>
                <a:spLocks noChangeShapeType="1"/>
              </p:cNvSpPr>
              <p:nvPr/>
            </p:nvSpPr>
            <p:spPr bwMode="auto">
              <a:xfrm flipV="1">
                <a:off x="390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5" name="Line 89"/>
              <p:cNvSpPr>
                <a:spLocks noChangeShapeType="1"/>
              </p:cNvSpPr>
              <p:nvPr/>
            </p:nvSpPr>
            <p:spPr bwMode="auto">
              <a:xfrm flipV="1">
                <a:off x="435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6" name="Line 90"/>
              <p:cNvSpPr>
                <a:spLocks noChangeShapeType="1"/>
              </p:cNvSpPr>
              <p:nvPr/>
            </p:nvSpPr>
            <p:spPr bwMode="auto">
              <a:xfrm flipV="1">
                <a:off x="4623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7" name="Line 91"/>
              <p:cNvSpPr>
                <a:spLocks noChangeShapeType="1"/>
              </p:cNvSpPr>
              <p:nvPr/>
            </p:nvSpPr>
            <p:spPr bwMode="auto">
              <a:xfrm flipV="1">
                <a:off x="481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8" name="Line 92"/>
              <p:cNvSpPr>
                <a:spLocks noChangeShapeType="1"/>
              </p:cNvSpPr>
              <p:nvPr/>
            </p:nvSpPr>
            <p:spPr bwMode="auto">
              <a:xfrm flipV="1">
                <a:off x="495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79" name="Line 93"/>
              <p:cNvSpPr>
                <a:spLocks noChangeShapeType="1"/>
              </p:cNvSpPr>
              <p:nvPr/>
            </p:nvSpPr>
            <p:spPr bwMode="auto">
              <a:xfrm flipV="1">
                <a:off x="507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0" name="Line 94"/>
              <p:cNvSpPr>
                <a:spLocks noChangeShapeType="1"/>
              </p:cNvSpPr>
              <p:nvPr/>
            </p:nvSpPr>
            <p:spPr bwMode="auto">
              <a:xfrm flipV="1">
                <a:off x="517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1" name="Line 95"/>
              <p:cNvSpPr>
                <a:spLocks noChangeShapeType="1"/>
              </p:cNvSpPr>
              <p:nvPr/>
            </p:nvSpPr>
            <p:spPr bwMode="auto">
              <a:xfrm flipV="1">
                <a:off x="5265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2" name="Line 96"/>
              <p:cNvSpPr>
                <a:spLocks noChangeShapeType="1"/>
              </p:cNvSpPr>
              <p:nvPr/>
            </p:nvSpPr>
            <p:spPr bwMode="auto">
              <a:xfrm flipV="1">
                <a:off x="5343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3" name="Line 97"/>
              <p:cNvSpPr>
                <a:spLocks noChangeShapeType="1"/>
              </p:cNvSpPr>
              <p:nvPr/>
            </p:nvSpPr>
            <p:spPr bwMode="auto">
              <a:xfrm flipV="1">
                <a:off x="5409" y="3609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4" name="Line 98"/>
              <p:cNvSpPr>
                <a:spLocks noChangeShapeType="1"/>
              </p:cNvSpPr>
              <p:nvPr/>
            </p:nvSpPr>
            <p:spPr bwMode="auto">
              <a:xfrm flipV="1">
                <a:off x="909" y="3609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5" name="Line 99"/>
              <p:cNvSpPr>
                <a:spLocks noChangeShapeType="1"/>
              </p:cNvSpPr>
              <p:nvPr/>
            </p:nvSpPr>
            <p:spPr bwMode="auto">
              <a:xfrm flipV="1">
                <a:off x="2409" y="3609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6" name="Line 100"/>
              <p:cNvSpPr>
                <a:spLocks noChangeShapeType="1"/>
              </p:cNvSpPr>
              <p:nvPr/>
            </p:nvSpPr>
            <p:spPr bwMode="auto">
              <a:xfrm flipV="1">
                <a:off x="3909" y="3609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7" name="Line 101"/>
              <p:cNvSpPr>
                <a:spLocks noChangeShapeType="1"/>
              </p:cNvSpPr>
              <p:nvPr/>
            </p:nvSpPr>
            <p:spPr bwMode="auto">
              <a:xfrm flipV="1">
                <a:off x="5409" y="3609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8" name="Freeform 102"/>
              <p:cNvSpPr>
                <a:spLocks/>
              </p:cNvSpPr>
              <p:nvPr/>
            </p:nvSpPr>
            <p:spPr bwMode="auto">
              <a:xfrm>
                <a:off x="2841" y="3087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89" name="Freeform 103"/>
              <p:cNvSpPr>
                <a:spLocks/>
              </p:cNvSpPr>
              <p:nvPr/>
            </p:nvSpPr>
            <p:spPr bwMode="auto">
              <a:xfrm>
                <a:off x="3147" y="2967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0" name="Freeform 104"/>
              <p:cNvSpPr>
                <a:spLocks/>
              </p:cNvSpPr>
              <p:nvPr/>
            </p:nvSpPr>
            <p:spPr bwMode="auto">
              <a:xfrm>
                <a:off x="4113" y="2877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1" name="Freeform 105"/>
              <p:cNvSpPr>
                <a:spLocks/>
              </p:cNvSpPr>
              <p:nvPr/>
            </p:nvSpPr>
            <p:spPr bwMode="auto">
              <a:xfrm>
                <a:off x="2811" y="2847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2" name="Freeform 106"/>
              <p:cNvSpPr>
                <a:spLocks/>
              </p:cNvSpPr>
              <p:nvPr/>
            </p:nvSpPr>
            <p:spPr bwMode="auto">
              <a:xfrm>
                <a:off x="3747" y="279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3" name="Freeform 107"/>
              <p:cNvSpPr>
                <a:spLocks/>
              </p:cNvSpPr>
              <p:nvPr/>
            </p:nvSpPr>
            <p:spPr bwMode="auto">
              <a:xfrm>
                <a:off x="2841" y="273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4" name="Freeform 108"/>
              <p:cNvSpPr>
                <a:spLocks/>
              </p:cNvSpPr>
              <p:nvPr/>
            </p:nvSpPr>
            <p:spPr bwMode="auto">
              <a:xfrm>
                <a:off x="3105" y="270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5" name="Freeform 109"/>
              <p:cNvSpPr>
                <a:spLocks/>
              </p:cNvSpPr>
              <p:nvPr/>
            </p:nvSpPr>
            <p:spPr bwMode="auto">
              <a:xfrm>
                <a:off x="2655" y="264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6" name="Freeform 110"/>
              <p:cNvSpPr>
                <a:spLocks/>
              </p:cNvSpPr>
              <p:nvPr/>
            </p:nvSpPr>
            <p:spPr bwMode="auto">
              <a:xfrm>
                <a:off x="3297" y="264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7" name="Freeform 111"/>
              <p:cNvSpPr>
                <a:spLocks/>
              </p:cNvSpPr>
              <p:nvPr/>
            </p:nvSpPr>
            <p:spPr bwMode="auto">
              <a:xfrm>
                <a:off x="2391" y="261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8" name="Freeform 112"/>
              <p:cNvSpPr>
                <a:spLocks/>
              </p:cNvSpPr>
              <p:nvPr/>
            </p:nvSpPr>
            <p:spPr bwMode="auto">
              <a:xfrm>
                <a:off x="3105" y="246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99" name="Freeform 113"/>
              <p:cNvSpPr>
                <a:spLocks/>
              </p:cNvSpPr>
              <p:nvPr/>
            </p:nvSpPr>
            <p:spPr bwMode="auto">
              <a:xfrm>
                <a:off x="2157" y="243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0" name="Freeform 114"/>
              <p:cNvSpPr>
                <a:spLocks/>
              </p:cNvSpPr>
              <p:nvPr/>
            </p:nvSpPr>
            <p:spPr bwMode="auto">
              <a:xfrm>
                <a:off x="3129" y="243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1" name="Freeform 115"/>
              <p:cNvSpPr>
                <a:spLocks/>
              </p:cNvSpPr>
              <p:nvPr/>
            </p:nvSpPr>
            <p:spPr bwMode="auto">
              <a:xfrm>
                <a:off x="2841" y="240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2" name="Freeform 116"/>
              <p:cNvSpPr>
                <a:spLocks/>
              </p:cNvSpPr>
              <p:nvPr/>
            </p:nvSpPr>
            <p:spPr bwMode="auto">
              <a:xfrm>
                <a:off x="2391" y="237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3" name="Freeform 117"/>
              <p:cNvSpPr>
                <a:spLocks/>
              </p:cNvSpPr>
              <p:nvPr/>
            </p:nvSpPr>
            <p:spPr bwMode="auto">
              <a:xfrm>
                <a:off x="3105" y="2373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4" name="Freeform 118"/>
              <p:cNvSpPr>
                <a:spLocks/>
              </p:cNvSpPr>
              <p:nvPr/>
            </p:nvSpPr>
            <p:spPr bwMode="auto">
              <a:xfrm>
                <a:off x="1941" y="23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5" name="Freeform 119"/>
              <p:cNvSpPr>
                <a:spLocks/>
              </p:cNvSpPr>
              <p:nvPr/>
            </p:nvSpPr>
            <p:spPr bwMode="auto">
              <a:xfrm>
                <a:off x="2061" y="23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6" name="Freeform 120"/>
              <p:cNvSpPr>
                <a:spLocks/>
              </p:cNvSpPr>
              <p:nvPr/>
            </p:nvSpPr>
            <p:spPr bwMode="auto">
              <a:xfrm>
                <a:off x="2157" y="23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7" name="Freeform 121"/>
              <p:cNvSpPr>
                <a:spLocks/>
              </p:cNvSpPr>
              <p:nvPr/>
            </p:nvSpPr>
            <p:spPr bwMode="auto">
              <a:xfrm>
                <a:off x="2391" y="23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8" name="Freeform 122"/>
              <p:cNvSpPr>
                <a:spLocks/>
              </p:cNvSpPr>
              <p:nvPr/>
            </p:nvSpPr>
            <p:spPr bwMode="auto">
              <a:xfrm>
                <a:off x="2391" y="23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09" name="Freeform 123"/>
              <p:cNvSpPr>
                <a:spLocks/>
              </p:cNvSpPr>
              <p:nvPr/>
            </p:nvSpPr>
            <p:spPr bwMode="auto">
              <a:xfrm>
                <a:off x="2841" y="23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0" name="Freeform 124"/>
              <p:cNvSpPr>
                <a:spLocks/>
              </p:cNvSpPr>
              <p:nvPr/>
            </p:nvSpPr>
            <p:spPr bwMode="auto">
              <a:xfrm>
                <a:off x="1341" y="23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1" name="Freeform 125"/>
              <p:cNvSpPr>
                <a:spLocks/>
              </p:cNvSpPr>
              <p:nvPr/>
            </p:nvSpPr>
            <p:spPr bwMode="auto">
              <a:xfrm>
                <a:off x="2391" y="23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2" name="Freeform 126"/>
              <p:cNvSpPr>
                <a:spLocks/>
              </p:cNvSpPr>
              <p:nvPr/>
            </p:nvSpPr>
            <p:spPr bwMode="auto">
              <a:xfrm>
                <a:off x="3105" y="23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3" name="Freeform 127"/>
              <p:cNvSpPr>
                <a:spLocks/>
              </p:cNvSpPr>
              <p:nvPr/>
            </p:nvSpPr>
            <p:spPr bwMode="auto">
              <a:xfrm>
                <a:off x="3357" y="23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4" name="Freeform 128"/>
              <p:cNvSpPr>
                <a:spLocks/>
              </p:cNvSpPr>
              <p:nvPr/>
            </p:nvSpPr>
            <p:spPr bwMode="auto">
              <a:xfrm>
                <a:off x="3561" y="23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5" name="Freeform 129"/>
              <p:cNvSpPr>
                <a:spLocks/>
              </p:cNvSpPr>
              <p:nvPr/>
            </p:nvSpPr>
            <p:spPr bwMode="auto">
              <a:xfrm>
                <a:off x="2247" y="22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6" name="Freeform 130"/>
              <p:cNvSpPr>
                <a:spLocks/>
              </p:cNvSpPr>
              <p:nvPr/>
            </p:nvSpPr>
            <p:spPr bwMode="auto">
              <a:xfrm>
                <a:off x="2559" y="22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7" name="Freeform 131"/>
              <p:cNvSpPr>
                <a:spLocks/>
              </p:cNvSpPr>
              <p:nvPr/>
            </p:nvSpPr>
            <p:spPr bwMode="auto">
              <a:xfrm>
                <a:off x="2811" y="22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8" name="Freeform 132"/>
              <p:cNvSpPr>
                <a:spLocks/>
              </p:cNvSpPr>
              <p:nvPr/>
            </p:nvSpPr>
            <p:spPr bwMode="auto">
              <a:xfrm>
                <a:off x="3105" y="22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19" name="Freeform 133"/>
              <p:cNvSpPr>
                <a:spLocks/>
              </p:cNvSpPr>
              <p:nvPr/>
            </p:nvSpPr>
            <p:spPr bwMode="auto">
              <a:xfrm>
                <a:off x="3297" y="22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0" name="Freeform 134"/>
              <p:cNvSpPr>
                <a:spLocks/>
              </p:cNvSpPr>
              <p:nvPr/>
            </p:nvSpPr>
            <p:spPr bwMode="auto">
              <a:xfrm>
                <a:off x="3657" y="22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1" name="Freeform 135"/>
              <p:cNvSpPr>
                <a:spLocks/>
              </p:cNvSpPr>
              <p:nvPr/>
            </p:nvSpPr>
            <p:spPr bwMode="auto">
              <a:xfrm>
                <a:off x="2391" y="225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2" name="Freeform 136"/>
              <p:cNvSpPr>
                <a:spLocks/>
              </p:cNvSpPr>
              <p:nvPr/>
            </p:nvSpPr>
            <p:spPr bwMode="auto">
              <a:xfrm>
                <a:off x="2391" y="225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3" name="Freeform 137"/>
              <p:cNvSpPr>
                <a:spLocks/>
              </p:cNvSpPr>
              <p:nvPr/>
            </p:nvSpPr>
            <p:spPr bwMode="auto">
              <a:xfrm>
                <a:off x="2391" y="225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4" name="Freeform 138"/>
              <p:cNvSpPr>
                <a:spLocks/>
              </p:cNvSpPr>
              <p:nvPr/>
            </p:nvSpPr>
            <p:spPr bwMode="auto">
              <a:xfrm>
                <a:off x="2391" y="225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5" name="Freeform 139"/>
              <p:cNvSpPr>
                <a:spLocks/>
              </p:cNvSpPr>
              <p:nvPr/>
            </p:nvSpPr>
            <p:spPr bwMode="auto">
              <a:xfrm>
                <a:off x="2157" y="22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6" name="Freeform 140"/>
              <p:cNvSpPr>
                <a:spLocks/>
              </p:cNvSpPr>
              <p:nvPr/>
            </p:nvSpPr>
            <p:spPr bwMode="auto">
              <a:xfrm>
                <a:off x="2391" y="22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7" name="Freeform 141"/>
              <p:cNvSpPr>
                <a:spLocks/>
              </p:cNvSpPr>
              <p:nvPr/>
            </p:nvSpPr>
            <p:spPr bwMode="auto">
              <a:xfrm>
                <a:off x="2391" y="22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8" name="Freeform 142"/>
              <p:cNvSpPr>
                <a:spLocks/>
              </p:cNvSpPr>
              <p:nvPr/>
            </p:nvSpPr>
            <p:spPr bwMode="auto">
              <a:xfrm>
                <a:off x="2697" y="22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29" name="Freeform 143"/>
              <p:cNvSpPr>
                <a:spLocks/>
              </p:cNvSpPr>
              <p:nvPr/>
            </p:nvSpPr>
            <p:spPr bwMode="auto">
              <a:xfrm>
                <a:off x="2841" y="22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0" name="Freeform 144"/>
              <p:cNvSpPr>
                <a:spLocks/>
              </p:cNvSpPr>
              <p:nvPr/>
            </p:nvSpPr>
            <p:spPr bwMode="auto">
              <a:xfrm>
                <a:off x="3747" y="22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1" name="Freeform 145"/>
              <p:cNvSpPr>
                <a:spLocks/>
              </p:cNvSpPr>
              <p:nvPr/>
            </p:nvSpPr>
            <p:spPr bwMode="auto">
              <a:xfrm>
                <a:off x="3747" y="22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2" name="Freeform 146"/>
              <p:cNvSpPr>
                <a:spLocks/>
              </p:cNvSpPr>
              <p:nvPr/>
            </p:nvSpPr>
            <p:spPr bwMode="auto">
              <a:xfrm>
                <a:off x="2061" y="21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3" name="Freeform 147"/>
              <p:cNvSpPr>
                <a:spLocks/>
              </p:cNvSpPr>
              <p:nvPr/>
            </p:nvSpPr>
            <p:spPr bwMode="auto">
              <a:xfrm>
                <a:off x="2325" y="21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4" name="Freeform 148"/>
              <p:cNvSpPr>
                <a:spLocks/>
              </p:cNvSpPr>
              <p:nvPr/>
            </p:nvSpPr>
            <p:spPr bwMode="auto">
              <a:xfrm>
                <a:off x="2391" y="21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5" name="Freeform 149"/>
              <p:cNvSpPr>
                <a:spLocks/>
              </p:cNvSpPr>
              <p:nvPr/>
            </p:nvSpPr>
            <p:spPr bwMode="auto">
              <a:xfrm>
                <a:off x="2559" y="21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6" name="Freeform 150"/>
              <p:cNvSpPr>
                <a:spLocks/>
              </p:cNvSpPr>
              <p:nvPr/>
            </p:nvSpPr>
            <p:spPr bwMode="auto">
              <a:xfrm>
                <a:off x="2841" y="21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7" name="Freeform 151"/>
              <p:cNvSpPr>
                <a:spLocks/>
              </p:cNvSpPr>
              <p:nvPr/>
            </p:nvSpPr>
            <p:spPr bwMode="auto">
              <a:xfrm>
                <a:off x="2877" y="21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8" name="Freeform 152"/>
              <p:cNvSpPr>
                <a:spLocks/>
              </p:cNvSpPr>
              <p:nvPr/>
            </p:nvSpPr>
            <p:spPr bwMode="auto">
              <a:xfrm>
                <a:off x="2157" y="216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39" name="Freeform 153"/>
              <p:cNvSpPr>
                <a:spLocks/>
              </p:cNvSpPr>
              <p:nvPr/>
            </p:nvSpPr>
            <p:spPr bwMode="auto">
              <a:xfrm>
                <a:off x="3147" y="216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0" name="Freeform 154"/>
              <p:cNvSpPr>
                <a:spLocks/>
              </p:cNvSpPr>
              <p:nvPr/>
            </p:nvSpPr>
            <p:spPr bwMode="auto">
              <a:xfrm>
                <a:off x="3603" y="216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1" name="Freeform 155"/>
              <p:cNvSpPr>
                <a:spLocks/>
              </p:cNvSpPr>
              <p:nvPr/>
            </p:nvSpPr>
            <p:spPr bwMode="auto">
              <a:xfrm>
                <a:off x="2391" y="213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2" name="Freeform 156"/>
              <p:cNvSpPr>
                <a:spLocks/>
              </p:cNvSpPr>
              <p:nvPr/>
            </p:nvSpPr>
            <p:spPr bwMode="auto">
              <a:xfrm>
                <a:off x="2391" y="213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3" name="Freeform 157"/>
              <p:cNvSpPr>
                <a:spLocks/>
              </p:cNvSpPr>
              <p:nvPr/>
            </p:nvSpPr>
            <p:spPr bwMode="auto">
              <a:xfrm>
                <a:off x="2451" y="213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4" name="Freeform 158"/>
              <p:cNvSpPr>
                <a:spLocks/>
              </p:cNvSpPr>
              <p:nvPr/>
            </p:nvSpPr>
            <p:spPr bwMode="auto">
              <a:xfrm>
                <a:off x="3105" y="213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5" name="Freeform 159"/>
              <p:cNvSpPr>
                <a:spLocks/>
              </p:cNvSpPr>
              <p:nvPr/>
            </p:nvSpPr>
            <p:spPr bwMode="auto">
              <a:xfrm>
                <a:off x="2841" y="210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6" name="Freeform 160"/>
              <p:cNvSpPr>
                <a:spLocks/>
              </p:cNvSpPr>
              <p:nvPr/>
            </p:nvSpPr>
            <p:spPr bwMode="auto">
              <a:xfrm>
                <a:off x="2841" y="210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7" name="Freeform 161"/>
              <p:cNvSpPr>
                <a:spLocks/>
              </p:cNvSpPr>
              <p:nvPr/>
            </p:nvSpPr>
            <p:spPr bwMode="auto">
              <a:xfrm>
                <a:off x="2391" y="207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8" name="Freeform 162"/>
              <p:cNvSpPr>
                <a:spLocks/>
              </p:cNvSpPr>
              <p:nvPr/>
            </p:nvSpPr>
            <p:spPr bwMode="auto">
              <a:xfrm>
                <a:off x="2391" y="207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49" name="Freeform 163"/>
              <p:cNvSpPr>
                <a:spLocks/>
              </p:cNvSpPr>
              <p:nvPr/>
            </p:nvSpPr>
            <p:spPr bwMode="auto">
              <a:xfrm>
                <a:off x="2655" y="207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0" name="Freeform 164"/>
              <p:cNvSpPr>
                <a:spLocks/>
              </p:cNvSpPr>
              <p:nvPr/>
            </p:nvSpPr>
            <p:spPr bwMode="auto">
              <a:xfrm>
                <a:off x="1341" y="20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1" name="Freeform 165"/>
              <p:cNvSpPr>
                <a:spLocks/>
              </p:cNvSpPr>
              <p:nvPr/>
            </p:nvSpPr>
            <p:spPr bwMode="auto">
              <a:xfrm>
                <a:off x="2391" y="20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2" name="Freeform 166"/>
              <p:cNvSpPr>
                <a:spLocks/>
              </p:cNvSpPr>
              <p:nvPr/>
            </p:nvSpPr>
            <p:spPr bwMode="auto">
              <a:xfrm>
                <a:off x="2613" y="20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3" name="Freeform 167"/>
              <p:cNvSpPr>
                <a:spLocks/>
              </p:cNvSpPr>
              <p:nvPr/>
            </p:nvSpPr>
            <p:spPr bwMode="auto">
              <a:xfrm>
                <a:off x="3063" y="20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4" name="Freeform 168"/>
              <p:cNvSpPr>
                <a:spLocks/>
              </p:cNvSpPr>
              <p:nvPr/>
            </p:nvSpPr>
            <p:spPr bwMode="auto">
              <a:xfrm>
                <a:off x="3441" y="20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5" name="Freeform 169"/>
              <p:cNvSpPr>
                <a:spLocks/>
              </p:cNvSpPr>
              <p:nvPr/>
            </p:nvSpPr>
            <p:spPr bwMode="auto">
              <a:xfrm>
                <a:off x="4587" y="204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6" name="Freeform 170"/>
              <p:cNvSpPr>
                <a:spLocks/>
              </p:cNvSpPr>
              <p:nvPr/>
            </p:nvSpPr>
            <p:spPr bwMode="auto">
              <a:xfrm>
                <a:off x="2391" y="20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7" name="Freeform 171"/>
              <p:cNvSpPr>
                <a:spLocks/>
              </p:cNvSpPr>
              <p:nvPr/>
            </p:nvSpPr>
            <p:spPr bwMode="auto">
              <a:xfrm>
                <a:off x="2391" y="20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8" name="Freeform 172"/>
              <p:cNvSpPr>
                <a:spLocks/>
              </p:cNvSpPr>
              <p:nvPr/>
            </p:nvSpPr>
            <p:spPr bwMode="auto">
              <a:xfrm>
                <a:off x="2391" y="20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59" name="Freeform 173"/>
              <p:cNvSpPr>
                <a:spLocks/>
              </p:cNvSpPr>
              <p:nvPr/>
            </p:nvSpPr>
            <p:spPr bwMode="auto">
              <a:xfrm>
                <a:off x="2559" y="20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0" name="Freeform 174"/>
              <p:cNvSpPr>
                <a:spLocks/>
              </p:cNvSpPr>
              <p:nvPr/>
            </p:nvSpPr>
            <p:spPr bwMode="auto">
              <a:xfrm>
                <a:off x="2841" y="20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1" name="Freeform 175"/>
              <p:cNvSpPr>
                <a:spLocks/>
              </p:cNvSpPr>
              <p:nvPr/>
            </p:nvSpPr>
            <p:spPr bwMode="auto">
              <a:xfrm>
                <a:off x="3105" y="201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2" name="Freeform 176"/>
              <p:cNvSpPr>
                <a:spLocks/>
              </p:cNvSpPr>
              <p:nvPr/>
            </p:nvSpPr>
            <p:spPr bwMode="auto">
              <a:xfrm>
                <a:off x="2157" y="19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3" name="Freeform 177"/>
              <p:cNvSpPr>
                <a:spLocks/>
              </p:cNvSpPr>
              <p:nvPr/>
            </p:nvSpPr>
            <p:spPr bwMode="auto">
              <a:xfrm>
                <a:off x="2391" y="19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4" name="Freeform 178"/>
              <p:cNvSpPr>
                <a:spLocks/>
              </p:cNvSpPr>
              <p:nvPr/>
            </p:nvSpPr>
            <p:spPr bwMode="auto">
              <a:xfrm>
                <a:off x="2391" y="19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5" name="Freeform 179"/>
              <p:cNvSpPr>
                <a:spLocks/>
              </p:cNvSpPr>
              <p:nvPr/>
            </p:nvSpPr>
            <p:spPr bwMode="auto">
              <a:xfrm>
                <a:off x="2391" y="19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6" name="Freeform 180"/>
              <p:cNvSpPr>
                <a:spLocks/>
              </p:cNvSpPr>
              <p:nvPr/>
            </p:nvSpPr>
            <p:spPr bwMode="auto">
              <a:xfrm>
                <a:off x="2391" y="19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7" name="Freeform 181"/>
              <p:cNvSpPr>
                <a:spLocks/>
              </p:cNvSpPr>
              <p:nvPr/>
            </p:nvSpPr>
            <p:spPr bwMode="auto">
              <a:xfrm>
                <a:off x="2841" y="198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8" name="Freeform 182"/>
              <p:cNvSpPr>
                <a:spLocks/>
              </p:cNvSpPr>
              <p:nvPr/>
            </p:nvSpPr>
            <p:spPr bwMode="auto">
              <a:xfrm>
                <a:off x="2391" y="195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69" name="Freeform 183"/>
              <p:cNvSpPr>
                <a:spLocks/>
              </p:cNvSpPr>
              <p:nvPr/>
            </p:nvSpPr>
            <p:spPr bwMode="auto">
              <a:xfrm>
                <a:off x="2391" y="195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0" name="Freeform 184"/>
              <p:cNvSpPr>
                <a:spLocks/>
              </p:cNvSpPr>
              <p:nvPr/>
            </p:nvSpPr>
            <p:spPr bwMode="auto">
              <a:xfrm>
                <a:off x="2841" y="195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1" name="Freeform 185"/>
              <p:cNvSpPr>
                <a:spLocks/>
              </p:cNvSpPr>
              <p:nvPr/>
            </p:nvSpPr>
            <p:spPr bwMode="auto">
              <a:xfrm>
                <a:off x="2247" y="19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2" name="Freeform 186"/>
              <p:cNvSpPr>
                <a:spLocks/>
              </p:cNvSpPr>
              <p:nvPr/>
            </p:nvSpPr>
            <p:spPr bwMode="auto">
              <a:xfrm>
                <a:off x="2655" y="19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3" name="Freeform 187"/>
              <p:cNvSpPr>
                <a:spLocks/>
              </p:cNvSpPr>
              <p:nvPr/>
            </p:nvSpPr>
            <p:spPr bwMode="auto">
              <a:xfrm>
                <a:off x="2841" y="19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4" name="Freeform 188"/>
              <p:cNvSpPr>
                <a:spLocks/>
              </p:cNvSpPr>
              <p:nvPr/>
            </p:nvSpPr>
            <p:spPr bwMode="auto">
              <a:xfrm>
                <a:off x="2841" y="192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5" name="Freeform 189"/>
              <p:cNvSpPr>
                <a:spLocks/>
              </p:cNvSpPr>
              <p:nvPr/>
            </p:nvSpPr>
            <p:spPr bwMode="auto">
              <a:xfrm>
                <a:off x="1941" y="18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6" name="Freeform 190"/>
              <p:cNvSpPr>
                <a:spLocks/>
              </p:cNvSpPr>
              <p:nvPr/>
            </p:nvSpPr>
            <p:spPr bwMode="auto">
              <a:xfrm>
                <a:off x="2391" y="18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7" name="Freeform 191"/>
              <p:cNvSpPr>
                <a:spLocks/>
              </p:cNvSpPr>
              <p:nvPr/>
            </p:nvSpPr>
            <p:spPr bwMode="auto">
              <a:xfrm>
                <a:off x="2391" y="18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8" name="Freeform 192"/>
              <p:cNvSpPr>
                <a:spLocks/>
              </p:cNvSpPr>
              <p:nvPr/>
            </p:nvSpPr>
            <p:spPr bwMode="auto">
              <a:xfrm>
                <a:off x="2391" y="18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79" name="Freeform 193"/>
              <p:cNvSpPr>
                <a:spLocks/>
              </p:cNvSpPr>
              <p:nvPr/>
            </p:nvSpPr>
            <p:spPr bwMode="auto">
              <a:xfrm>
                <a:off x="2391" y="18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0" name="Freeform 194"/>
              <p:cNvSpPr>
                <a:spLocks/>
              </p:cNvSpPr>
              <p:nvPr/>
            </p:nvSpPr>
            <p:spPr bwMode="auto">
              <a:xfrm>
                <a:off x="2391" y="18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1" name="Freeform 195"/>
              <p:cNvSpPr>
                <a:spLocks/>
              </p:cNvSpPr>
              <p:nvPr/>
            </p:nvSpPr>
            <p:spPr bwMode="auto">
              <a:xfrm>
                <a:off x="2841" y="18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2" name="Freeform 196"/>
              <p:cNvSpPr>
                <a:spLocks/>
              </p:cNvSpPr>
              <p:nvPr/>
            </p:nvSpPr>
            <p:spPr bwMode="auto">
              <a:xfrm>
                <a:off x="3243" y="189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3" name="Freeform 197"/>
              <p:cNvSpPr>
                <a:spLocks/>
              </p:cNvSpPr>
              <p:nvPr/>
            </p:nvSpPr>
            <p:spPr bwMode="auto">
              <a:xfrm>
                <a:off x="2391" y="186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4" name="Freeform 198"/>
              <p:cNvSpPr>
                <a:spLocks/>
              </p:cNvSpPr>
              <p:nvPr/>
            </p:nvSpPr>
            <p:spPr bwMode="auto">
              <a:xfrm>
                <a:off x="2391" y="186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5" name="Freeform 199"/>
              <p:cNvSpPr>
                <a:spLocks/>
              </p:cNvSpPr>
              <p:nvPr/>
            </p:nvSpPr>
            <p:spPr bwMode="auto">
              <a:xfrm>
                <a:off x="2841" y="186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6" name="Freeform 200"/>
              <p:cNvSpPr>
                <a:spLocks/>
              </p:cNvSpPr>
              <p:nvPr/>
            </p:nvSpPr>
            <p:spPr bwMode="auto">
              <a:xfrm>
                <a:off x="2907" y="186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7" name="Freeform 201"/>
              <p:cNvSpPr>
                <a:spLocks/>
              </p:cNvSpPr>
              <p:nvPr/>
            </p:nvSpPr>
            <p:spPr bwMode="auto">
              <a:xfrm>
                <a:off x="3105" y="186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8" name="Freeform 202"/>
              <p:cNvSpPr>
                <a:spLocks/>
              </p:cNvSpPr>
              <p:nvPr/>
            </p:nvSpPr>
            <p:spPr bwMode="auto">
              <a:xfrm>
                <a:off x="3105" y="1869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89" name="Freeform 203"/>
              <p:cNvSpPr>
                <a:spLocks/>
              </p:cNvSpPr>
              <p:nvPr/>
            </p:nvSpPr>
            <p:spPr bwMode="auto">
              <a:xfrm>
                <a:off x="2391" y="18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405"/>
            <p:cNvGrpSpPr>
              <a:grpSpLocks/>
            </p:cNvGrpSpPr>
            <p:nvPr/>
          </p:nvGrpSpPr>
          <p:grpSpPr bwMode="auto">
            <a:xfrm>
              <a:off x="1276" y="924"/>
              <a:ext cx="2706" cy="1086"/>
              <a:chOff x="1341" y="921"/>
              <a:chExt cx="2706" cy="1086"/>
            </a:xfrm>
          </p:grpSpPr>
          <p:sp>
            <p:nvSpPr>
              <p:cNvPr id="30890" name="Freeform 205"/>
              <p:cNvSpPr>
                <a:spLocks/>
              </p:cNvSpPr>
              <p:nvPr/>
            </p:nvSpPr>
            <p:spPr bwMode="auto">
              <a:xfrm>
                <a:off x="2391" y="18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1" name="Freeform 206"/>
              <p:cNvSpPr>
                <a:spLocks/>
              </p:cNvSpPr>
              <p:nvPr/>
            </p:nvSpPr>
            <p:spPr bwMode="auto">
              <a:xfrm>
                <a:off x="2841" y="18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2" name="Freeform 207"/>
              <p:cNvSpPr>
                <a:spLocks/>
              </p:cNvSpPr>
              <p:nvPr/>
            </p:nvSpPr>
            <p:spPr bwMode="auto">
              <a:xfrm>
                <a:off x="3297" y="18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3" name="Freeform 208"/>
              <p:cNvSpPr>
                <a:spLocks/>
              </p:cNvSpPr>
              <p:nvPr/>
            </p:nvSpPr>
            <p:spPr bwMode="auto">
              <a:xfrm>
                <a:off x="1941" y="18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4" name="Freeform 209"/>
              <p:cNvSpPr>
                <a:spLocks/>
              </p:cNvSpPr>
              <p:nvPr/>
            </p:nvSpPr>
            <p:spPr bwMode="auto">
              <a:xfrm>
                <a:off x="2391" y="18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5" name="Freeform 210"/>
              <p:cNvSpPr>
                <a:spLocks/>
              </p:cNvSpPr>
              <p:nvPr/>
            </p:nvSpPr>
            <p:spPr bwMode="auto">
              <a:xfrm>
                <a:off x="2391" y="18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6" name="Freeform 211"/>
              <p:cNvSpPr>
                <a:spLocks/>
              </p:cNvSpPr>
              <p:nvPr/>
            </p:nvSpPr>
            <p:spPr bwMode="auto">
              <a:xfrm>
                <a:off x="2391" y="18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7" name="Freeform 212"/>
              <p:cNvSpPr>
                <a:spLocks/>
              </p:cNvSpPr>
              <p:nvPr/>
            </p:nvSpPr>
            <p:spPr bwMode="auto">
              <a:xfrm>
                <a:off x="3657" y="18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8" name="Freeform 213"/>
              <p:cNvSpPr>
                <a:spLocks/>
              </p:cNvSpPr>
              <p:nvPr/>
            </p:nvSpPr>
            <p:spPr bwMode="auto">
              <a:xfrm>
                <a:off x="2247" y="17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99" name="Freeform 214"/>
              <p:cNvSpPr>
                <a:spLocks/>
              </p:cNvSpPr>
              <p:nvPr/>
            </p:nvSpPr>
            <p:spPr bwMode="auto">
              <a:xfrm>
                <a:off x="2391" y="17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0" name="Freeform 215"/>
              <p:cNvSpPr>
                <a:spLocks/>
              </p:cNvSpPr>
              <p:nvPr/>
            </p:nvSpPr>
            <p:spPr bwMode="auto">
              <a:xfrm>
                <a:off x="2391" y="17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1" name="Freeform 216"/>
              <p:cNvSpPr>
                <a:spLocks/>
              </p:cNvSpPr>
              <p:nvPr/>
            </p:nvSpPr>
            <p:spPr bwMode="auto">
              <a:xfrm>
                <a:off x="2391" y="17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2" name="Freeform 217"/>
              <p:cNvSpPr>
                <a:spLocks/>
              </p:cNvSpPr>
              <p:nvPr/>
            </p:nvSpPr>
            <p:spPr bwMode="auto">
              <a:xfrm>
                <a:off x="2841" y="17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3" name="Freeform 218"/>
              <p:cNvSpPr>
                <a:spLocks/>
              </p:cNvSpPr>
              <p:nvPr/>
            </p:nvSpPr>
            <p:spPr bwMode="auto">
              <a:xfrm>
                <a:off x="2841" y="17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4" name="Freeform 219"/>
              <p:cNvSpPr>
                <a:spLocks/>
              </p:cNvSpPr>
              <p:nvPr/>
            </p:nvSpPr>
            <p:spPr bwMode="auto">
              <a:xfrm>
                <a:off x="2841" y="17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5" name="Freeform 220"/>
              <p:cNvSpPr>
                <a:spLocks/>
              </p:cNvSpPr>
              <p:nvPr/>
            </p:nvSpPr>
            <p:spPr bwMode="auto">
              <a:xfrm>
                <a:off x="3063" y="17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6" name="Freeform 221"/>
              <p:cNvSpPr>
                <a:spLocks/>
              </p:cNvSpPr>
              <p:nvPr/>
            </p:nvSpPr>
            <p:spPr bwMode="auto">
              <a:xfrm>
                <a:off x="3339" y="17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7" name="Freeform 222"/>
              <p:cNvSpPr>
                <a:spLocks/>
              </p:cNvSpPr>
              <p:nvPr/>
            </p:nvSpPr>
            <p:spPr bwMode="auto">
              <a:xfrm>
                <a:off x="134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8" name="Freeform 223"/>
              <p:cNvSpPr>
                <a:spLocks/>
              </p:cNvSpPr>
              <p:nvPr/>
            </p:nvSpPr>
            <p:spPr bwMode="auto">
              <a:xfrm>
                <a:off x="134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9" name="Freeform 224"/>
              <p:cNvSpPr>
                <a:spLocks/>
              </p:cNvSpPr>
              <p:nvPr/>
            </p:nvSpPr>
            <p:spPr bwMode="auto">
              <a:xfrm>
                <a:off x="206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0" name="Freeform 225"/>
              <p:cNvSpPr>
                <a:spLocks/>
              </p:cNvSpPr>
              <p:nvPr/>
            </p:nvSpPr>
            <p:spPr bwMode="auto">
              <a:xfrm>
                <a:off x="239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1" name="Freeform 226"/>
              <p:cNvSpPr>
                <a:spLocks/>
              </p:cNvSpPr>
              <p:nvPr/>
            </p:nvSpPr>
            <p:spPr bwMode="auto">
              <a:xfrm>
                <a:off x="239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2" name="Freeform 227"/>
              <p:cNvSpPr>
                <a:spLocks/>
              </p:cNvSpPr>
              <p:nvPr/>
            </p:nvSpPr>
            <p:spPr bwMode="auto">
              <a:xfrm>
                <a:off x="239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3" name="Freeform 228"/>
              <p:cNvSpPr>
                <a:spLocks/>
              </p:cNvSpPr>
              <p:nvPr/>
            </p:nvSpPr>
            <p:spPr bwMode="auto">
              <a:xfrm>
                <a:off x="239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4" name="Freeform 229"/>
              <p:cNvSpPr>
                <a:spLocks/>
              </p:cNvSpPr>
              <p:nvPr/>
            </p:nvSpPr>
            <p:spPr bwMode="auto">
              <a:xfrm>
                <a:off x="239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5" name="Freeform 230"/>
              <p:cNvSpPr>
                <a:spLocks/>
              </p:cNvSpPr>
              <p:nvPr/>
            </p:nvSpPr>
            <p:spPr bwMode="auto">
              <a:xfrm>
                <a:off x="239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6" name="Freeform 231"/>
              <p:cNvSpPr>
                <a:spLocks/>
              </p:cNvSpPr>
              <p:nvPr/>
            </p:nvSpPr>
            <p:spPr bwMode="auto">
              <a:xfrm>
                <a:off x="239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7" name="Freeform 232"/>
              <p:cNvSpPr>
                <a:spLocks/>
              </p:cNvSpPr>
              <p:nvPr/>
            </p:nvSpPr>
            <p:spPr bwMode="auto">
              <a:xfrm>
                <a:off x="2391" y="17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8" name="Freeform 233"/>
              <p:cNvSpPr>
                <a:spLocks/>
              </p:cNvSpPr>
              <p:nvPr/>
            </p:nvSpPr>
            <p:spPr bwMode="auto">
              <a:xfrm>
                <a:off x="2391" y="17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9" name="Freeform 234"/>
              <p:cNvSpPr>
                <a:spLocks/>
              </p:cNvSpPr>
              <p:nvPr/>
            </p:nvSpPr>
            <p:spPr bwMode="auto">
              <a:xfrm>
                <a:off x="2391" y="17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0" name="Freeform 235"/>
              <p:cNvSpPr>
                <a:spLocks/>
              </p:cNvSpPr>
              <p:nvPr/>
            </p:nvSpPr>
            <p:spPr bwMode="auto">
              <a:xfrm>
                <a:off x="2559" y="17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1" name="Freeform 236"/>
              <p:cNvSpPr>
                <a:spLocks/>
              </p:cNvSpPr>
              <p:nvPr/>
            </p:nvSpPr>
            <p:spPr bwMode="auto">
              <a:xfrm>
                <a:off x="2841" y="17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2" name="Freeform 237"/>
              <p:cNvSpPr>
                <a:spLocks/>
              </p:cNvSpPr>
              <p:nvPr/>
            </p:nvSpPr>
            <p:spPr bwMode="auto">
              <a:xfrm>
                <a:off x="2841" y="17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3" name="Freeform 238"/>
              <p:cNvSpPr>
                <a:spLocks/>
              </p:cNvSpPr>
              <p:nvPr/>
            </p:nvSpPr>
            <p:spPr bwMode="auto">
              <a:xfrm>
                <a:off x="3039" y="17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4" name="Freeform 239"/>
              <p:cNvSpPr>
                <a:spLocks/>
              </p:cNvSpPr>
              <p:nvPr/>
            </p:nvSpPr>
            <p:spPr bwMode="auto">
              <a:xfrm>
                <a:off x="3105" y="17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5" name="Freeform 240"/>
              <p:cNvSpPr>
                <a:spLocks/>
              </p:cNvSpPr>
              <p:nvPr/>
            </p:nvSpPr>
            <p:spPr bwMode="auto">
              <a:xfrm>
                <a:off x="2061" y="16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6" name="Freeform 241"/>
              <p:cNvSpPr>
                <a:spLocks/>
              </p:cNvSpPr>
              <p:nvPr/>
            </p:nvSpPr>
            <p:spPr bwMode="auto">
              <a:xfrm>
                <a:off x="2391" y="16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7" name="Freeform 242"/>
              <p:cNvSpPr>
                <a:spLocks/>
              </p:cNvSpPr>
              <p:nvPr/>
            </p:nvSpPr>
            <p:spPr bwMode="auto">
              <a:xfrm>
                <a:off x="2391" y="16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8" name="Freeform 243"/>
              <p:cNvSpPr>
                <a:spLocks/>
              </p:cNvSpPr>
              <p:nvPr/>
            </p:nvSpPr>
            <p:spPr bwMode="auto">
              <a:xfrm>
                <a:off x="2655" y="16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9" name="Freeform 244"/>
              <p:cNvSpPr>
                <a:spLocks/>
              </p:cNvSpPr>
              <p:nvPr/>
            </p:nvSpPr>
            <p:spPr bwMode="auto">
              <a:xfrm>
                <a:off x="2841" y="16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0" name="Freeform 245"/>
              <p:cNvSpPr>
                <a:spLocks/>
              </p:cNvSpPr>
              <p:nvPr/>
            </p:nvSpPr>
            <p:spPr bwMode="auto">
              <a:xfrm>
                <a:off x="3105" y="16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1" name="Freeform 246"/>
              <p:cNvSpPr>
                <a:spLocks/>
              </p:cNvSpPr>
              <p:nvPr/>
            </p:nvSpPr>
            <p:spPr bwMode="auto">
              <a:xfrm>
                <a:off x="3297" y="16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2" name="Freeform 247"/>
              <p:cNvSpPr>
                <a:spLocks/>
              </p:cNvSpPr>
              <p:nvPr/>
            </p:nvSpPr>
            <p:spPr bwMode="auto">
              <a:xfrm>
                <a:off x="3297" y="16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3" name="Freeform 248"/>
              <p:cNvSpPr>
                <a:spLocks/>
              </p:cNvSpPr>
              <p:nvPr/>
            </p:nvSpPr>
            <p:spPr bwMode="auto">
              <a:xfrm>
                <a:off x="3561" y="16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4" name="Freeform 249"/>
              <p:cNvSpPr>
                <a:spLocks/>
              </p:cNvSpPr>
              <p:nvPr/>
            </p:nvSpPr>
            <p:spPr bwMode="auto">
              <a:xfrm>
                <a:off x="1941" y="16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5" name="Freeform 250"/>
              <p:cNvSpPr>
                <a:spLocks/>
              </p:cNvSpPr>
              <p:nvPr/>
            </p:nvSpPr>
            <p:spPr bwMode="auto">
              <a:xfrm>
                <a:off x="2391" y="16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6" name="Freeform 251"/>
              <p:cNvSpPr>
                <a:spLocks/>
              </p:cNvSpPr>
              <p:nvPr/>
            </p:nvSpPr>
            <p:spPr bwMode="auto">
              <a:xfrm>
                <a:off x="2391" y="16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7" name="Freeform 252"/>
              <p:cNvSpPr>
                <a:spLocks/>
              </p:cNvSpPr>
              <p:nvPr/>
            </p:nvSpPr>
            <p:spPr bwMode="auto">
              <a:xfrm>
                <a:off x="2391" y="16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8" name="Freeform 253"/>
              <p:cNvSpPr>
                <a:spLocks/>
              </p:cNvSpPr>
              <p:nvPr/>
            </p:nvSpPr>
            <p:spPr bwMode="auto">
              <a:xfrm>
                <a:off x="2841" y="16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9" name="Freeform 254"/>
              <p:cNvSpPr>
                <a:spLocks/>
              </p:cNvSpPr>
              <p:nvPr/>
            </p:nvSpPr>
            <p:spPr bwMode="auto">
              <a:xfrm>
                <a:off x="2841" y="16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0" name="Freeform 255"/>
              <p:cNvSpPr>
                <a:spLocks/>
              </p:cNvSpPr>
              <p:nvPr/>
            </p:nvSpPr>
            <p:spPr bwMode="auto">
              <a:xfrm>
                <a:off x="2841" y="16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1" name="Freeform 256"/>
              <p:cNvSpPr>
                <a:spLocks/>
              </p:cNvSpPr>
              <p:nvPr/>
            </p:nvSpPr>
            <p:spPr bwMode="auto">
              <a:xfrm>
                <a:off x="3297" y="16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2" name="Freeform 257"/>
              <p:cNvSpPr>
                <a:spLocks/>
              </p:cNvSpPr>
              <p:nvPr/>
            </p:nvSpPr>
            <p:spPr bwMode="auto">
              <a:xfrm>
                <a:off x="2391" y="163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3" name="Freeform 258"/>
              <p:cNvSpPr>
                <a:spLocks/>
              </p:cNvSpPr>
              <p:nvPr/>
            </p:nvSpPr>
            <p:spPr bwMode="auto">
              <a:xfrm>
                <a:off x="2391" y="163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4" name="Freeform 259"/>
              <p:cNvSpPr>
                <a:spLocks/>
              </p:cNvSpPr>
              <p:nvPr/>
            </p:nvSpPr>
            <p:spPr bwMode="auto">
              <a:xfrm>
                <a:off x="2391" y="163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5" name="Freeform 260"/>
              <p:cNvSpPr>
                <a:spLocks/>
              </p:cNvSpPr>
              <p:nvPr/>
            </p:nvSpPr>
            <p:spPr bwMode="auto">
              <a:xfrm>
                <a:off x="2391" y="163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6" name="Freeform 261"/>
              <p:cNvSpPr>
                <a:spLocks/>
              </p:cNvSpPr>
              <p:nvPr/>
            </p:nvSpPr>
            <p:spPr bwMode="auto">
              <a:xfrm>
                <a:off x="2841" y="163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7" name="Freeform 262"/>
              <p:cNvSpPr>
                <a:spLocks/>
              </p:cNvSpPr>
              <p:nvPr/>
            </p:nvSpPr>
            <p:spPr bwMode="auto">
              <a:xfrm>
                <a:off x="2841" y="163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8" name="Freeform 263"/>
              <p:cNvSpPr>
                <a:spLocks/>
              </p:cNvSpPr>
              <p:nvPr/>
            </p:nvSpPr>
            <p:spPr bwMode="auto">
              <a:xfrm>
                <a:off x="2841" y="163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9" name="Freeform 264"/>
              <p:cNvSpPr>
                <a:spLocks/>
              </p:cNvSpPr>
              <p:nvPr/>
            </p:nvSpPr>
            <p:spPr bwMode="auto">
              <a:xfrm>
                <a:off x="3657" y="163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0" name="Freeform 265"/>
              <p:cNvSpPr>
                <a:spLocks/>
              </p:cNvSpPr>
              <p:nvPr/>
            </p:nvSpPr>
            <p:spPr bwMode="auto">
              <a:xfrm>
                <a:off x="2391" y="160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1" name="Freeform 266"/>
              <p:cNvSpPr>
                <a:spLocks/>
              </p:cNvSpPr>
              <p:nvPr/>
            </p:nvSpPr>
            <p:spPr bwMode="auto">
              <a:xfrm>
                <a:off x="2391" y="160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2" name="Freeform 267"/>
              <p:cNvSpPr>
                <a:spLocks/>
              </p:cNvSpPr>
              <p:nvPr/>
            </p:nvSpPr>
            <p:spPr bwMode="auto">
              <a:xfrm>
                <a:off x="2391" y="160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3" name="Freeform 268"/>
              <p:cNvSpPr>
                <a:spLocks/>
              </p:cNvSpPr>
              <p:nvPr/>
            </p:nvSpPr>
            <p:spPr bwMode="auto">
              <a:xfrm>
                <a:off x="2391" y="160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4" name="Freeform 269"/>
              <p:cNvSpPr>
                <a:spLocks/>
              </p:cNvSpPr>
              <p:nvPr/>
            </p:nvSpPr>
            <p:spPr bwMode="auto">
              <a:xfrm>
                <a:off x="2391" y="160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5" name="Freeform 270"/>
              <p:cNvSpPr>
                <a:spLocks/>
              </p:cNvSpPr>
              <p:nvPr/>
            </p:nvSpPr>
            <p:spPr bwMode="auto">
              <a:xfrm>
                <a:off x="2391" y="160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6" name="Freeform 271"/>
              <p:cNvSpPr>
                <a:spLocks/>
              </p:cNvSpPr>
              <p:nvPr/>
            </p:nvSpPr>
            <p:spPr bwMode="auto">
              <a:xfrm>
                <a:off x="2841" y="160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7" name="Freeform 272"/>
              <p:cNvSpPr>
                <a:spLocks/>
              </p:cNvSpPr>
              <p:nvPr/>
            </p:nvSpPr>
            <p:spPr bwMode="auto">
              <a:xfrm>
                <a:off x="2841" y="160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8" name="Freeform 273"/>
              <p:cNvSpPr>
                <a:spLocks/>
              </p:cNvSpPr>
              <p:nvPr/>
            </p:nvSpPr>
            <p:spPr bwMode="auto">
              <a:xfrm>
                <a:off x="3105" y="160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9" name="Freeform 274"/>
              <p:cNvSpPr>
                <a:spLocks/>
              </p:cNvSpPr>
              <p:nvPr/>
            </p:nvSpPr>
            <p:spPr bwMode="auto">
              <a:xfrm>
                <a:off x="194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0" name="Freeform 275"/>
              <p:cNvSpPr>
                <a:spLocks/>
              </p:cNvSpPr>
              <p:nvPr/>
            </p:nvSpPr>
            <p:spPr bwMode="auto">
              <a:xfrm>
                <a:off x="239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1" name="Freeform 276"/>
              <p:cNvSpPr>
                <a:spLocks/>
              </p:cNvSpPr>
              <p:nvPr/>
            </p:nvSpPr>
            <p:spPr bwMode="auto">
              <a:xfrm>
                <a:off x="239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2" name="Freeform 277"/>
              <p:cNvSpPr>
                <a:spLocks/>
              </p:cNvSpPr>
              <p:nvPr/>
            </p:nvSpPr>
            <p:spPr bwMode="auto">
              <a:xfrm>
                <a:off x="239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3" name="Freeform 278"/>
              <p:cNvSpPr>
                <a:spLocks/>
              </p:cNvSpPr>
              <p:nvPr/>
            </p:nvSpPr>
            <p:spPr bwMode="auto">
              <a:xfrm>
                <a:off x="239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4" name="Freeform 279"/>
              <p:cNvSpPr>
                <a:spLocks/>
              </p:cNvSpPr>
              <p:nvPr/>
            </p:nvSpPr>
            <p:spPr bwMode="auto">
              <a:xfrm>
                <a:off x="239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5" name="Freeform 280"/>
              <p:cNvSpPr>
                <a:spLocks/>
              </p:cNvSpPr>
              <p:nvPr/>
            </p:nvSpPr>
            <p:spPr bwMode="auto">
              <a:xfrm>
                <a:off x="239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6" name="Freeform 281"/>
              <p:cNvSpPr>
                <a:spLocks/>
              </p:cNvSpPr>
              <p:nvPr/>
            </p:nvSpPr>
            <p:spPr bwMode="auto">
              <a:xfrm>
                <a:off x="239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7" name="Freeform 282"/>
              <p:cNvSpPr>
                <a:spLocks/>
              </p:cNvSpPr>
              <p:nvPr/>
            </p:nvSpPr>
            <p:spPr bwMode="auto">
              <a:xfrm>
                <a:off x="239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8" name="Freeform 283"/>
              <p:cNvSpPr>
                <a:spLocks/>
              </p:cNvSpPr>
              <p:nvPr/>
            </p:nvSpPr>
            <p:spPr bwMode="auto">
              <a:xfrm>
                <a:off x="284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9" name="Freeform 284"/>
              <p:cNvSpPr>
                <a:spLocks/>
              </p:cNvSpPr>
              <p:nvPr/>
            </p:nvSpPr>
            <p:spPr bwMode="auto">
              <a:xfrm>
                <a:off x="284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0" name="Freeform 285"/>
              <p:cNvSpPr>
                <a:spLocks/>
              </p:cNvSpPr>
              <p:nvPr/>
            </p:nvSpPr>
            <p:spPr bwMode="auto">
              <a:xfrm>
                <a:off x="4011" y="157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1" name="Freeform 286"/>
              <p:cNvSpPr>
                <a:spLocks/>
              </p:cNvSpPr>
              <p:nvPr/>
            </p:nvSpPr>
            <p:spPr bwMode="auto">
              <a:xfrm>
                <a:off x="194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2" name="Freeform 287"/>
              <p:cNvSpPr>
                <a:spLocks/>
              </p:cNvSpPr>
              <p:nvPr/>
            </p:nvSpPr>
            <p:spPr bwMode="auto">
              <a:xfrm>
                <a:off x="194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3" name="Freeform 288"/>
              <p:cNvSpPr>
                <a:spLocks/>
              </p:cNvSpPr>
              <p:nvPr/>
            </p:nvSpPr>
            <p:spPr bwMode="auto">
              <a:xfrm>
                <a:off x="239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4" name="Freeform 289"/>
              <p:cNvSpPr>
                <a:spLocks/>
              </p:cNvSpPr>
              <p:nvPr/>
            </p:nvSpPr>
            <p:spPr bwMode="auto">
              <a:xfrm>
                <a:off x="239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5" name="Freeform 290"/>
              <p:cNvSpPr>
                <a:spLocks/>
              </p:cNvSpPr>
              <p:nvPr/>
            </p:nvSpPr>
            <p:spPr bwMode="auto">
              <a:xfrm>
                <a:off x="239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6" name="Freeform 291"/>
              <p:cNvSpPr>
                <a:spLocks/>
              </p:cNvSpPr>
              <p:nvPr/>
            </p:nvSpPr>
            <p:spPr bwMode="auto">
              <a:xfrm>
                <a:off x="239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7" name="Freeform 292"/>
              <p:cNvSpPr>
                <a:spLocks/>
              </p:cNvSpPr>
              <p:nvPr/>
            </p:nvSpPr>
            <p:spPr bwMode="auto">
              <a:xfrm>
                <a:off x="2613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8" name="Freeform 293"/>
              <p:cNvSpPr>
                <a:spLocks/>
              </p:cNvSpPr>
              <p:nvPr/>
            </p:nvSpPr>
            <p:spPr bwMode="auto">
              <a:xfrm>
                <a:off x="2655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9" name="Freeform 294"/>
              <p:cNvSpPr>
                <a:spLocks/>
              </p:cNvSpPr>
              <p:nvPr/>
            </p:nvSpPr>
            <p:spPr bwMode="auto">
              <a:xfrm>
                <a:off x="284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0" name="Freeform 295"/>
              <p:cNvSpPr>
                <a:spLocks/>
              </p:cNvSpPr>
              <p:nvPr/>
            </p:nvSpPr>
            <p:spPr bwMode="auto">
              <a:xfrm>
                <a:off x="284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1" name="Freeform 296"/>
              <p:cNvSpPr>
                <a:spLocks/>
              </p:cNvSpPr>
              <p:nvPr/>
            </p:nvSpPr>
            <p:spPr bwMode="auto">
              <a:xfrm>
                <a:off x="284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2" name="Freeform 297"/>
              <p:cNvSpPr>
                <a:spLocks/>
              </p:cNvSpPr>
              <p:nvPr/>
            </p:nvSpPr>
            <p:spPr bwMode="auto">
              <a:xfrm>
                <a:off x="284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3" name="Freeform 298"/>
              <p:cNvSpPr>
                <a:spLocks/>
              </p:cNvSpPr>
              <p:nvPr/>
            </p:nvSpPr>
            <p:spPr bwMode="auto">
              <a:xfrm>
                <a:off x="2841" y="154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4" name="Freeform 299"/>
              <p:cNvSpPr>
                <a:spLocks/>
              </p:cNvSpPr>
              <p:nvPr/>
            </p:nvSpPr>
            <p:spPr bwMode="auto">
              <a:xfrm>
                <a:off x="1341" y="15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5" name="Freeform 300"/>
              <p:cNvSpPr>
                <a:spLocks/>
              </p:cNvSpPr>
              <p:nvPr/>
            </p:nvSpPr>
            <p:spPr bwMode="auto">
              <a:xfrm>
                <a:off x="2391" y="15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6" name="Freeform 301"/>
              <p:cNvSpPr>
                <a:spLocks/>
              </p:cNvSpPr>
              <p:nvPr/>
            </p:nvSpPr>
            <p:spPr bwMode="auto">
              <a:xfrm>
                <a:off x="2391" y="15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7" name="Freeform 302"/>
              <p:cNvSpPr>
                <a:spLocks/>
              </p:cNvSpPr>
              <p:nvPr/>
            </p:nvSpPr>
            <p:spPr bwMode="auto">
              <a:xfrm>
                <a:off x="2391" y="15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8" name="Freeform 303"/>
              <p:cNvSpPr>
                <a:spLocks/>
              </p:cNvSpPr>
              <p:nvPr/>
            </p:nvSpPr>
            <p:spPr bwMode="auto">
              <a:xfrm>
                <a:off x="2391" y="15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9" name="Freeform 304"/>
              <p:cNvSpPr>
                <a:spLocks/>
              </p:cNvSpPr>
              <p:nvPr/>
            </p:nvSpPr>
            <p:spPr bwMode="auto">
              <a:xfrm>
                <a:off x="2391" y="15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0" name="Freeform 305"/>
              <p:cNvSpPr>
                <a:spLocks/>
              </p:cNvSpPr>
              <p:nvPr/>
            </p:nvSpPr>
            <p:spPr bwMode="auto">
              <a:xfrm>
                <a:off x="2841" y="15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1" name="Freeform 306"/>
              <p:cNvSpPr>
                <a:spLocks/>
              </p:cNvSpPr>
              <p:nvPr/>
            </p:nvSpPr>
            <p:spPr bwMode="auto">
              <a:xfrm>
                <a:off x="2841" y="15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2" name="Freeform 307"/>
              <p:cNvSpPr>
                <a:spLocks/>
              </p:cNvSpPr>
              <p:nvPr/>
            </p:nvSpPr>
            <p:spPr bwMode="auto">
              <a:xfrm>
                <a:off x="3297" y="151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3" name="Freeform 308"/>
              <p:cNvSpPr>
                <a:spLocks/>
              </p:cNvSpPr>
              <p:nvPr/>
            </p:nvSpPr>
            <p:spPr bwMode="auto">
              <a:xfrm>
                <a:off x="1341" y="14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4" name="Freeform 309"/>
              <p:cNvSpPr>
                <a:spLocks/>
              </p:cNvSpPr>
              <p:nvPr/>
            </p:nvSpPr>
            <p:spPr bwMode="auto">
              <a:xfrm>
                <a:off x="1341" y="14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5" name="Freeform 310"/>
              <p:cNvSpPr>
                <a:spLocks/>
              </p:cNvSpPr>
              <p:nvPr/>
            </p:nvSpPr>
            <p:spPr bwMode="auto">
              <a:xfrm>
                <a:off x="1341" y="14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6" name="Freeform 311"/>
              <p:cNvSpPr>
                <a:spLocks/>
              </p:cNvSpPr>
              <p:nvPr/>
            </p:nvSpPr>
            <p:spPr bwMode="auto">
              <a:xfrm>
                <a:off x="1941" y="14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7" name="Freeform 312"/>
              <p:cNvSpPr>
                <a:spLocks/>
              </p:cNvSpPr>
              <p:nvPr/>
            </p:nvSpPr>
            <p:spPr bwMode="auto">
              <a:xfrm>
                <a:off x="2391" y="14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8" name="Freeform 313"/>
              <p:cNvSpPr>
                <a:spLocks/>
              </p:cNvSpPr>
              <p:nvPr/>
            </p:nvSpPr>
            <p:spPr bwMode="auto">
              <a:xfrm>
                <a:off x="2391" y="14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9" name="Freeform 314"/>
              <p:cNvSpPr>
                <a:spLocks/>
              </p:cNvSpPr>
              <p:nvPr/>
            </p:nvSpPr>
            <p:spPr bwMode="auto">
              <a:xfrm>
                <a:off x="2391" y="14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0" name="Freeform 315"/>
              <p:cNvSpPr>
                <a:spLocks/>
              </p:cNvSpPr>
              <p:nvPr/>
            </p:nvSpPr>
            <p:spPr bwMode="auto">
              <a:xfrm>
                <a:off x="2841" y="14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1" name="Freeform 316"/>
              <p:cNvSpPr>
                <a:spLocks/>
              </p:cNvSpPr>
              <p:nvPr/>
            </p:nvSpPr>
            <p:spPr bwMode="auto">
              <a:xfrm>
                <a:off x="2841" y="148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2" name="Freeform 317"/>
              <p:cNvSpPr>
                <a:spLocks/>
              </p:cNvSpPr>
              <p:nvPr/>
            </p:nvSpPr>
            <p:spPr bwMode="auto">
              <a:xfrm>
                <a:off x="1341" y="14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3" name="Freeform 318"/>
              <p:cNvSpPr>
                <a:spLocks/>
              </p:cNvSpPr>
              <p:nvPr/>
            </p:nvSpPr>
            <p:spPr bwMode="auto">
              <a:xfrm>
                <a:off x="1941" y="14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4" name="Freeform 319"/>
              <p:cNvSpPr>
                <a:spLocks/>
              </p:cNvSpPr>
              <p:nvPr/>
            </p:nvSpPr>
            <p:spPr bwMode="auto">
              <a:xfrm>
                <a:off x="2391" y="14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5" name="Freeform 320"/>
              <p:cNvSpPr>
                <a:spLocks/>
              </p:cNvSpPr>
              <p:nvPr/>
            </p:nvSpPr>
            <p:spPr bwMode="auto">
              <a:xfrm>
                <a:off x="2391" y="14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6" name="Freeform 321"/>
              <p:cNvSpPr>
                <a:spLocks/>
              </p:cNvSpPr>
              <p:nvPr/>
            </p:nvSpPr>
            <p:spPr bwMode="auto">
              <a:xfrm>
                <a:off x="2391" y="14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7" name="Freeform 322"/>
              <p:cNvSpPr>
                <a:spLocks/>
              </p:cNvSpPr>
              <p:nvPr/>
            </p:nvSpPr>
            <p:spPr bwMode="auto">
              <a:xfrm>
                <a:off x="2391" y="14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8" name="Freeform 323"/>
              <p:cNvSpPr>
                <a:spLocks/>
              </p:cNvSpPr>
              <p:nvPr/>
            </p:nvSpPr>
            <p:spPr bwMode="auto">
              <a:xfrm>
                <a:off x="3039" y="14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9" name="Freeform 324"/>
              <p:cNvSpPr>
                <a:spLocks/>
              </p:cNvSpPr>
              <p:nvPr/>
            </p:nvSpPr>
            <p:spPr bwMode="auto">
              <a:xfrm>
                <a:off x="3105" y="145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0" name="Freeform 325"/>
              <p:cNvSpPr>
                <a:spLocks/>
              </p:cNvSpPr>
              <p:nvPr/>
            </p:nvSpPr>
            <p:spPr bwMode="auto">
              <a:xfrm>
                <a:off x="1341" y="14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1" name="Freeform 326"/>
              <p:cNvSpPr>
                <a:spLocks/>
              </p:cNvSpPr>
              <p:nvPr/>
            </p:nvSpPr>
            <p:spPr bwMode="auto">
              <a:xfrm>
                <a:off x="1941" y="14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2" name="Freeform 327"/>
              <p:cNvSpPr>
                <a:spLocks/>
              </p:cNvSpPr>
              <p:nvPr/>
            </p:nvSpPr>
            <p:spPr bwMode="auto">
              <a:xfrm>
                <a:off x="2325" y="14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3" name="Freeform 328"/>
              <p:cNvSpPr>
                <a:spLocks/>
              </p:cNvSpPr>
              <p:nvPr/>
            </p:nvSpPr>
            <p:spPr bwMode="auto">
              <a:xfrm>
                <a:off x="2391" y="14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4" name="Freeform 329"/>
              <p:cNvSpPr>
                <a:spLocks/>
              </p:cNvSpPr>
              <p:nvPr/>
            </p:nvSpPr>
            <p:spPr bwMode="auto">
              <a:xfrm>
                <a:off x="2391" y="14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5" name="Freeform 330"/>
              <p:cNvSpPr>
                <a:spLocks/>
              </p:cNvSpPr>
              <p:nvPr/>
            </p:nvSpPr>
            <p:spPr bwMode="auto">
              <a:xfrm>
                <a:off x="2391" y="14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6" name="Freeform 331"/>
              <p:cNvSpPr>
                <a:spLocks/>
              </p:cNvSpPr>
              <p:nvPr/>
            </p:nvSpPr>
            <p:spPr bwMode="auto">
              <a:xfrm>
                <a:off x="2451" y="14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7" name="Freeform 332"/>
              <p:cNvSpPr>
                <a:spLocks/>
              </p:cNvSpPr>
              <p:nvPr/>
            </p:nvSpPr>
            <p:spPr bwMode="auto">
              <a:xfrm>
                <a:off x="2841" y="142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8" name="Freeform 333"/>
              <p:cNvSpPr>
                <a:spLocks/>
              </p:cNvSpPr>
              <p:nvPr/>
            </p:nvSpPr>
            <p:spPr bwMode="auto">
              <a:xfrm>
                <a:off x="1941" y="13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9" name="Freeform 334"/>
              <p:cNvSpPr>
                <a:spLocks/>
              </p:cNvSpPr>
              <p:nvPr/>
            </p:nvSpPr>
            <p:spPr bwMode="auto">
              <a:xfrm>
                <a:off x="2391" y="13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0" name="Freeform 335"/>
              <p:cNvSpPr>
                <a:spLocks/>
              </p:cNvSpPr>
              <p:nvPr/>
            </p:nvSpPr>
            <p:spPr bwMode="auto">
              <a:xfrm>
                <a:off x="2391" y="13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1" name="Freeform 336"/>
              <p:cNvSpPr>
                <a:spLocks/>
              </p:cNvSpPr>
              <p:nvPr/>
            </p:nvSpPr>
            <p:spPr bwMode="auto">
              <a:xfrm>
                <a:off x="2391" y="13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2" name="Freeform 337"/>
              <p:cNvSpPr>
                <a:spLocks/>
              </p:cNvSpPr>
              <p:nvPr/>
            </p:nvSpPr>
            <p:spPr bwMode="auto">
              <a:xfrm>
                <a:off x="2391" y="13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3" name="Freeform 338"/>
              <p:cNvSpPr>
                <a:spLocks/>
              </p:cNvSpPr>
              <p:nvPr/>
            </p:nvSpPr>
            <p:spPr bwMode="auto">
              <a:xfrm>
                <a:off x="2841" y="139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4" name="Freeform 339"/>
              <p:cNvSpPr>
                <a:spLocks/>
              </p:cNvSpPr>
              <p:nvPr/>
            </p:nvSpPr>
            <p:spPr bwMode="auto">
              <a:xfrm>
                <a:off x="1941" y="13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5" name="Freeform 340"/>
              <p:cNvSpPr>
                <a:spLocks/>
              </p:cNvSpPr>
              <p:nvPr/>
            </p:nvSpPr>
            <p:spPr bwMode="auto">
              <a:xfrm>
                <a:off x="2391" y="13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6" name="Freeform 341"/>
              <p:cNvSpPr>
                <a:spLocks/>
              </p:cNvSpPr>
              <p:nvPr/>
            </p:nvSpPr>
            <p:spPr bwMode="auto">
              <a:xfrm>
                <a:off x="2391" y="13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7" name="Freeform 342"/>
              <p:cNvSpPr>
                <a:spLocks/>
              </p:cNvSpPr>
              <p:nvPr/>
            </p:nvSpPr>
            <p:spPr bwMode="auto">
              <a:xfrm>
                <a:off x="3105" y="1365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8" name="Freeform 343"/>
              <p:cNvSpPr>
                <a:spLocks/>
              </p:cNvSpPr>
              <p:nvPr/>
            </p:nvSpPr>
            <p:spPr bwMode="auto">
              <a:xfrm>
                <a:off x="1941" y="134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29" name="Freeform 344"/>
              <p:cNvSpPr>
                <a:spLocks/>
              </p:cNvSpPr>
              <p:nvPr/>
            </p:nvSpPr>
            <p:spPr bwMode="auto">
              <a:xfrm>
                <a:off x="1941" y="134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0" name="Freeform 345"/>
              <p:cNvSpPr>
                <a:spLocks/>
              </p:cNvSpPr>
              <p:nvPr/>
            </p:nvSpPr>
            <p:spPr bwMode="auto">
              <a:xfrm>
                <a:off x="2391" y="134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1" name="Freeform 346"/>
              <p:cNvSpPr>
                <a:spLocks/>
              </p:cNvSpPr>
              <p:nvPr/>
            </p:nvSpPr>
            <p:spPr bwMode="auto">
              <a:xfrm>
                <a:off x="2391" y="134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2" name="Freeform 347"/>
              <p:cNvSpPr>
                <a:spLocks/>
              </p:cNvSpPr>
              <p:nvPr/>
            </p:nvSpPr>
            <p:spPr bwMode="auto">
              <a:xfrm>
                <a:off x="2391" y="134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3" name="Freeform 348"/>
              <p:cNvSpPr>
                <a:spLocks/>
              </p:cNvSpPr>
              <p:nvPr/>
            </p:nvSpPr>
            <p:spPr bwMode="auto">
              <a:xfrm>
                <a:off x="2559" y="134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4" name="Freeform 349"/>
              <p:cNvSpPr>
                <a:spLocks/>
              </p:cNvSpPr>
              <p:nvPr/>
            </p:nvSpPr>
            <p:spPr bwMode="auto">
              <a:xfrm>
                <a:off x="2697" y="134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5" name="Freeform 350"/>
              <p:cNvSpPr>
                <a:spLocks/>
              </p:cNvSpPr>
              <p:nvPr/>
            </p:nvSpPr>
            <p:spPr bwMode="auto">
              <a:xfrm>
                <a:off x="1341" y="131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6" name="Freeform 351"/>
              <p:cNvSpPr>
                <a:spLocks/>
              </p:cNvSpPr>
              <p:nvPr/>
            </p:nvSpPr>
            <p:spPr bwMode="auto">
              <a:xfrm>
                <a:off x="2391" y="131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7" name="Freeform 352"/>
              <p:cNvSpPr>
                <a:spLocks/>
              </p:cNvSpPr>
              <p:nvPr/>
            </p:nvSpPr>
            <p:spPr bwMode="auto">
              <a:xfrm>
                <a:off x="2391" y="131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8" name="Freeform 353"/>
              <p:cNvSpPr>
                <a:spLocks/>
              </p:cNvSpPr>
              <p:nvPr/>
            </p:nvSpPr>
            <p:spPr bwMode="auto">
              <a:xfrm>
                <a:off x="2391" y="131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39" name="Freeform 354"/>
              <p:cNvSpPr>
                <a:spLocks/>
              </p:cNvSpPr>
              <p:nvPr/>
            </p:nvSpPr>
            <p:spPr bwMode="auto">
              <a:xfrm>
                <a:off x="1341" y="128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0" name="Freeform 355"/>
              <p:cNvSpPr>
                <a:spLocks/>
              </p:cNvSpPr>
              <p:nvPr/>
            </p:nvSpPr>
            <p:spPr bwMode="auto">
              <a:xfrm>
                <a:off x="1941" y="128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1" name="Freeform 356"/>
              <p:cNvSpPr>
                <a:spLocks/>
              </p:cNvSpPr>
              <p:nvPr/>
            </p:nvSpPr>
            <p:spPr bwMode="auto">
              <a:xfrm>
                <a:off x="2391" y="128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2" name="Freeform 357"/>
              <p:cNvSpPr>
                <a:spLocks/>
              </p:cNvSpPr>
              <p:nvPr/>
            </p:nvSpPr>
            <p:spPr bwMode="auto">
              <a:xfrm>
                <a:off x="2841" y="128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3" name="Freeform 358"/>
              <p:cNvSpPr>
                <a:spLocks/>
              </p:cNvSpPr>
              <p:nvPr/>
            </p:nvSpPr>
            <p:spPr bwMode="auto">
              <a:xfrm>
                <a:off x="2841" y="128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4" name="Freeform 359"/>
              <p:cNvSpPr>
                <a:spLocks/>
              </p:cNvSpPr>
              <p:nvPr/>
            </p:nvSpPr>
            <p:spPr bwMode="auto">
              <a:xfrm>
                <a:off x="2391" y="125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5" name="Freeform 360"/>
              <p:cNvSpPr>
                <a:spLocks/>
              </p:cNvSpPr>
              <p:nvPr/>
            </p:nvSpPr>
            <p:spPr bwMode="auto">
              <a:xfrm>
                <a:off x="2391" y="125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6" name="Freeform 361"/>
              <p:cNvSpPr>
                <a:spLocks/>
              </p:cNvSpPr>
              <p:nvPr/>
            </p:nvSpPr>
            <p:spPr bwMode="auto">
              <a:xfrm>
                <a:off x="2391" y="125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7" name="Freeform 362"/>
              <p:cNvSpPr>
                <a:spLocks/>
              </p:cNvSpPr>
              <p:nvPr/>
            </p:nvSpPr>
            <p:spPr bwMode="auto">
              <a:xfrm>
                <a:off x="2391" y="125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8" name="Freeform 363"/>
              <p:cNvSpPr>
                <a:spLocks/>
              </p:cNvSpPr>
              <p:nvPr/>
            </p:nvSpPr>
            <p:spPr bwMode="auto">
              <a:xfrm>
                <a:off x="2775" y="125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49" name="Freeform 364"/>
              <p:cNvSpPr>
                <a:spLocks/>
              </p:cNvSpPr>
              <p:nvPr/>
            </p:nvSpPr>
            <p:spPr bwMode="auto">
              <a:xfrm>
                <a:off x="2841" y="125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0" name="Freeform 365"/>
              <p:cNvSpPr>
                <a:spLocks/>
              </p:cNvSpPr>
              <p:nvPr/>
            </p:nvSpPr>
            <p:spPr bwMode="auto">
              <a:xfrm>
                <a:off x="2391" y="122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1" name="Freeform 366"/>
              <p:cNvSpPr>
                <a:spLocks/>
              </p:cNvSpPr>
              <p:nvPr/>
            </p:nvSpPr>
            <p:spPr bwMode="auto">
              <a:xfrm>
                <a:off x="2391" y="122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2" name="Freeform 367"/>
              <p:cNvSpPr>
                <a:spLocks/>
              </p:cNvSpPr>
              <p:nvPr/>
            </p:nvSpPr>
            <p:spPr bwMode="auto">
              <a:xfrm>
                <a:off x="2451" y="122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3" name="Freeform 368"/>
              <p:cNvSpPr>
                <a:spLocks/>
              </p:cNvSpPr>
              <p:nvPr/>
            </p:nvSpPr>
            <p:spPr bwMode="auto">
              <a:xfrm>
                <a:off x="2391" y="119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4" name="Freeform 369"/>
              <p:cNvSpPr>
                <a:spLocks/>
              </p:cNvSpPr>
              <p:nvPr/>
            </p:nvSpPr>
            <p:spPr bwMode="auto">
              <a:xfrm>
                <a:off x="2391" y="119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5" name="Freeform 370"/>
              <p:cNvSpPr>
                <a:spLocks/>
              </p:cNvSpPr>
              <p:nvPr/>
            </p:nvSpPr>
            <p:spPr bwMode="auto">
              <a:xfrm>
                <a:off x="2391" y="119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6" name="Freeform 371"/>
              <p:cNvSpPr>
                <a:spLocks/>
              </p:cNvSpPr>
              <p:nvPr/>
            </p:nvSpPr>
            <p:spPr bwMode="auto">
              <a:xfrm>
                <a:off x="2841" y="119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7" name="Freeform 372"/>
              <p:cNvSpPr>
                <a:spLocks/>
              </p:cNvSpPr>
              <p:nvPr/>
            </p:nvSpPr>
            <p:spPr bwMode="auto">
              <a:xfrm>
                <a:off x="2391" y="116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8" name="Freeform 373"/>
              <p:cNvSpPr>
                <a:spLocks/>
              </p:cNvSpPr>
              <p:nvPr/>
            </p:nvSpPr>
            <p:spPr bwMode="auto">
              <a:xfrm>
                <a:off x="2391" y="116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59" name="Freeform 374"/>
              <p:cNvSpPr>
                <a:spLocks/>
              </p:cNvSpPr>
              <p:nvPr/>
            </p:nvSpPr>
            <p:spPr bwMode="auto">
              <a:xfrm>
                <a:off x="2391" y="113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0" name="Freeform 375"/>
              <p:cNvSpPr>
                <a:spLocks/>
              </p:cNvSpPr>
              <p:nvPr/>
            </p:nvSpPr>
            <p:spPr bwMode="auto">
              <a:xfrm>
                <a:off x="2613" y="113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1" name="Freeform 376"/>
              <p:cNvSpPr>
                <a:spLocks/>
              </p:cNvSpPr>
              <p:nvPr/>
            </p:nvSpPr>
            <p:spPr bwMode="auto">
              <a:xfrm>
                <a:off x="1341" y="101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2" name="Freeform 377"/>
              <p:cNvSpPr>
                <a:spLocks/>
              </p:cNvSpPr>
              <p:nvPr/>
            </p:nvSpPr>
            <p:spPr bwMode="auto">
              <a:xfrm>
                <a:off x="2391" y="921"/>
                <a:ext cx="36" cy="36"/>
              </a:xfrm>
              <a:custGeom>
                <a:avLst/>
                <a:gdLst>
                  <a:gd name="T0" fmla="*/ 18 w 36"/>
                  <a:gd name="T1" fmla="*/ 0 h 36"/>
                  <a:gd name="T2" fmla="*/ 36 w 36"/>
                  <a:gd name="T3" fmla="*/ 18 h 36"/>
                  <a:gd name="T4" fmla="*/ 18 w 36"/>
                  <a:gd name="T5" fmla="*/ 36 h 36"/>
                  <a:gd name="T6" fmla="*/ 0 w 36"/>
                  <a:gd name="T7" fmla="*/ 18 h 36"/>
                  <a:gd name="T8" fmla="*/ 18 w 36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8" y="0"/>
                    </a:moveTo>
                    <a:lnTo>
                      <a:pt x="36" y="18"/>
                    </a:lnTo>
                    <a:lnTo>
                      <a:pt x="18" y="36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8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3" name="Line 378"/>
              <p:cNvSpPr>
                <a:spLocks noChangeShapeType="1"/>
              </p:cNvSpPr>
              <p:nvPr/>
            </p:nvSpPr>
            <p:spPr bwMode="auto">
              <a:xfrm>
                <a:off x="1359" y="1503"/>
                <a:ext cx="426" cy="10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4" name="Line 379"/>
              <p:cNvSpPr>
                <a:spLocks noChangeShapeType="1"/>
              </p:cNvSpPr>
              <p:nvPr/>
            </p:nvSpPr>
            <p:spPr bwMode="auto">
              <a:xfrm>
                <a:off x="1785" y="1605"/>
                <a:ext cx="252" cy="6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5" name="Line 380"/>
              <p:cNvSpPr>
                <a:spLocks noChangeShapeType="1"/>
              </p:cNvSpPr>
              <p:nvPr/>
            </p:nvSpPr>
            <p:spPr bwMode="auto">
              <a:xfrm>
                <a:off x="2037" y="1665"/>
                <a:ext cx="186" cy="4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6" name="Line 381"/>
              <p:cNvSpPr>
                <a:spLocks noChangeShapeType="1"/>
              </p:cNvSpPr>
              <p:nvPr/>
            </p:nvSpPr>
            <p:spPr bwMode="auto">
              <a:xfrm>
                <a:off x="2223" y="1707"/>
                <a:ext cx="144" cy="3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7" name="Line 382"/>
              <p:cNvSpPr>
                <a:spLocks noChangeShapeType="1"/>
              </p:cNvSpPr>
              <p:nvPr/>
            </p:nvSpPr>
            <p:spPr bwMode="auto">
              <a:xfrm>
                <a:off x="2367" y="1743"/>
                <a:ext cx="114" cy="2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8" name="Line 383"/>
              <p:cNvSpPr>
                <a:spLocks noChangeShapeType="1"/>
              </p:cNvSpPr>
              <p:nvPr/>
            </p:nvSpPr>
            <p:spPr bwMode="auto">
              <a:xfrm>
                <a:off x="2481" y="1767"/>
                <a:ext cx="102" cy="2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69" name="Line 384"/>
              <p:cNvSpPr>
                <a:spLocks noChangeShapeType="1"/>
              </p:cNvSpPr>
              <p:nvPr/>
            </p:nvSpPr>
            <p:spPr bwMode="auto">
              <a:xfrm>
                <a:off x="2583" y="1791"/>
                <a:ext cx="84" cy="2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0" name="Line 385"/>
              <p:cNvSpPr>
                <a:spLocks noChangeShapeType="1"/>
              </p:cNvSpPr>
              <p:nvPr/>
            </p:nvSpPr>
            <p:spPr bwMode="auto">
              <a:xfrm>
                <a:off x="2667" y="1815"/>
                <a:ext cx="78" cy="18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1" name="Line 386"/>
              <p:cNvSpPr>
                <a:spLocks noChangeShapeType="1"/>
              </p:cNvSpPr>
              <p:nvPr/>
            </p:nvSpPr>
            <p:spPr bwMode="auto">
              <a:xfrm>
                <a:off x="2745" y="1833"/>
                <a:ext cx="66" cy="18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2" name="Line 387"/>
              <p:cNvSpPr>
                <a:spLocks noChangeShapeType="1"/>
              </p:cNvSpPr>
              <p:nvPr/>
            </p:nvSpPr>
            <p:spPr bwMode="auto">
              <a:xfrm>
                <a:off x="2811" y="1851"/>
                <a:ext cx="60" cy="1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3" name="Line 388"/>
              <p:cNvSpPr>
                <a:spLocks noChangeShapeType="1"/>
              </p:cNvSpPr>
              <p:nvPr/>
            </p:nvSpPr>
            <p:spPr bwMode="auto">
              <a:xfrm>
                <a:off x="2871" y="1863"/>
                <a:ext cx="54" cy="1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4" name="Line 389"/>
              <p:cNvSpPr>
                <a:spLocks noChangeShapeType="1"/>
              </p:cNvSpPr>
              <p:nvPr/>
            </p:nvSpPr>
            <p:spPr bwMode="auto">
              <a:xfrm>
                <a:off x="2925" y="1875"/>
                <a:ext cx="54" cy="1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5" name="Line 390"/>
              <p:cNvSpPr>
                <a:spLocks noChangeShapeType="1"/>
              </p:cNvSpPr>
              <p:nvPr/>
            </p:nvSpPr>
            <p:spPr bwMode="auto">
              <a:xfrm>
                <a:off x="2979" y="1887"/>
                <a:ext cx="48" cy="1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6" name="Line 391"/>
              <p:cNvSpPr>
                <a:spLocks noChangeShapeType="1"/>
              </p:cNvSpPr>
              <p:nvPr/>
            </p:nvSpPr>
            <p:spPr bwMode="auto">
              <a:xfrm>
                <a:off x="3027" y="1899"/>
                <a:ext cx="48" cy="1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7" name="Line 392"/>
              <p:cNvSpPr>
                <a:spLocks noChangeShapeType="1"/>
              </p:cNvSpPr>
              <p:nvPr/>
            </p:nvSpPr>
            <p:spPr bwMode="auto">
              <a:xfrm>
                <a:off x="3075" y="1911"/>
                <a:ext cx="42" cy="1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8" name="Line 393"/>
              <p:cNvSpPr>
                <a:spLocks noChangeShapeType="1"/>
              </p:cNvSpPr>
              <p:nvPr/>
            </p:nvSpPr>
            <p:spPr bwMode="auto">
              <a:xfrm>
                <a:off x="3117" y="1923"/>
                <a:ext cx="36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79" name="Line 394"/>
              <p:cNvSpPr>
                <a:spLocks noChangeShapeType="1"/>
              </p:cNvSpPr>
              <p:nvPr/>
            </p:nvSpPr>
            <p:spPr bwMode="auto">
              <a:xfrm>
                <a:off x="3153" y="1929"/>
                <a:ext cx="36" cy="1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0" name="Line 395"/>
              <p:cNvSpPr>
                <a:spLocks noChangeShapeType="1"/>
              </p:cNvSpPr>
              <p:nvPr/>
            </p:nvSpPr>
            <p:spPr bwMode="auto">
              <a:xfrm>
                <a:off x="3189" y="1941"/>
                <a:ext cx="36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1" name="Line 396"/>
              <p:cNvSpPr>
                <a:spLocks noChangeShapeType="1"/>
              </p:cNvSpPr>
              <p:nvPr/>
            </p:nvSpPr>
            <p:spPr bwMode="auto">
              <a:xfrm>
                <a:off x="3225" y="1947"/>
                <a:ext cx="36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2" name="Line 397"/>
              <p:cNvSpPr>
                <a:spLocks noChangeShapeType="1"/>
              </p:cNvSpPr>
              <p:nvPr/>
            </p:nvSpPr>
            <p:spPr bwMode="auto">
              <a:xfrm>
                <a:off x="3261" y="1953"/>
                <a:ext cx="30" cy="1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3" name="Line 398"/>
              <p:cNvSpPr>
                <a:spLocks noChangeShapeType="1"/>
              </p:cNvSpPr>
              <p:nvPr/>
            </p:nvSpPr>
            <p:spPr bwMode="auto">
              <a:xfrm>
                <a:off x="3291" y="1965"/>
                <a:ext cx="30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4" name="Line 399"/>
              <p:cNvSpPr>
                <a:spLocks noChangeShapeType="1"/>
              </p:cNvSpPr>
              <p:nvPr/>
            </p:nvSpPr>
            <p:spPr bwMode="auto">
              <a:xfrm>
                <a:off x="3321" y="1971"/>
                <a:ext cx="30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5" name="Line 400"/>
              <p:cNvSpPr>
                <a:spLocks noChangeShapeType="1"/>
              </p:cNvSpPr>
              <p:nvPr/>
            </p:nvSpPr>
            <p:spPr bwMode="auto">
              <a:xfrm>
                <a:off x="3351" y="1977"/>
                <a:ext cx="24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6" name="Line 401"/>
              <p:cNvSpPr>
                <a:spLocks noChangeShapeType="1"/>
              </p:cNvSpPr>
              <p:nvPr/>
            </p:nvSpPr>
            <p:spPr bwMode="auto">
              <a:xfrm>
                <a:off x="3375" y="1983"/>
                <a:ext cx="30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7" name="Line 402"/>
              <p:cNvSpPr>
                <a:spLocks noChangeShapeType="1"/>
              </p:cNvSpPr>
              <p:nvPr/>
            </p:nvSpPr>
            <p:spPr bwMode="auto">
              <a:xfrm>
                <a:off x="3405" y="1989"/>
                <a:ext cx="24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8" name="Line 403"/>
              <p:cNvSpPr>
                <a:spLocks noChangeShapeType="1"/>
              </p:cNvSpPr>
              <p:nvPr/>
            </p:nvSpPr>
            <p:spPr bwMode="auto">
              <a:xfrm>
                <a:off x="3429" y="1995"/>
                <a:ext cx="24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89" name="Line 404"/>
              <p:cNvSpPr>
                <a:spLocks noChangeShapeType="1"/>
              </p:cNvSpPr>
              <p:nvPr/>
            </p:nvSpPr>
            <p:spPr bwMode="auto">
              <a:xfrm>
                <a:off x="3453" y="2001"/>
                <a:ext cx="24" cy="6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725" name="Line 406"/>
            <p:cNvSpPr>
              <a:spLocks noChangeShapeType="1"/>
            </p:cNvSpPr>
            <p:nvPr/>
          </p:nvSpPr>
          <p:spPr bwMode="auto">
            <a:xfrm>
              <a:off x="3412" y="2010"/>
              <a:ext cx="24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6" name="Line 407"/>
            <p:cNvSpPr>
              <a:spLocks noChangeShapeType="1"/>
            </p:cNvSpPr>
            <p:nvPr/>
          </p:nvSpPr>
          <p:spPr bwMode="auto">
            <a:xfrm>
              <a:off x="3436" y="2016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7" name="Line 408"/>
            <p:cNvSpPr>
              <a:spLocks noChangeShapeType="1"/>
            </p:cNvSpPr>
            <p:nvPr/>
          </p:nvSpPr>
          <p:spPr bwMode="auto">
            <a:xfrm>
              <a:off x="3454" y="2022"/>
              <a:ext cx="24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8" name="Line 409"/>
            <p:cNvSpPr>
              <a:spLocks noChangeShapeType="1"/>
            </p:cNvSpPr>
            <p:nvPr/>
          </p:nvSpPr>
          <p:spPr bwMode="auto">
            <a:xfrm>
              <a:off x="3478" y="2028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9" name="Line 410"/>
            <p:cNvSpPr>
              <a:spLocks noChangeShapeType="1"/>
            </p:cNvSpPr>
            <p:nvPr/>
          </p:nvSpPr>
          <p:spPr bwMode="auto">
            <a:xfrm>
              <a:off x="3496" y="2034"/>
              <a:ext cx="24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0" name="Line 411"/>
            <p:cNvSpPr>
              <a:spLocks noChangeShapeType="1"/>
            </p:cNvSpPr>
            <p:nvPr/>
          </p:nvSpPr>
          <p:spPr bwMode="auto">
            <a:xfrm>
              <a:off x="3520" y="2034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1" name="Line 412"/>
            <p:cNvSpPr>
              <a:spLocks noChangeShapeType="1"/>
            </p:cNvSpPr>
            <p:nvPr/>
          </p:nvSpPr>
          <p:spPr bwMode="auto">
            <a:xfrm>
              <a:off x="3538" y="2040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2" name="Line 413"/>
            <p:cNvSpPr>
              <a:spLocks noChangeShapeType="1"/>
            </p:cNvSpPr>
            <p:nvPr/>
          </p:nvSpPr>
          <p:spPr bwMode="auto">
            <a:xfrm>
              <a:off x="3556" y="2046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3" name="Line 414"/>
            <p:cNvSpPr>
              <a:spLocks noChangeShapeType="1"/>
            </p:cNvSpPr>
            <p:nvPr/>
          </p:nvSpPr>
          <p:spPr bwMode="auto">
            <a:xfrm>
              <a:off x="3574" y="2052"/>
              <a:ext cx="18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4" name="Line 415"/>
            <p:cNvSpPr>
              <a:spLocks noChangeShapeType="1"/>
            </p:cNvSpPr>
            <p:nvPr/>
          </p:nvSpPr>
          <p:spPr bwMode="auto">
            <a:xfrm>
              <a:off x="3592" y="2052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5" name="Line 416"/>
            <p:cNvSpPr>
              <a:spLocks noChangeShapeType="1"/>
            </p:cNvSpPr>
            <p:nvPr/>
          </p:nvSpPr>
          <p:spPr bwMode="auto">
            <a:xfrm>
              <a:off x="3610" y="2058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6" name="Line 417"/>
            <p:cNvSpPr>
              <a:spLocks noChangeShapeType="1"/>
            </p:cNvSpPr>
            <p:nvPr/>
          </p:nvSpPr>
          <p:spPr bwMode="auto">
            <a:xfrm>
              <a:off x="3628" y="2064"/>
              <a:ext cx="18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7" name="Line 418"/>
            <p:cNvSpPr>
              <a:spLocks noChangeShapeType="1"/>
            </p:cNvSpPr>
            <p:nvPr/>
          </p:nvSpPr>
          <p:spPr bwMode="auto">
            <a:xfrm>
              <a:off x="3646" y="2064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8" name="Line 419"/>
            <p:cNvSpPr>
              <a:spLocks noChangeShapeType="1"/>
            </p:cNvSpPr>
            <p:nvPr/>
          </p:nvSpPr>
          <p:spPr bwMode="auto">
            <a:xfrm>
              <a:off x="3658" y="2070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9" name="Line 420"/>
            <p:cNvSpPr>
              <a:spLocks noChangeShapeType="1"/>
            </p:cNvSpPr>
            <p:nvPr/>
          </p:nvSpPr>
          <p:spPr bwMode="auto">
            <a:xfrm>
              <a:off x="3676" y="2076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0" name="Line 421"/>
            <p:cNvSpPr>
              <a:spLocks noChangeShapeType="1"/>
            </p:cNvSpPr>
            <p:nvPr/>
          </p:nvSpPr>
          <p:spPr bwMode="auto">
            <a:xfrm>
              <a:off x="3688" y="2076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1" name="Line 422"/>
            <p:cNvSpPr>
              <a:spLocks noChangeShapeType="1"/>
            </p:cNvSpPr>
            <p:nvPr/>
          </p:nvSpPr>
          <p:spPr bwMode="auto">
            <a:xfrm>
              <a:off x="3706" y="2082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2" name="Line 423"/>
            <p:cNvSpPr>
              <a:spLocks noChangeShapeType="1"/>
            </p:cNvSpPr>
            <p:nvPr/>
          </p:nvSpPr>
          <p:spPr bwMode="auto">
            <a:xfrm>
              <a:off x="3718" y="2088"/>
              <a:ext cx="18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3" name="Line 424"/>
            <p:cNvSpPr>
              <a:spLocks noChangeShapeType="1"/>
            </p:cNvSpPr>
            <p:nvPr/>
          </p:nvSpPr>
          <p:spPr bwMode="auto">
            <a:xfrm>
              <a:off x="3736" y="2088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4" name="Line 425"/>
            <p:cNvSpPr>
              <a:spLocks noChangeShapeType="1"/>
            </p:cNvSpPr>
            <p:nvPr/>
          </p:nvSpPr>
          <p:spPr bwMode="auto">
            <a:xfrm>
              <a:off x="3748" y="2094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5" name="Line 426"/>
            <p:cNvSpPr>
              <a:spLocks noChangeShapeType="1"/>
            </p:cNvSpPr>
            <p:nvPr/>
          </p:nvSpPr>
          <p:spPr bwMode="auto">
            <a:xfrm>
              <a:off x="3760" y="2094"/>
              <a:ext cx="18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6" name="Line 427"/>
            <p:cNvSpPr>
              <a:spLocks noChangeShapeType="1"/>
            </p:cNvSpPr>
            <p:nvPr/>
          </p:nvSpPr>
          <p:spPr bwMode="auto">
            <a:xfrm>
              <a:off x="3778" y="2100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7" name="Line 428"/>
            <p:cNvSpPr>
              <a:spLocks noChangeShapeType="1"/>
            </p:cNvSpPr>
            <p:nvPr/>
          </p:nvSpPr>
          <p:spPr bwMode="auto">
            <a:xfrm>
              <a:off x="3790" y="2100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8" name="Line 429"/>
            <p:cNvSpPr>
              <a:spLocks noChangeShapeType="1"/>
            </p:cNvSpPr>
            <p:nvPr/>
          </p:nvSpPr>
          <p:spPr bwMode="auto">
            <a:xfrm>
              <a:off x="3802" y="2106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9" name="Line 430"/>
            <p:cNvSpPr>
              <a:spLocks noChangeShapeType="1"/>
            </p:cNvSpPr>
            <p:nvPr/>
          </p:nvSpPr>
          <p:spPr bwMode="auto">
            <a:xfrm>
              <a:off x="3814" y="2106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0" name="Line 431"/>
            <p:cNvSpPr>
              <a:spLocks noChangeShapeType="1"/>
            </p:cNvSpPr>
            <p:nvPr/>
          </p:nvSpPr>
          <p:spPr bwMode="auto">
            <a:xfrm>
              <a:off x="3826" y="2112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1" name="Line 432"/>
            <p:cNvSpPr>
              <a:spLocks noChangeShapeType="1"/>
            </p:cNvSpPr>
            <p:nvPr/>
          </p:nvSpPr>
          <p:spPr bwMode="auto">
            <a:xfrm>
              <a:off x="3838" y="2112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2" name="Line 433"/>
            <p:cNvSpPr>
              <a:spLocks noChangeShapeType="1"/>
            </p:cNvSpPr>
            <p:nvPr/>
          </p:nvSpPr>
          <p:spPr bwMode="auto">
            <a:xfrm>
              <a:off x="3850" y="2118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3" name="Line 434"/>
            <p:cNvSpPr>
              <a:spLocks noChangeShapeType="1"/>
            </p:cNvSpPr>
            <p:nvPr/>
          </p:nvSpPr>
          <p:spPr bwMode="auto">
            <a:xfrm>
              <a:off x="3862" y="2118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4" name="Line 435"/>
            <p:cNvSpPr>
              <a:spLocks noChangeShapeType="1"/>
            </p:cNvSpPr>
            <p:nvPr/>
          </p:nvSpPr>
          <p:spPr bwMode="auto">
            <a:xfrm>
              <a:off x="3874" y="2124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5" name="Line 436"/>
            <p:cNvSpPr>
              <a:spLocks noChangeShapeType="1"/>
            </p:cNvSpPr>
            <p:nvPr/>
          </p:nvSpPr>
          <p:spPr bwMode="auto">
            <a:xfrm>
              <a:off x="3886" y="2124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6" name="Line 437"/>
            <p:cNvSpPr>
              <a:spLocks noChangeShapeType="1"/>
            </p:cNvSpPr>
            <p:nvPr/>
          </p:nvSpPr>
          <p:spPr bwMode="auto">
            <a:xfrm>
              <a:off x="3898" y="2130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7" name="Line 438"/>
            <p:cNvSpPr>
              <a:spLocks noChangeShapeType="1"/>
            </p:cNvSpPr>
            <p:nvPr/>
          </p:nvSpPr>
          <p:spPr bwMode="auto">
            <a:xfrm>
              <a:off x="3910" y="213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8" name="Line 439"/>
            <p:cNvSpPr>
              <a:spLocks noChangeShapeType="1"/>
            </p:cNvSpPr>
            <p:nvPr/>
          </p:nvSpPr>
          <p:spPr bwMode="auto">
            <a:xfrm>
              <a:off x="3916" y="2130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9" name="Line 440"/>
            <p:cNvSpPr>
              <a:spLocks noChangeShapeType="1"/>
            </p:cNvSpPr>
            <p:nvPr/>
          </p:nvSpPr>
          <p:spPr bwMode="auto">
            <a:xfrm>
              <a:off x="3928" y="2136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0" name="Line 441"/>
            <p:cNvSpPr>
              <a:spLocks noChangeShapeType="1"/>
            </p:cNvSpPr>
            <p:nvPr/>
          </p:nvSpPr>
          <p:spPr bwMode="auto">
            <a:xfrm>
              <a:off x="3940" y="2136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1" name="Line 442"/>
            <p:cNvSpPr>
              <a:spLocks noChangeShapeType="1"/>
            </p:cNvSpPr>
            <p:nvPr/>
          </p:nvSpPr>
          <p:spPr bwMode="auto">
            <a:xfrm>
              <a:off x="3952" y="2142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2" name="Line 443"/>
            <p:cNvSpPr>
              <a:spLocks noChangeShapeType="1"/>
            </p:cNvSpPr>
            <p:nvPr/>
          </p:nvSpPr>
          <p:spPr bwMode="auto">
            <a:xfrm>
              <a:off x="3958" y="2142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3" name="Line 444"/>
            <p:cNvSpPr>
              <a:spLocks noChangeShapeType="1"/>
            </p:cNvSpPr>
            <p:nvPr/>
          </p:nvSpPr>
          <p:spPr bwMode="auto">
            <a:xfrm>
              <a:off x="3970" y="2142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4" name="Line 445"/>
            <p:cNvSpPr>
              <a:spLocks noChangeShapeType="1"/>
            </p:cNvSpPr>
            <p:nvPr/>
          </p:nvSpPr>
          <p:spPr bwMode="auto">
            <a:xfrm>
              <a:off x="3982" y="214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5" name="Line 446"/>
            <p:cNvSpPr>
              <a:spLocks noChangeShapeType="1"/>
            </p:cNvSpPr>
            <p:nvPr/>
          </p:nvSpPr>
          <p:spPr bwMode="auto">
            <a:xfrm>
              <a:off x="3988" y="2148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6" name="Line 447"/>
            <p:cNvSpPr>
              <a:spLocks noChangeShapeType="1"/>
            </p:cNvSpPr>
            <p:nvPr/>
          </p:nvSpPr>
          <p:spPr bwMode="auto">
            <a:xfrm>
              <a:off x="4000" y="215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7" name="Line 448"/>
            <p:cNvSpPr>
              <a:spLocks noChangeShapeType="1"/>
            </p:cNvSpPr>
            <p:nvPr/>
          </p:nvSpPr>
          <p:spPr bwMode="auto">
            <a:xfrm>
              <a:off x="4006" y="2154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8" name="Line 449"/>
            <p:cNvSpPr>
              <a:spLocks noChangeShapeType="1"/>
            </p:cNvSpPr>
            <p:nvPr/>
          </p:nvSpPr>
          <p:spPr bwMode="auto">
            <a:xfrm>
              <a:off x="4018" y="2154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9" name="Line 450"/>
            <p:cNvSpPr>
              <a:spLocks noChangeShapeType="1"/>
            </p:cNvSpPr>
            <p:nvPr/>
          </p:nvSpPr>
          <p:spPr bwMode="auto">
            <a:xfrm>
              <a:off x="4024" y="2160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0" name="Line 451"/>
            <p:cNvSpPr>
              <a:spLocks noChangeShapeType="1"/>
            </p:cNvSpPr>
            <p:nvPr/>
          </p:nvSpPr>
          <p:spPr bwMode="auto">
            <a:xfrm>
              <a:off x="4036" y="216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1" name="Line 452"/>
            <p:cNvSpPr>
              <a:spLocks noChangeShapeType="1"/>
            </p:cNvSpPr>
            <p:nvPr/>
          </p:nvSpPr>
          <p:spPr bwMode="auto">
            <a:xfrm>
              <a:off x="4042" y="2160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2" name="Line 453"/>
            <p:cNvSpPr>
              <a:spLocks noChangeShapeType="1"/>
            </p:cNvSpPr>
            <p:nvPr/>
          </p:nvSpPr>
          <p:spPr bwMode="auto">
            <a:xfrm>
              <a:off x="4054" y="216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3" name="Line 454"/>
            <p:cNvSpPr>
              <a:spLocks noChangeShapeType="1"/>
            </p:cNvSpPr>
            <p:nvPr/>
          </p:nvSpPr>
          <p:spPr bwMode="auto">
            <a:xfrm>
              <a:off x="4060" y="2166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4" name="Line 455"/>
            <p:cNvSpPr>
              <a:spLocks noChangeShapeType="1"/>
            </p:cNvSpPr>
            <p:nvPr/>
          </p:nvSpPr>
          <p:spPr bwMode="auto">
            <a:xfrm>
              <a:off x="4072" y="2166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5" name="Line 456"/>
            <p:cNvSpPr>
              <a:spLocks noChangeShapeType="1"/>
            </p:cNvSpPr>
            <p:nvPr/>
          </p:nvSpPr>
          <p:spPr bwMode="auto">
            <a:xfrm>
              <a:off x="4078" y="2172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6" name="Line 457"/>
            <p:cNvSpPr>
              <a:spLocks noChangeShapeType="1"/>
            </p:cNvSpPr>
            <p:nvPr/>
          </p:nvSpPr>
          <p:spPr bwMode="auto">
            <a:xfrm>
              <a:off x="4084" y="2172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7" name="Line 458"/>
            <p:cNvSpPr>
              <a:spLocks noChangeShapeType="1"/>
            </p:cNvSpPr>
            <p:nvPr/>
          </p:nvSpPr>
          <p:spPr bwMode="auto">
            <a:xfrm>
              <a:off x="4096" y="2172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8" name="Line 459"/>
            <p:cNvSpPr>
              <a:spLocks noChangeShapeType="1"/>
            </p:cNvSpPr>
            <p:nvPr/>
          </p:nvSpPr>
          <p:spPr bwMode="auto">
            <a:xfrm>
              <a:off x="4102" y="217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9" name="Line 460"/>
            <p:cNvSpPr>
              <a:spLocks noChangeShapeType="1"/>
            </p:cNvSpPr>
            <p:nvPr/>
          </p:nvSpPr>
          <p:spPr bwMode="auto">
            <a:xfrm>
              <a:off x="4108" y="2178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0" name="Line 461"/>
            <p:cNvSpPr>
              <a:spLocks noChangeShapeType="1"/>
            </p:cNvSpPr>
            <p:nvPr/>
          </p:nvSpPr>
          <p:spPr bwMode="auto">
            <a:xfrm>
              <a:off x="4120" y="2178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1" name="Line 462"/>
            <p:cNvSpPr>
              <a:spLocks noChangeShapeType="1"/>
            </p:cNvSpPr>
            <p:nvPr/>
          </p:nvSpPr>
          <p:spPr bwMode="auto">
            <a:xfrm>
              <a:off x="4126" y="218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2" name="Line 463"/>
            <p:cNvSpPr>
              <a:spLocks noChangeShapeType="1"/>
            </p:cNvSpPr>
            <p:nvPr/>
          </p:nvSpPr>
          <p:spPr bwMode="auto">
            <a:xfrm>
              <a:off x="4132" y="2184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3" name="Line 464"/>
            <p:cNvSpPr>
              <a:spLocks noChangeShapeType="1"/>
            </p:cNvSpPr>
            <p:nvPr/>
          </p:nvSpPr>
          <p:spPr bwMode="auto">
            <a:xfrm>
              <a:off x="4144" y="2184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4" name="Line 465"/>
            <p:cNvSpPr>
              <a:spLocks noChangeShapeType="1"/>
            </p:cNvSpPr>
            <p:nvPr/>
          </p:nvSpPr>
          <p:spPr bwMode="auto">
            <a:xfrm>
              <a:off x="4150" y="219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5" name="Line 466"/>
            <p:cNvSpPr>
              <a:spLocks noChangeShapeType="1"/>
            </p:cNvSpPr>
            <p:nvPr/>
          </p:nvSpPr>
          <p:spPr bwMode="auto">
            <a:xfrm>
              <a:off x="4156" y="219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6" name="Line 467"/>
            <p:cNvSpPr>
              <a:spLocks noChangeShapeType="1"/>
            </p:cNvSpPr>
            <p:nvPr/>
          </p:nvSpPr>
          <p:spPr bwMode="auto">
            <a:xfrm>
              <a:off x="4162" y="2190"/>
              <a:ext cx="12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7" name="Line 468"/>
            <p:cNvSpPr>
              <a:spLocks noChangeShapeType="1"/>
            </p:cNvSpPr>
            <p:nvPr/>
          </p:nvSpPr>
          <p:spPr bwMode="auto">
            <a:xfrm>
              <a:off x="4174" y="219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8" name="Line 469"/>
            <p:cNvSpPr>
              <a:spLocks noChangeShapeType="1"/>
            </p:cNvSpPr>
            <p:nvPr/>
          </p:nvSpPr>
          <p:spPr bwMode="auto">
            <a:xfrm>
              <a:off x="4180" y="219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9" name="Line 470"/>
            <p:cNvSpPr>
              <a:spLocks noChangeShapeType="1"/>
            </p:cNvSpPr>
            <p:nvPr/>
          </p:nvSpPr>
          <p:spPr bwMode="auto">
            <a:xfrm>
              <a:off x="4186" y="219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0" name="Line 471"/>
            <p:cNvSpPr>
              <a:spLocks noChangeShapeType="1"/>
            </p:cNvSpPr>
            <p:nvPr/>
          </p:nvSpPr>
          <p:spPr bwMode="auto">
            <a:xfrm>
              <a:off x="4192" y="2196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1" name="Line 472"/>
            <p:cNvSpPr>
              <a:spLocks noChangeShapeType="1"/>
            </p:cNvSpPr>
            <p:nvPr/>
          </p:nvSpPr>
          <p:spPr bwMode="auto">
            <a:xfrm>
              <a:off x="4198" y="2202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2" name="Line 473"/>
            <p:cNvSpPr>
              <a:spLocks noChangeShapeType="1"/>
            </p:cNvSpPr>
            <p:nvPr/>
          </p:nvSpPr>
          <p:spPr bwMode="auto">
            <a:xfrm>
              <a:off x="4204" y="2202"/>
              <a:ext cx="12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3" name="Line 474"/>
            <p:cNvSpPr>
              <a:spLocks noChangeShapeType="1"/>
            </p:cNvSpPr>
            <p:nvPr/>
          </p:nvSpPr>
          <p:spPr bwMode="auto">
            <a:xfrm>
              <a:off x="4216" y="2202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4" name="Line 475"/>
            <p:cNvSpPr>
              <a:spLocks noChangeShapeType="1"/>
            </p:cNvSpPr>
            <p:nvPr/>
          </p:nvSpPr>
          <p:spPr bwMode="auto">
            <a:xfrm>
              <a:off x="4222" y="220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5" name="Line 476"/>
            <p:cNvSpPr>
              <a:spLocks noChangeShapeType="1"/>
            </p:cNvSpPr>
            <p:nvPr/>
          </p:nvSpPr>
          <p:spPr bwMode="auto">
            <a:xfrm>
              <a:off x="4228" y="220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6" name="Line 477"/>
            <p:cNvSpPr>
              <a:spLocks noChangeShapeType="1"/>
            </p:cNvSpPr>
            <p:nvPr/>
          </p:nvSpPr>
          <p:spPr bwMode="auto">
            <a:xfrm>
              <a:off x="4234" y="220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7" name="Line 478"/>
            <p:cNvSpPr>
              <a:spLocks noChangeShapeType="1"/>
            </p:cNvSpPr>
            <p:nvPr/>
          </p:nvSpPr>
          <p:spPr bwMode="auto">
            <a:xfrm>
              <a:off x="4240" y="2208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8" name="Line 479"/>
            <p:cNvSpPr>
              <a:spLocks noChangeShapeType="1"/>
            </p:cNvSpPr>
            <p:nvPr/>
          </p:nvSpPr>
          <p:spPr bwMode="auto">
            <a:xfrm>
              <a:off x="4246" y="221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9" name="Line 480"/>
            <p:cNvSpPr>
              <a:spLocks noChangeShapeType="1"/>
            </p:cNvSpPr>
            <p:nvPr/>
          </p:nvSpPr>
          <p:spPr bwMode="auto">
            <a:xfrm>
              <a:off x="4252" y="221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0" name="Line 481"/>
            <p:cNvSpPr>
              <a:spLocks noChangeShapeType="1"/>
            </p:cNvSpPr>
            <p:nvPr/>
          </p:nvSpPr>
          <p:spPr bwMode="auto">
            <a:xfrm>
              <a:off x="4258" y="221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1" name="Line 482"/>
            <p:cNvSpPr>
              <a:spLocks noChangeShapeType="1"/>
            </p:cNvSpPr>
            <p:nvPr/>
          </p:nvSpPr>
          <p:spPr bwMode="auto">
            <a:xfrm>
              <a:off x="4264" y="2214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2" name="Line 483"/>
            <p:cNvSpPr>
              <a:spLocks noChangeShapeType="1"/>
            </p:cNvSpPr>
            <p:nvPr/>
          </p:nvSpPr>
          <p:spPr bwMode="auto">
            <a:xfrm>
              <a:off x="4270" y="222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3" name="Line 484"/>
            <p:cNvSpPr>
              <a:spLocks noChangeShapeType="1"/>
            </p:cNvSpPr>
            <p:nvPr/>
          </p:nvSpPr>
          <p:spPr bwMode="auto">
            <a:xfrm>
              <a:off x="4276" y="222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4" name="Line 485"/>
            <p:cNvSpPr>
              <a:spLocks noChangeShapeType="1"/>
            </p:cNvSpPr>
            <p:nvPr/>
          </p:nvSpPr>
          <p:spPr bwMode="auto">
            <a:xfrm>
              <a:off x="4282" y="222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5" name="Line 486"/>
            <p:cNvSpPr>
              <a:spLocks noChangeShapeType="1"/>
            </p:cNvSpPr>
            <p:nvPr/>
          </p:nvSpPr>
          <p:spPr bwMode="auto">
            <a:xfrm>
              <a:off x="4288" y="2220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6" name="Line 487"/>
            <p:cNvSpPr>
              <a:spLocks noChangeShapeType="1"/>
            </p:cNvSpPr>
            <p:nvPr/>
          </p:nvSpPr>
          <p:spPr bwMode="auto">
            <a:xfrm>
              <a:off x="4294" y="222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7" name="Line 488"/>
            <p:cNvSpPr>
              <a:spLocks noChangeShapeType="1"/>
            </p:cNvSpPr>
            <p:nvPr/>
          </p:nvSpPr>
          <p:spPr bwMode="auto">
            <a:xfrm>
              <a:off x="4300" y="222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8" name="Line 489"/>
            <p:cNvSpPr>
              <a:spLocks noChangeShapeType="1"/>
            </p:cNvSpPr>
            <p:nvPr/>
          </p:nvSpPr>
          <p:spPr bwMode="auto">
            <a:xfrm>
              <a:off x="4306" y="222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9" name="Line 490"/>
            <p:cNvSpPr>
              <a:spLocks noChangeShapeType="1"/>
            </p:cNvSpPr>
            <p:nvPr/>
          </p:nvSpPr>
          <p:spPr bwMode="auto">
            <a:xfrm>
              <a:off x="4312" y="222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0" name="Line 491"/>
            <p:cNvSpPr>
              <a:spLocks noChangeShapeType="1"/>
            </p:cNvSpPr>
            <p:nvPr/>
          </p:nvSpPr>
          <p:spPr bwMode="auto">
            <a:xfrm>
              <a:off x="4318" y="2226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1" name="Line 492"/>
            <p:cNvSpPr>
              <a:spLocks noChangeShapeType="1"/>
            </p:cNvSpPr>
            <p:nvPr/>
          </p:nvSpPr>
          <p:spPr bwMode="auto">
            <a:xfrm>
              <a:off x="4324" y="2232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2" name="Line 493"/>
            <p:cNvSpPr>
              <a:spLocks noChangeShapeType="1"/>
            </p:cNvSpPr>
            <p:nvPr/>
          </p:nvSpPr>
          <p:spPr bwMode="auto">
            <a:xfrm>
              <a:off x="4330" y="2232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3" name="Line 494"/>
            <p:cNvSpPr>
              <a:spLocks noChangeShapeType="1"/>
            </p:cNvSpPr>
            <p:nvPr/>
          </p:nvSpPr>
          <p:spPr bwMode="auto">
            <a:xfrm>
              <a:off x="4336" y="2232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4" name="Line 495"/>
            <p:cNvSpPr>
              <a:spLocks noChangeShapeType="1"/>
            </p:cNvSpPr>
            <p:nvPr/>
          </p:nvSpPr>
          <p:spPr bwMode="auto">
            <a:xfrm>
              <a:off x="4342" y="2232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5" name="Line 496"/>
            <p:cNvSpPr>
              <a:spLocks noChangeShapeType="1"/>
            </p:cNvSpPr>
            <p:nvPr/>
          </p:nvSpPr>
          <p:spPr bwMode="auto">
            <a:xfrm>
              <a:off x="4348" y="223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6" name="Line 497"/>
            <p:cNvSpPr>
              <a:spLocks noChangeShapeType="1"/>
            </p:cNvSpPr>
            <p:nvPr/>
          </p:nvSpPr>
          <p:spPr bwMode="auto">
            <a:xfrm>
              <a:off x="4354" y="223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7" name="Line 498"/>
            <p:cNvSpPr>
              <a:spLocks noChangeShapeType="1"/>
            </p:cNvSpPr>
            <p:nvPr/>
          </p:nvSpPr>
          <p:spPr bwMode="auto">
            <a:xfrm>
              <a:off x="4360" y="223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8" name="Line 499"/>
            <p:cNvSpPr>
              <a:spLocks noChangeShapeType="1"/>
            </p:cNvSpPr>
            <p:nvPr/>
          </p:nvSpPr>
          <p:spPr bwMode="auto">
            <a:xfrm>
              <a:off x="4366" y="223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9" name="Line 500"/>
            <p:cNvSpPr>
              <a:spLocks noChangeShapeType="1"/>
            </p:cNvSpPr>
            <p:nvPr/>
          </p:nvSpPr>
          <p:spPr bwMode="auto">
            <a:xfrm>
              <a:off x="4372" y="2238"/>
              <a:ext cx="1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0" name="Line 501"/>
            <p:cNvSpPr>
              <a:spLocks noChangeShapeType="1"/>
            </p:cNvSpPr>
            <p:nvPr/>
          </p:nvSpPr>
          <p:spPr bwMode="auto">
            <a:xfrm>
              <a:off x="4372" y="224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1" name="Line 502"/>
            <p:cNvSpPr>
              <a:spLocks noChangeShapeType="1"/>
            </p:cNvSpPr>
            <p:nvPr/>
          </p:nvSpPr>
          <p:spPr bwMode="auto">
            <a:xfrm>
              <a:off x="4378" y="224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2" name="Line 503"/>
            <p:cNvSpPr>
              <a:spLocks noChangeShapeType="1"/>
            </p:cNvSpPr>
            <p:nvPr/>
          </p:nvSpPr>
          <p:spPr bwMode="auto">
            <a:xfrm>
              <a:off x="4384" y="224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3" name="Line 504"/>
            <p:cNvSpPr>
              <a:spLocks noChangeShapeType="1"/>
            </p:cNvSpPr>
            <p:nvPr/>
          </p:nvSpPr>
          <p:spPr bwMode="auto">
            <a:xfrm>
              <a:off x="4390" y="2244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4" name="Line 505"/>
            <p:cNvSpPr>
              <a:spLocks noChangeShapeType="1"/>
            </p:cNvSpPr>
            <p:nvPr/>
          </p:nvSpPr>
          <p:spPr bwMode="auto">
            <a:xfrm>
              <a:off x="4396" y="225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5" name="Line 506"/>
            <p:cNvSpPr>
              <a:spLocks noChangeShapeType="1"/>
            </p:cNvSpPr>
            <p:nvPr/>
          </p:nvSpPr>
          <p:spPr bwMode="auto">
            <a:xfrm>
              <a:off x="4402" y="225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6" name="Line 507"/>
            <p:cNvSpPr>
              <a:spLocks noChangeShapeType="1"/>
            </p:cNvSpPr>
            <p:nvPr/>
          </p:nvSpPr>
          <p:spPr bwMode="auto">
            <a:xfrm>
              <a:off x="4408" y="2250"/>
              <a:ext cx="1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7" name="Line 508"/>
            <p:cNvSpPr>
              <a:spLocks noChangeShapeType="1"/>
            </p:cNvSpPr>
            <p:nvPr/>
          </p:nvSpPr>
          <p:spPr bwMode="auto">
            <a:xfrm>
              <a:off x="4408" y="225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8" name="Line 509"/>
            <p:cNvSpPr>
              <a:spLocks noChangeShapeType="1"/>
            </p:cNvSpPr>
            <p:nvPr/>
          </p:nvSpPr>
          <p:spPr bwMode="auto">
            <a:xfrm>
              <a:off x="4414" y="2250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9" name="Line 510"/>
            <p:cNvSpPr>
              <a:spLocks noChangeShapeType="1"/>
            </p:cNvSpPr>
            <p:nvPr/>
          </p:nvSpPr>
          <p:spPr bwMode="auto">
            <a:xfrm>
              <a:off x="4420" y="225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0" name="Line 511"/>
            <p:cNvSpPr>
              <a:spLocks noChangeShapeType="1"/>
            </p:cNvSpPr>
            <p:nvPr/>
          </p:nvSpPr>
          <p:spPr bwMode="auto">
            <a:xfrm>
              <a:off x="4426" y="225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1" name="Line 512"/>
            <p:cNvSpPr>
              <a:spLocks noChangeShapeType="1"/>
            </p:cNvSpPr>
            <p:nvPr/>
          </p:nvSpPr>
          <p:spPr bwMode="auto">
            <a:xfrm>
              <a:off x="4432" y="225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2" name="Line 513"/>
            <p:cNvSpPr>
              <a:spLocks noChangeShapeType="1"/>
            </p:cNvSpPr>
            <p:nvPr/>
          </p:nvSpPr>
          <p:spPr bwMode="auto">
            <a:xfrm>
              <a:off x="4438" y="2256"/>
              <a:ext cx="1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3" name="Line 514"/>
            <p:cNvSpPr>
              <a:spLocks noChangeShapeType="1"/>
            </p:cNvSpPr>
            <p:nvPr/>
          </p:nvSpPr>
          <p:spPr bwMode="auto">
            <a:xfrm>
              <a:off x="4438" y="2256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4" name="Line 515"/>
            <p:cNvSpPr>
              <a:spLocks noChangeShapeType="1"/>
            </p:cNvSpPr>
            <p:nvPr/>
          </p:nvSpPr>
          <p:spPr bwMode="auto">
            <a:xfrm>
              <a:off x="4444" y="2256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5" name="Line 516"/>
            <p:cNvSpPr>
              <a:spLocks noChangeShapeType="1"/>
            </p:cNvSpPr>
            <p:nvPr/>
          </p:nvSpPr>
          <p:spPr bwMode="auto">
            <a:xfrm>
              <a:off x="4450" y="2262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6" name="Line 517"/>
            <p:cNvSpPr>
              <a:spLocks noChangeShapeType="1"/>
            </p:cNvSpPr>
            <p:nvPr/>
          </p:nvSpPr>
          <p:spPr bwMode="auto">
            <a:xfrm>
              <a:off x="4456" y="2262"/>
              <a:ext cx="1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7" name="Line 518"/>
            <p:cNvSpPr>
              <a:spLocks noChangeShapeType="1"/>
            </p:cNvSpPr>
            <p:nvPr/>
          </p:nvSpPr>
          <p:spPr bwMode="auto">
            <a:xfrm>
              <a:off x="4456" y="2262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8" name="Line 519"/>
            <p:cNvSpPr>
              <a:spLocks noChangeShapeType="1"/>
            </p:cNvSpPr>
            <p:nvPr/>
          </p:nvSpPr>
          <p:spPr bwMode="auto">
            <a:xfrm>
              <a:off x="4462" y="2262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9" name="Line 520"/>
            <p:cNvSpPr>
              <a:spLocks noChangeShapeType="1"/>
            </p:cNvSpPr>
            <p:nvPr/>
          </p:nvSpPr>
          <p:spPr bwMode="auto">
            <a:xfrm>
              <a:off x="4468" y="2262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0" name="Line 521"/>
            <p:cNvSpPr>
              <a:spLocks noChangeShapeType="1"/>
            </p:cNvSpPr>
            <p:nvPr/>
          </p:nvSpPr>
          <p:spPr bwMode="auto">
            <a:xfrm>
              <a:off x="4474" y="226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1" name="Line 522"/>
            <p:cNvSpPr>
              <a:spLocks noChangeShapeType="1"/>
            </p:cNvSpPr>
            <p:nvPr/>
          </p:nvSpPr>
          <p:spPr bwMode="auto">
            <a:xfrm>
              <a:off x="4480" y="2268"/>
              <a:ext cx="1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2" name="Line 523"/>
            <p:cNvSpPr>
              <a:spLocks noChangeShapeType="1"/>
            </p:cNvSpPr>
            <p:nvPr/>
          </p:nvSpPr>
          <p:spPr bwMode="auto">
            <a:xfrm>
              <a:off x="4480" y="226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3" name="Line 524"/>
            <p:cNvSpPr>
              <a:spLocks noChangeShapeType="1"/>
            </p:cNvSpPr>
            <p:nvPr/>
          </p:nvSpPr>
          <p:spPr bwMode="auto">
            <a:xfrm>
              <a:off x="4486" y="226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4" name="Line 525"/>
            <p:cNvSpPr>
              <a:spLocks noChangeShapeType="1"/>
            </p:cNvSpPr>
            <p:nvPr/>
          </p:nvSpPr>
          <p:spPr bwMode="auto">
            <a:xfrm>
              <a:off x="4492" y="2268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5" name="Line 526"/>
            <p:cNvSpPr>
              <a:spLocks noChangeShapeType="1"/>
            </p:cNvSpPr>
            <p:nvPr/>
          </p:nvSpPr>
          <p:spPr bwMode="auto">
            <a:xfrm>
              <a:off x="4498" y="2268"/>
              <a:ext cx="1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6" name="Line 527"/>
            <p:cNvSpPr>
              <a:spLocks noChangeShapeType="1"/>
            </p:cNvSpPr>
            <p:nvPr/>
          </p:nvSpPr>
          <p:spPr bwMode="auto">
            <a:xfrm>
              <a:off x="4498" y="227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7" name="Line 528"/>
            <p:cNvSpPr>
              <a:spLocks noChangeShapeType="1"/>
            </p:cNvSpPr>
            <p:nvPr/>
          </p:nvSpPr>
          <p:spPr bwMode="auto">
            <a:xfrm>
              <a:off x="4504" y="227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8" name="Line 529"/>
            <p:cNvSpPr>
              <a:spLocks noChangeShapeType="1"/>
            </p:cNvSpPr>
            <p:nvPr/>
          </p:nvSpPr>
          <p:spPr bwMode="auto">
            <a:xfrm>
              <a:off x="4510" y="2274"/>
              <a:ext cx="1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9" name="Line 530"/>
            <p:cNvSpPr>
              <a:spLocks noChangeShapeType="1"/>
            </p:cNvSpPr>
            <p:nvPr/>
          </p:nvSpPr>
          <p:spPr bwMode="auto">
            <a:xfrm>
              <a:off x="4510" y="2274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0" name="Line 531"/>
            <p:cNvSpPr>
              <a:spLocks noChangeShapeType="1"/>
            </p:cNvSpPr>
            <p:nvPr/>
          </p:nvSpPr>
          <p:spPr bwMode="auto">
            <a:xfrm>
              <a:off x="4516" y="2274"/>
              <a:ext cx="6" cy="6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1" name="Line 532"/>
            <p:cNvSpPr>
              <a:spLocks noChangeShapeType="1"/>
            </p:cNvSpPr>
            <p:nvPr/>
          </p:nvSpPr>
          <p:spPr bwMode="auto">
            <a:xfrm>
              <a:off x="4522" y="228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2" name="Line 533"/>
            <p:cNvSpPr>
              <a:spLocks noChangeShapeType="1"/>
            </p:cNvSpPr>
            <p:nvPr/>
          </p:nvSpPr>
          <p:spPr bwMode="auto">
            <a:xfrm>
              <a:off x="4528" y="2280"/>
              <a:ext cx="1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3" name="Line 534"/>
            <p:cNvSpPr>
              <a:spLocks noChangeShapeType="1"/>
            </p:cNvSpPr>
            <p:nvPr/>
          </p:nvSpPr>
          <p:spPr bwMode="auto">
            <a:xfrm>
              <a:off x="4528" y="228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4" name="Line 535"/>
            <p:cNvSpPr>
              <a:spLocks noChangeShapeType="1"/>
            </p:cNvSpPr>
            <p:nvPr/>
          </p:nvSpPr>
          <p:spPr bwMode="auto">
            <a:xfrm>
              <a:off x="4534" y="2280"/>
              <a:ext cx="6" cy="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5" name="Rectangle 536"/>
            <p:cNvSpPr>
              <a:spLocks noChangeArrowheads="1"/>
            </p:cNvSpPr>
            <p:nvPr/>
          </p:nvSpPr>
          <p:spPr bwMode="auto">
            <a:xfrm>
              <a:off x="624" y="288"/>
              <a:ext cx="47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Times New Roman" charset="0"/>
                </a:rPr>
                <a:t>Total Phosphorus vs. Benthic </a:t>
              </a:r>
              <a:r>
                <a:rPr lang="en-US" sz="1800" dirty="0" err="1">
                  <a:solidFill>
                    <a:srgbClr val="000000"/>
                  </a:solidFill>
                  <a:latin typeface="Times New Roman" charset="0"/>
                </a:rPr>
                <a:t>Macroinvertebrate</a:t>
              </a:r>
              <a:r>
                <a:rPr lang="en-US" sz="1800" dirty="0">
                  <a:solidFill>
                    <a:srgbClr val="000000"/>
                  </a:solidFill>
                  <a:latin typeface="Times New Roman" charset="0"/>
                </a:rPr>
                <a:t> Index of Biotic Integrity (BMIBI)</a:t>
              </a:r>
              <a:endParaRPr lang="en-US" sz="1800" dirty="0"/>
            </a:p>
          </p:txBody>
        </p:sp>
        <p:sp>
          <p:nvSpPr>
            <p:cNvPr id="30856" name="Rectangle 537"/>
            <p:cNvSpPr>
              <a:spLocks noChangeArrowheads="1"/>
            </p:cNvSpPr>
            <p:nvPr/>
          </p:nvSpPr>
          <p:spPr bwMode="auto">
            <a:xfrm>
              <a:off x="724" y="3564"/>
              <a:ext cx="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/>
            </a:p>
          </p:txBody>
        </p:sp>
        <p:sp>
          <p:nvSpPr>
            <p:cNvPr id="30857" name="Rectangle 538"/>
            <p:cNvSpPr>
              <a:spLocks noChangeArrowheads="1"/>
            </p:cNvSpPr>
            <p:nvPr/>
          </p:nvSpPr>
          <p:spPr bwMode="auto">
            <a:xfrm>
              <a:off x="676" y="3270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en-US"/>
            </a:p>
          </p:txBody>
        </p:sp>
        <p:sp>
          <p:nvSpPr>
            <p:cNvPr id="30858" name="Rectangle 539"/>
            <p:cNvSpPr>
              <a:spLocks noChangeArrowheads="1"/>
            </p:cNvSpPr>
            <p:nvPr/>
          </p:nvSpPr>
          <p:spPr bwMode="auto">
            <a:xfrm>
              <a:off x="676" y="2970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en-US"/>
            </a:p>
          </p:txBody>
        </p:sp>
        <p:sp>
          <p:nvSpPr>
            <p:cNvPr id="30859" name="Rectangle 540"/>
            <p:cNvSpPr>
              <a:spLocks noChangeArrowheads="1"/>
            </p:cNvSpPr>
            <p:nvPr/>
          </p:nvSpPr>
          <p:spPr bwMode="auto">
            <a:xfrm>
              <a:off x="676" y="2676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en-US"/>
            </a:p>
          </p:txBody>
        </p:sp>
        <p:sp>
          <p:nvSpPr>
            <p:cNvPr id="30860" name="Rectangle 541"/>
            <p:cNvSpPr>
              <a:spLocks noChangeArrowheads="1"/>
            </p:cNvSpPr>
            <p:nvPr/>
          </p:nvSpPr>
          <p:spPr bwMode="auto">
            <a:xfrm>
              <a:off x="676" y="2376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40</a:t>
              </a:r>
              <a:endParaRPr lang="en-US"/>
            </a:p>
          </p:txBody>
        </p:sp>
        <p:sp>
          <p:nvSpPr>
            <p:cNvPr id="30861" name="Rectangle 542"/>
            <p:cNvSpPr>
              <a:spLocks noChangeArrowheads="1"/>
            </p:cNvSpPr>
            <p:nvPr/>
          </p:nvSpPr>
          <p:spPr bwMode="auto">
            <a:xfrm>
              <a:off x="676" y="2082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50</a:t>
              </a:r>
              <a:endParaRPr lang="en-US"/>
            </a:p>
          </p:txBody>
        </p:sp>
        <p:sp>
          <p:nvSpPr>
            <p:cNvPr id="30862" name="Rectangle 543"/>
            <p:cNvSpPr>
              <a:spLocks noChangeArrowheads="1"/>
            </p:cNvSpPr>
            <p:nvPr/>
          </p:nvSpPr>
          <p:spPr bwMode="auto">
            <a:xfrm>
              <a:off x="676" y="1788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60</a:t>
              </a:r>
              <a:endParaRPr lang="en-US"/>
            </a:p>
          </p:txBody>
        </p:sp>
        <p:sp>
          <p:nvSpPr>
            <p:cNvPr id="30863" name="Rectangle 544"/>
            <p:cNvSpPr>
              <a:spLocks noChangeArrowheads="1"/>
            </p:cNvSpPr>
            <p:nvPr/>
          </p:nvSpPr>
          <p:spPr bwMode="auto">
            <a:xfrm>
              <a:off x="676" y="1488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70</a:t>
              </a:r>
              <a:endParaRPr lang="en-US"/>
            </a:p>
          </p:txBody>
        </p:sp>
        <p:sp>
          <p:nvSpPr>
            <p:cNvPr id="30864" name="Rectangle 545"/>
            <p:cNvSpPr>
              <a:spLocks noChangeArrowheads="1"/>
            </p:cNvSpPr>
            <p:nvPr/>
          </p:nvSpPr>
          <p:spPr bwMode="auto">
            <a:xfrm>
              <a:off x="676" y="1194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80</a:t>
              </a:r>
              <a:endParaRPr lang="en-US"/>
            </a:p>
          </p:txBody>
        </p:sp>
        <p:sp>
          <p:nvSpPr>
            <p:cNvPr id="30865" name="Rectangle 546"/>
            <p:cNvSpPr>
              <a:spLocks noChangeArrowheads="1"/>
            </p:cNvSpPr>
            <p:nvPr/>
          </p:nvSpPr>
          <p:spPr bwMode="auto">
            <a:xfrm>
              <a:off x="676" y="894"/>
              <a:ext cx="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90</a:t>
              </a:r>
              <a:endParaRPr lang="en-US"/>
            </a:p>
          </p:txBody>
        </p:sp>
        <p:sp>
          <p:nvSpPr>
            <p:cNvPr id="30866" name="Rectangle 547"/>
            <p:cNvSpPr>
              <a:spLocks noChangeArrowheads="1"/>
            </p:cNvSpPr>
            <p:nvPr/>
          </p:nvSpPr>
          <p:spPr bwMode="auto">
            <a:xfrm>
              <a:off x="628" y="600"/>
              <a:ext cx="14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en-US"/>
            </a:p>
          </p:txBody>
        </p:sp>
        <p:sp>
          <p:nvSpPr>
            <p:cNvPr id="30867" name="Rectangle 548"/>
            <p:cNvSpPr>
              <a:spLocks noChangeArrowheads="1"/>
            </p:cNvSpPr>
            <p:nvPr/>
          </p:nvSpPr>
          <p:spPr bwMode="auto">
            <a:xfrm>
              <a:off x="760" y="3696"/>
              <a:ext cx="17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0.01</a:t>
              </a:r>
              <a:endParaRPr lang="en-US"/>
            </a:p>
          </p:txBody>
        </p:sp>
        <p:sp>
          <p:nvSpPr>
            <p:cNvPr id="30868" name="Rectangle 549"/>
            <p:cNvSpPr>
              <a:spLocks noChangeArrowheads="1"/>
            </p:cNvSpPr>
            <p:nvPr/>
          </p:nvSpPr>
          <p:spPr bwMode="auto">
            <a:xfrm>
              <a:off x="2260" y="3696"/>
              <a:ext cx="17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0.10</a:t>
              </a:r>
              <a:endParaRPr lang="en-US"/>
            </a:p>
          </p:txBody>
        </p:sp>
        <p:sp>
          <p:nvSpPr>
            <p:cNvPr id="30869" name="Rectangle 550"/>
            <p:cNvSpPr>
              <a:spLocks noChangeArrowheads="1"/>
            </p:cNvSpPr>
            <p:nvPr/>
          </p:nvSpPr>
          <p:spPr bwMode="auto">
            <a:xfrm>
              <a:off x="3760" y="3696"/>
              <a:ext cx="17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1.00</a:t>
              </a:r>
              <a:endParaRPr lang="en-US"/>
            </a:p>
          </p:txBody>
        </p:sp>
        <p:sp>
          <p:nvSpPr>
            <p:cNvPr id="30870" name="Rectangle 551"/>
            <p:cNvSpPr>
              <a:spLocks noChangeArrowheads="1"/>
            </p:cNvSpPr>
            <p:nvPr/>
          </p:nvSpPr>
          <p:spPr bwMode="auto">
            <a:xfrm>
              <a:off x="5236" y="3696"/>
              <a:ext cx="22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latin typeface="Arial" charset="0"/>
                </a:rPr>
                <a:t>10.00</a:t>
              </a:r>
              <a:endParaRPr lang="en-US"/>
            </a:p>
          </p:txBody>
        </p:sp>
        <p:sp>
          <p:nvSpPr>
            <p:cNvPr id="30871" name="Rectangle 552"/>
            <p:cNvSpPr>
              <a:spLocks noChangeArrowheads="1"/>
            </p:cNvSpPr>
            <p:nvPr/>
          </p:nvSpPr>
          <p:spPr bwMode="auto">
            <a:xfrm>
              <a:off x="2374" y="3840"/>
              <a:ext cx="142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Total Phosphate as P (mg/L)</a:t>
              </a:r>
              <a:endParaRPr lang="en-US"/>
            </a:p>
          </p:txBody>
        </p:sp>
        <p:sp>
          <p:nvSpPr>
            <p:cNvPr id="30872" name="Rectangle 553"/>
            <p:cNvSpPr>
              <a:spLocks noChangeArrowheads="1"/>
            </p:cNvSpPr>
            <p:nvPr/>
          </p:nvSpPr>
          <p:spPr bwMode="auto">
            <a:xfrm rot="-5400000">
              <a:off x="162" y="2029"/>
              <a:ext cx="30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BMIBI</a:t>
              </a:r>
              <a:endParaRPr lang="en-US"/>
            </a:p>
          </p:txBody>
        </p:sp>
        <p:sp>
          <p:nvSpPr>
            <p:cNvPr id="30873" name="Freeform 554"/>
            <p:cNvSpPr>
              <a:spLocks/>
            </p:cNvSpPr>
            <p:nvPr/>
          </p:nvSpPr>
          <p:spPr bwMode="auto">
            <a:xfrm>
              <a:off x="550" y="2712"/>
              <a:ext cx="48" cy="930"/>
            </a:xfrm>
            <a:custGeom>
              <a:avLst/>
              <a:gdLst>
                <a:gd name="T0" fmla="*/ 48 w 48"/>
                <a:gd name="T1" fmla="*/ 0 h 930"/>
                <a:gd name="T2" fmla="*/ 42 w 48"/>
                <a:gd name="T3" fmla="*/ 6 h 930"/>
                <a:gd name="T4" fmla="*/ 30 w 48"/>
                <a:gd name="T5" fmla="*/ 24 h 930"/>
                <a:gd name="T6" fmla="*/ 24 w 48"/>
                <a:gd name="T7" fmla="*/ 48 h 930"/>
                <a:gd name="T8" fmla="*/ 24 w 48"/>
                <a:gd name="T9" fmla="*/ 78 h 930"/>
                <a:gd name="T10" fmla="*/ 24 w 48"/>
                <a:gd name="T11" fmla="*/ 390 h 930"/>
                <a:gd name="T12" fmla="*/ 24 w 48"/>
                <a:gd name="T13" fmla="*/ 420 h 930"/>
                <a:gd name="T14" fmla="*/ 18 w 48"/>
                <a:gd name="T15" fmla="*/ 444 h 930"/>
                <a:gd name="T16" fmla="*/ 12 w 48"/>
                <a:gd name="T17" fmla="*/ 456 h 930"/>
                <a:gd name="T18" fmla="*/ 0 w 48"/>
                <a:gd name="T19" fmla="*/ 462 h 930"/>
                <a:gd name="T20" fmla="*/ 12 w 48"/>
                <a:gd name="T21" fmla="*/ 468 h 930"/>
                <a:gd name="T22" fmla="*/ 18 w 48"/>
                <a:gd name="T23" fmla="*/ 486 h 930"/>
                <a:gd name="T24" fmla="*/ 24 w 48"/>
                <a:gd name="T25" fmla="*/ 510 h 930"/>
                <a:gd name="T26" fmla="*/ 24 w 48"/>
                <a:gd name="T27" fmla="*/ 540 h 930"/>
                <a:gd name="T28" fmla="*/ 24 w 48"/>
                <a:gd name="T29" fmla="*/ 852 h 930"/>
                <a:gd name="T30" fmla="*/ 24 w 48"/>
                <a:gd name="T31" fmla="*/ 882 h 930"/>
                <a:gd name="T32" fmla="*/ 30 w 48"/>
                <a:gd name="T33" fmla="*/ 906 h 930"/>
                <a:gd name="T34" fmla="*/ 42 w 48"/>
                <a:gd name="T35" fmla="*/ 924 h 930"/>
                <a:gd name="T36" fmla="*/ 48 w 48"/>
                <a:gd name="T37" fmla="*/ 930 h 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"/>
                <a:gd name="T58" fmla="*/ 0 h 930"/>
                <a:gd name="T59" fmla="*/ 48 w 48"/>
                <a:gd name="T60" fmla="*/ 930 h 9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" h="930">
                  <a:moveTo>
                    <a:pt x="48" y="0"/>
                  </a:moveTo>
                  <a:lnTo>
                    <a:pt x="42" y="6"/>
                  </a:lnTo>
                  <a:lnTo>
                    <a:pt x="30" y="24"/>
                  </a:lnTo>
                  <a:lnTo>
                    <a:pt x="24" y="48"/>
                  </a:lnTo>
                  <a:lnTo>
                    <a:pt x="24" y="78"/>
                  </a:lnTo>
                  <a:lnTo>
                    <a:pt x="24" y="390"/>
                  </a:lnTo>
                  <a:lnTo>
                    <a:pt x="24" y="420"/>
                  </a:lnTo>
                  <a:lnTo>
                    <a:pt x="18" y="444"/>
                  </a:lnTo>
                  <a:lnTo>
                    <a:pt x="12" y="456"/>
                  </a:lnTo>
                  <a:lnTo>
                    <a:pt x="0" y="462"/>
                  </a:lnTo>
                  <a:lnTo>
                    <a:pt x="12" y="468"/>
                  </a:lnTo>
                  <a:lnTo>
                    <a:pt x="18" y="486"/>
                  </a:lnTo>
                  <a:lnTo>
                    <a:pt x="24" y="510"/>
                  </a:lnTo>
                  <a:lnTo>
                    <a:pt x="24" y="540"/>
                  </a:lnTo>
                  <a:lnTo>
                    <a:pt x="24" y="852"/>
                  </a:lnTo>
                  <a:lnTo>
                    <a:pt x="24" y="882"/>
                  </a:lnTo>
                  <a:lnTo>
                    <a:pt x="30" y="906"/>
                  </a:lnTo>
                  <a:lnTo>
                    <a:pt x="42" y="924"/>
                  </a:lnTo>
                  <a:lnTo>
                    <a:pt x="48" y="93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4" name="Freeform 555"/>
            <p:cNvSpPr>
              <a:spLocks/>
            </p:cNvSpPr>
            <p:nvPr/>
          </p:nvSpPr>
          <p:spPr bwMode="auto">
            <a:xfrm>
              <a:off x="550" y="1986"/>
              <a:ext cx="48" cy="726"/>
            </a:xfrm>
            <a:custGeom>
              <a:avLst/>
              <a:gdLst>
                <a:gd name="T0" fmla="*/ 48 w 48"/>
                <a:gd name="T1" fmla="*/ 0 h 726"/>
                <a:gd name="T2" fmla="*/ 42 w 48"/>
                <a:gd name="T3" fmla="*/ 6 h 726"/>
                <a:gd name="T4" fmla="*/ 30 w 48"/>
                <a:gd name="T5" fmla="*/ 18 h 726"/>
                <a:gd name="T6" fmla="*/ 24 w 48"/>
                <a:gd name="T7" fmla="*/ 60 h 726"/>
                <a:gd name="T8" fmla="*/ 24 w 48"/>
                <a:gd name="T9" fmla="*/ 300 h 726"/>
                <a:gd name="T10" fmla="*/ 24 w 48"/>
                <a:gd name="T11" fmla="*/ 324 h 726"/>
                <a:gd name="T12" fmla="*/ 18 w 48"/>
                <a:gd name="T13" fmla="*/ 342 h 726"/>
                <a:gd name="T14" fmla="*/ 12 w 48"/>
                <a:gd name="T15" fmla="*/ 354 h 726"/>
                <a:gd name="T16" fmla="*/ 0 w 48"/>
                <a:gd name="T17" fmla="*/ 360 h 726"/>
                <a:gd name="T18" fmla="*/ 12 w 48"/>
                <a:gd name="T19" fmla="*/ 366 h 726"/>
                <a:gd name="T20" fmla="*/ 18 w 48"/>
                <a:gd name="T21" fmla="*/ 378 h 726"/>
                <a:gd name="T22" fmla="*/ 24 w 48"/>
                <a:gd name="T23" fmla="*/ 402 h 726"/>
                <a:gd name="T24" fmla="*/ 24 w 48"/>
                <a:gd name="T25" fmla="*/ 426 h 726"/>
                <a:gd name="T26" fmla="*/ 24 w 48"/>
                <a:gd name="T27" fmla="*/ 666 h 726"/>
                <a:gd name="T28" fmla="*/ 30 w 48"/>
                <a:gd name="T29" fmla="*/ 708 h 726"/>
                <a:gd name="T30" fmla="*/ 42 w 48"/>
                <a:gd name="T31" fmla="*/ 720 h 726"/>
                <a:gd name="T32" fmla="*/ 48 w 48"/>
                <a:gd name="T33" fmla="*/ 726 h 7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26"/>
                <a:gd name="T53" fmla="*/ 48 w 48"/>
                <a:gd name="T54" fmla="*/ 726 h 7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26">
                  <a:moveTo>
                    <a:pt x="48" y="0"/>
                  </a:moveTo>
                  <a:lnTo>
                    <a:pt x="42" y="6"/>
                  </a:lnTo>
                  <a:lnTo>
                    <a:pt x="30" y="18"/>
                  </a:lnTo>
                  <a:lnTo>
                    <a:pt x="24" y="60"/>
                  </a:lnTo>
                  <a:lnTo>
                    <a:pt x="24" y="300"/>
                  </a:lnTo>
                  <a:lnTo>
                    <a:pt x="24" y="324"/>
                  </a:lnTo>
                  <a:lnTo>
                    <a:pt x="18" y="342"/>
                  </a:lnTo>
                  <a:lnTo>
                    <a:pt x="12" y="354"/>
                  </a:lnTo>
                  <a:lnTo>
                    <a:pt x="0" y="360"/>
                  </a:lnTo>
                  <a:lnTo>
                    <a:pt x="12" y="366"/>
                  </a:lnTo>
                  <a:lnTo>
                    <a:pt x="18" y="378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24" y="666"/>
                  </a:lnTo>
                  <a:lnTo>
                    <a:pt x="30" y="708"/>
                  </a:lnTo>
                  <a:lnTo>
                    <a:pt x="42" y="720"/>
                  </a:lnTo>
                  <a:lnTo>
                    <a:pt x="48" y="72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5" name="Freeform 556"/>
            <p:cNvSpPr>
              <a:spLocks/>
            </p:cNvSpPr>
            <p:nvPr/>
          </p:nvSpPr>
          <p:spPr bwMode="auto">
            <a:xfrm>
              <a:off x="550" y="1362"/>
              <a:ext cx="48" cy="624"/>
            </a:xfrm>
            <a:custGeom>
              <a:avLst/>
              <a:gdLst>
                <a:gd name="T0" fmla="*/ 48 w 48"/>
                <a:gd name="T1" fmla="*/ 0 h 624"/>
                <a:gd name="T2" fmla="*/ 42 w 48"/>
                <a:gd name="T3" fmla="*/ 6 h 624"/>
                <a:gd name="T4" fmla="*/ 30 w 48"/>
                <a:gd name="T5" fmla="*/ 18 h 624"/>
                <a:gd name="T6" fmla="*/ 24 w 48"/>
                <a:gd name="T7" fmla="*/ 54 h 624"/>
                <a:gd name="T8" fmla="*/ 24 w 48"/>
                <a:gd name="T9" fmla="*/ 258 h 624"/>
                <a:gd name="T10" fmla="*/ 18 w 48"/>
                <a:gd name="T11" fmla="*/ 294 h 624"/>
                <a:gd name="T12" fmla="*/ 12 w 48"/>
                <a:gd name="T13" fmla="*/ 306 h 624"/>
                <a:gd name="T14" fmla="*/ 0 w 48"/>
                <a:gd name="T15" fmla="*/ 312 h 624"/>
                <a:gd name="T16" fmla="*/ 12 w 48"/>
                <a:gd name="T17" fmla="*/ 318 h 624"/>
                <a:gd name="T18" fmla="*/ 18 w 48"/>
                <a:gd name="T19" fmla="*/ 330 h 624"/>
                <a:gd name="T20" fmla="*/ 24 w 48"/>
                <a:gd name="T21" fmla="*/ 366 h 624"/>
                <a:gd name="T22" fmla="*/ 24 w 48"/>
                <a:gd name="T23" fmla="*/ 570 h 624"/>
                <a:gd name="T24" fmla="*/ 30 w 48"/>
                <a:gd name="T25" fmla="*/ 606 h 624"/>
                <a:gd name="T26" fmla="*/ 42 w 48"/>
                <a:gd name="T27" fmla="*/ 618 h 624"/>
                <a:gd name="T28" fmla="*/ 48 w 48"/>
                <a:gd name="T29" fmla="*/ 624 h 6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"/>
                <a:gd name="T46" fmla="*/ 0 h 624"/>
                <a:gd name="T47" fmla="*/ 48 w 48"/>
                <a:gd name="T48" fmla="*/ 624 h 6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" h="624">
                  <a:moveTo>
                    <a:pt x="48" y="0"/>
                  </a:moveTo>
                  <a:lnTo>
                    <a:pt x="42" y="6"/>
                  </a:lnTo>
                  <a:lnTo>
                    <a:pt x="30" y="18"/>
                  </a:lnTo>
                  <a:lnTo>
                    <a:pt x="24" y="54"/>
                  </a:lnTo>
                  <a:lnTo>
                    <a:pt x="24" y="258"/>
                  </a:lnTo>
                  <a:lnTo>
                    <a:pt x="18" y="294"/>
                  </a:lnTo>
                  <a:lnTo>
                    <a:pt x="12" y="306"/>
                  </a:lnTo>
                  <a:lnTo>
                    <a:pt x="0" y="312"/>
                  </a:lnTo>
                  <a:lnTo>
                    <a:pt x="12" y="318"/>
                  </a:lnTo>
                  <a:lnTo>
                    <a:pt x="18" y="330"/>
                  </a:lnTo>
                  <a:lnTo>
                    <a:pt x="24" y="366"/>
                  </a:lnTo>
                  <a:lnTo>
                    <a:pt x="24" y="570"/>
                  </a:lnTo>
                  <a:lnTo>
                    <a:pt x="30" y="606"/>
                  </a:lnTo>
                  <a:lnTo>
                    <a:pt x="42" y="618"/>
                  </a:lnTo>
                  <a:lnTo>
                    <a:pt x="48" y="62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6" name="Freeform 557"/>
            <p:cNvSpPr>
              <a:spLocks/>
            </p:cNvSpPr>
            <p:nvPr/>
          </p:nvSpPr>
          <p:spPr bwMode="auto">
            <a:xfrm>
              <a:off x="550" y="642"/>
              <a:ext cx="48" cy="720"/>
            </a:xfrm>
            <a:custGeom>
              <a:avLst/>
              <a:gdLst>
                <a:gd name="T0" fmla="*/ 48 w 48"/>
                <a:gd name="T1" fmla="*/ 0 h 720"/>
                <a:gd name="T2" fmla="*/ 42 w 48"/>
                <a:gd name="T3" fmla="*/ 6 h 720"/>
                <a:gd name="T4" fmla="*/ 30 w 48"/>
                <a:gd name="T5" fmla="*/ 18 h 720"/>
                <a:gd name="T6" fmla="*/ 24 w 48"/>
                <a:gd name="T7" fmla="*/ 36 h 720"/>
                <a:gd name="T8" fmla="*/ 24 w 48"/>
                <a:gd name="T9" fmla="*/ 60 h 720"/>
                <a:gd name="T10" fmla="*/ 24 w 48"/>
                <a:gd name="T11" fmla="*/ 300 h 720"/>
                <a:gd name="T12" fmla="*/ 24 w 48"/>
                <a:gd name="T13" fmla="*/ 324 h 720"/>
                <a:gd name="T14" fmla="*/ 18 w 48"/>
                <a:gd name="T15" fmla="*/ 342 h 720"/>
                <a:gd name="T16" fmla="*/ 12 w 48"/>
                <a:gd name="T17" fmla="*/ 354 h 720"/>
                <a:gd name="T18" fmla="*/ 0 w 48"/>
                <a:gd name="T19" fmla="*/ 360 h 720"/>
                <a:gd name="T20" fmla="*/ 12 w 48"/>
                <a:gd name="T21" fmla="*/ 366 h 720"/>
                <a:gd name="T22" fmla="*/ 18 w 48"/>
                <a:gd name="T23" fmla="*/ 378 h 720"/>
                <a:gd name="T24" fmla="*/ 24 w 48"/>
                <a:gd name="T25" fmla="*/ 396 h 720"/>
                <a:gd name="T26" fmla="*/ 24 w 48"/>
                <a:gd name="T27" fmla="*/ 420 h 720"/>
                <a:gd name="T28" fmla="*/ 24 w 48"/>
                <a:gd name="T29" fmla="*/ 660 h 720"/>
                <a:gd name="T30" fmla="*/ 24 w 48"/>
                <a:gd name="T31" fmla="*/ 684 h 720"/>
                <a:gd name="T32" fmla="*/ 30 w 48"/>
                <a:gd name="T33" fmla="*/ 702 h 720"/>
                <a:gd name="T34" fmla="*/ 42 w 48"/>
                <a:gd name="T35" fmla="*/ 714 h 720"/>
                <a:gd name="T36" fmla="*/ 48 w 48"/>
                <a:gd name="T37" fmla="*/ 720 h 7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"/>
                <a:gd name="T58" fmla="*/ 0 h 720"/>
                <a:gd name="T59" fmla="*/ 48 w 48"/>
                <a:gd name="T60" fmla="*/ 720 h 72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" h="720">
                  <a:moveTo>
                    <a:pt x="48" y="0"/>
                  </a:moveTo>
                  <a:lnTo>
                    <a:pt x="42" y="6"/>
                  </a:lnTo>
                  <a:lnTo>
                    <a:pt x="30" y="18"/>
                  </a:lnTo>
                  <a:lnTo>
                    <a:pt x="24" y="36"/>
                  </a:lnTo>
                  <a:lnTo>
                    <a:pt x="24" y="60"/>
                  </a:lnTo>
                  <a:lnTo>
                    <a:pt x="24" y="300"/>
                  </a:lnTo>
                  <a:lnTo>
                    <a:pt x="24" y="324"/>
                  </a:lnTo>
                  <a:lnTo>
                    <a:pt x="18" y="342"/>
                  </a:lnTo>
                  <a:lnTo>
                    <a:pt x="12" y="354"/>
                  </a:lnTo>
                  <a:lnTo>
                    <a:pt x="0" y="360"/>
                  </a:lnTo>
                  <a:lnTo>
                    <a:pt x="12" y="366"/>
                  </a:lnTo>
                  <a:lnTo>
                    <a:pt x="18" y="378"/>
                  </a:lnTo>
                  <a:lnTo>
                    <a:pt x="24" y="396"/>
                  </a:lnTo>
                  <a:lnTo>
                    <a:pt x="24" y="420"/>
                  </a:lnTo>
                  <a:lnTo>
                    <a:pt x="24" y="660"/>
                  </a:lnTo>
                  <a:lnTo>
                    <a:pt x="24" y="684"/>
                  </a:lnTo>
                  <a:lnTo>
                    <a:pt x="30" y="702"/>
                  </a:lnTo>
                  <a:lnTo>
                    <a:pt x="42" y="714"/>
                  </a:lnTo>
                  <a:lnTo>
                    <a:pt x="48" y="72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7" name="Rectangle 558"/>
            <p:cNvSpPr>
              <a:spLocks noChangeArrowheads="1"/>
            </p:cNvSpPr>
            <p:nvPr/>
          </p:nvSpPr>
          <p:spPr bwMode="auto">
            <a:xfrm>
              <a:off x="412" y="792"/>
              <a:ext cx="162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8" name="Rectangle 559"/>
            <p:cNvSpPr>
              <a:spLocks noChangeArrowheads="1"/>
            </p:cNvSpPr>
            <p:nvPr/>
          </p:nvSpPr>
          <p:spPr bwMode="auto">
            <a:xfrm rot="-5400000">
              <a:off x="286" y="928"/>
              <a:ext cx="38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Excellent</a:t>
              </a:r>
              <a:endParaRPr lang="en-US"/>
            </a:p>
          </p:txBody>
        </p:sp>
        <p:sp>
          <p:nvSpPr>
            <p:cNvPr id="30879" name="Rectangle 560"/>
            <p:cNvSpPr>
              <a:spLocks noChangeArrowheads="1"/>
            </p:cNvSpPr>
            <p:nvPr/>
          </p:nvSpPr>
          <p:spPr bwMode="auto">
            <a:xfrm>
              <a:off x="412" y="1548"/>
              <a:ext cx="1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0" name="Rectangle 561"/>
            <p:cNvSpPr>
              <a:spLocks noChangeArrowheads="1"/>
            </p:cNvSpPr>
            <p:nvPr/>
          </p:nvSpPr>
          <p:spPr bwMode="auto">
            <a:xfrm rot="-5400000">
              <a:off x="363" y="1623"/>
              <a:ext cx="23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Good</a:t>
              </a:r>
              <a:endParaRPr lang="en-US"/>
            </a:p>
          </p:txBody>
        </p:sp>
        <p:sp>
          <p:nvSpPr>
            <p:cNvPr id="30881" name="Rectangle 562"/>
            <p:cNvSpPr>
              <a:spLocks noChangeArrowheads="1"/>
            </p:cNvSpPr>
            <p:nvPr/>
          </p:nvSpPr>
          <p:spPr bwMode="auto">
            <a:xfrm>
              <a:off x="412" y="2250"/>
              <a:ext cx="16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2" name="Rectangle 563"/>
            <p:cNvSpPr>
              <a:spLocks noChangeArrowheads="1"/>
            </p:cNvSpPr>
            <p:nvPr/>
          </p:nvSpPr>
          <p:spPr bwMode="auto">
            <a:xfrm rot="-5400000">
              <a:off x="397" y="2294"/>
              <a:ext cx="16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Fair</a:t>
              </a:r>
              <a:endParaRPr lang="en-US"/>
            </a:p>
          </p:txBody>
        </p:sp>
        <p:sp>
          <p:nvSpPr>
            <p:cNvPr id="30883" name="Rectangle 564"/>
            <p:cNvSpPr>
              <a:spLocks noChangeArrowheads="1"/>
            </p:cNvSpPr>
            <p:nvPr/>
          </p:nvSpPr>
          <p:spPr bwMode="auto">
            <a:xfrm>
              <a:off x="412" y="3072"/>
              <a:ext cx="162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4" name="Rectangle 565"/>
            <p:cNvSpPr>
              <a:spLocks noChangeArrowheads="1"/>
            </p:cNvSpPr>
            <p:nvPr/>
          </p:nvSpPr>
          <p:spPr bwMode="auto">
            <a:xfrm rot="-5400000">
              <a:off x="379" y="3133"/>
              <a:ext cx="20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Poor</a:t>
              </a:r>
              <a:endParaRPr lang="en-US"/>
            </a:p>
          </p:txBody>
        </p:sp>
        <p:sp>
          <p:nvSpPr>
            <p:cNvPr id="30885" name="Rectangle 566"/>
            <p:cNvSpPr>
              <a:spLocks noChangeArrowheads="1"/>
            </p:cNvSpPr>
            <p:nvPr/>
          </p:nvSpPr>
          <p:spPr bwMode="auto">
            <a:xfrm>
              <a:off x="1210" y="2712"/>
              <a:ext cx="588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6" name="Rectangle 567"/>
            <p:cNvSpPr>
              <a:spLocks noChangeArrowheads="1"/>
            </p:cNvSpPr>
            <p:nvPr/>
          </p:nvSpPr>
          <p:spPr bwMode="auto">
            <a:xfrm>
              <a:off x="1264" y="2748"/>
              <a:ext cx="8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R</a:t>
              </a:r>
              <a:endParaRPr lang="en-US"/>
            </a:p>
          </p:txBody>
        </p:sp>
        <p:sp>
          <p:nvSpPr>
            <p:cNvPr id="30887" name="Rectangle 568"/>
            <p:cNvSpPr>
              <a:spLocks noChangeArrowheads="1"/>
            </p:cNvSpPr>
            <p:nvPr/>
          </p:nvSpPr>
          <p:spPr bwMode="auto">
            <a:xfrm>
              <a:off x="1348" y="2724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/>
            </a:p>
          </p:txBody>
        </p:sp>
        <p:sp>
          <p:nvSpPr>
            <p:cNvPr id="30888" name="Rectangle 569"/>
            <p:cNvSpPr>
              <a:spLocks noChangeArrowheads="1"/>
            </p:cNvSpPr>
            <p:nvPr/>
          </p:nvSpPr>
          <p:spPr bwMode="auto">
            <a:xfrm>
              <a:off x="1390" y="2748"/>
              <a:ext cx="34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 = 0.07</a:t>
              </a:r>
              <a:endParaRPr lang="en-US"/>
            </a:p>
          </p:txBody>
        </p:sp>
        <p:sp>
          <p:nvSpPr>
            <p:cNvPr id="30889" name="Rectangle 570"/>
            <p:cNvSpPr>
              <a:spLocks noChangeArrowheads="1"/>
            </p:cNvSpPr>
            <p:nvPr/>
          </p:nvSpPr>
          <p:spPr bwMode="auto">
            <a:xfrm>
              <a:off x="1252" y="2892"/>
              <a:ext cx="48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(p&lt;0.001)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14554" b="5388"/>
          <a:stretch>
            <a:fillRect/>
          </a:stretch>
        </p:blipFill>
        <p:spPr>
          <a:xfrm>
            <a:off x="1193800" y="2873375"/>
            <a:ext cx="6629400" cy="3397250"/>
          </a:xfrm>
          <a:noFill/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-103188" y="-120650"/>
            <a:ext cx="9144001" cy="1143000"/>
          </a:xfrm>
        </p:spPr>
        <p:txBody>
          <a:bodyPr/>
          <a:lstStyle/>
          <a:p>
            <a:pPr eaLnBrk="1" hangingPunct="1"/>
            <a:r>
              <a:rPr lang="en-US" b="1"/>
              <a:t>The hyporheic zone</a:t>
            </a:r>
            <a:endParaRPr lang="en-US" sz="3200" b="1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-61913" y="1022350"/>
            <a:ext cx="9231313" cy="13974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 smtClean="0"/>
              <a:t>	</a:t>
            </a:r>
            <a:r>
              <a:rPr lang="en-US" sz="2800" dirty="0" smtClean="0"/>
              <a:t>Continual exchange of water, solutes between stream and </a:t>
            </a:r>
            <a:r>
              <a:rPr lang="en-US" sz="2800" dirty="0" err="1" smtClean="0"/>
              <a:t>groundwaters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G1"/>
          <p:cNvPicPr>
            <a:picLocks noChangeAspect="1" noChangeArrowheads="1"/>
          </p:cNvPicPr>
          <p:nvPr/>
        </p:nvPicPr>
        <p:blipFill>
          <a:blip r:embed="rId3"/>
          <a:srcRect l="6218" t="9999" r="5833" b="13333"/>
          <a:stretch>
            <a:fillRect/>
          </a:stretch>
        </p:blipFill>
        <p:spPr bwMode="auto">
          <a:xfrm>
            <a:off x="1721555" y="2608591"/>
            <a:ext cx="5638800" cy="393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4800" y="1421141"/>
            <a:ext cx="8534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2400" dirty="0" smtClean="0"/>
              <a:t>Upwelling </a:t>
            </a:r>
            <a:r>
              <a:rPr lang="en-US" sz="2400" dirty="0" smtClean="0"/>
              <a:t>water </a:t>
            </a:r>
            <a:r>
              <a:rPr lang="en-US" sz="2400" dirty="0" smtClean="0"/>
              <a:t>from </a:t>
            </a:r>
            <a:r>
              <a:rPr lang="en-US" sz="2400" dirty="0" err="1" smtClean="0"/>
              <a:t>hyporheic</a:t>
            </a:r>
            <a:r>
              <a:rPr lang="en-US" sz="2400" dirty="0" smtClean="0"/>
              <a:t> zone brings nutrients to plants, encourages </a:t>
            </a:r>
            <a:r>
              <a:rPr lang="en-US" sz="2400" dirty="0" err="1" smtClean="0"/>
              <a:t>macrophyte</a:t>
            </a:r>
            <a:r>
              <a:rPr lang="en-US" sz="2400" dirty="0" smtClean="0"/>
              <a:t> </a:t>
            </a:r>
            <a:r>
              <a:rPr lang="en-US" sz="2400" dirty="0" smtClean="0"/>
              <a:t>and algal growth in these areas</a:t>
            </a:r>
            <a:endParaRPr lang="en-US" sz="2400" dirty="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85800" y="278141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</a:rPr>
              <a:t>Nutrient Upwelling Stimulates Plant Growth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picasaweb-5623909007152385522-h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330" y="3407122"/>
            <a:ext cx="897114" cy="1349420"/>
          </a:xfrm>
          <a:prstGeom prst="rect">
            <a:avLst/>
          </a:prstGeom>
        </p:spPr>
      </p:pic>
      <p:pic>
        <p:nvPicPr>
          <p:cNvPr id="6" name="Picture 5" descr="picasaweb-5623909007152385522-h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844" y="3407122"/>
            <a:ext cx="897114" cy="134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2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889" y="2328334"/>
            <a:ext cx="6039555" cy="45296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775" y="188259"/>
            <a:ext cx="7918450" cy="788894"/>
          </a:xfrm>
        </p:spPr>
        <p:txBody>
          <a:bodyPr/>
          <a:lstStyle/>
          <a:p>
            <a:r>
              <a:rPr lang="en-US" dirty="0" smtClean="0"/>
              <a:t>Low [Nutrient] in Streams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8358" y="1213557"/>
            <a:ext cx="7167284" cy="111477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Macrophyte</a:t>
            </a:r>
            <a:r>
              <a:rPr lang="en-US" dirty="0" smtClean="0"/>
              <a:t> production higher than can be supported  by stream nutrients</a:t>
            </a:r>
          </a:p>
          <a:p>
            <a:pPr lvl="1"/>
            <a:r>
              <a:rPr lang="en-US" dirty="0" smtClean="0"/>
              <a:t>Significantly higher [nutrient] in root zones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ver-ecosystem-concep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9134475" cy="684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578" y="0"/>
            <a:ext cx="4699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102" y="1127245"/>
            <a:ext cx="266859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AF03"/>
                </a:solidFill>
              </a:rPr>
              <a:t>River</a:t>
            </a:r>
          </a:p>
          <a:p>
            <a:r>
              <a:rPr lang="en-US" sz="3600" dirty="0" smtClean="0">
                <a:solidFill>
                  <a:srgbClr val="FFAF03"/>
                </a:solidFill>
              </a:rPr>
              <a:t>Continuum </a:t>
            </a:r>
          </a:p>
          <a:p>
            <a:r>
              <a:rPr lang="en-US" sz="3600" dirty="0" err="1" smtClean="0">
                <a:solidFill>
                  <a:srgbClr val="FFAF03"/>
                </a:solidFill>
              </a:rPr>
              <a:t>Cencept</a:t>
            </a:r>
            <a:endParaRPr lang="en-US" sz="3600" dirty="0">
              <a:solidFill>
                <a:srgbClr val="FFAF0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5_1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12" y="1993122"/>
            <a:ext cx="6421202" cy="39928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12" descr="f24-08-97801237472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60230"/>
            <a:ext cx="698182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Continuum Concept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754260" y="1760230"/>
            <a:ext cx="3610505" cy="45307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>
                <a:solidFill>
                  <a:srgbClr val="FFFF66"/>
                </a:solidFill>
                <a:latin typeface="Times New Roman" charset="0"/>
              </a:rPr>
              <a:t>Freshwater Ecology</a:t>
            </a:r>
          </a:p>
        </p:txBody>
      </p:sp>
      <p:sp>
        <p:nvSpPr>
          <p:cNvPr id="207875" name="Oval 3"/>
          <p:cNvSpPr>
            <a:spLocks noChangeArrowheads="1"/>
          </p:cNvSpPr>
          <p:nvPr/>
        </p:nvSpPr>
        <p:spPr bwMode="auto">
          <a:xfrm>
            <a:off x="1676400" y="3124200"/>
            <a:ext cx="2895600" cy="27432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76" name="Oval 4"/>
          <p:cNvSpPr>
            <a:spLocks noChangeArrowheads="1"/>
          </p:cNvSpPr>
          <p:nvPr/>
        </p:nvSpPr>
        <p:spPr bwMode="auto">
          <a:xfrm>
            <a:off x="4343400" y="3048000"/>
            <a:ext cx="2895600" cy="27432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77" name="Oval 5"/>
          <p:cNvSpPr>
            <a:spLocks noChangeArrowheads="1"/>
          </p:cNvSpPr>
          <p:nvPr/>
        </p:nvSpPr>
        <p:spPr bwMode="auto">
          <a:xfrm>
            <a:off x="3048000" y="1600200"/>
            <a:ext cx="2895600" cy="2743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3810000" y="2209800"/>
            <a:ext cx="1562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Physical</a:t>
            </a: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2057400" y="4267200"/>
            <a:ext cx="1878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Biological</a:t>
            </a:r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5181600" y="4267200"/>
            <a:ext cx="1743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Chemical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5029200" y="1295400"/>
            <a:ext cx="74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light</a:t>
            </a: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5867400" y="2133600"/>
            <a:ext cx="1046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current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6135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7884" name="Text Box 12"/>
          <p:cNvSpPr txBox="1">
            <a:spLocks noChangeArrowheads="1"/>
          </p:cNvSpPr>
          <p:nvPr/>
        </p:nvSpPr>
        <p:spPr bwMode="auto">
          <a:xfrm>
            <a:off x="1524000" y="2133600"/>
            <a:ext cx="1636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207885" name="Text Box 13"/>
          <p:cNvSpPr txBox="1">
            <a:spLocks noChangeArrowheads="1"/>
          </p:cNvSpPr>
          <p:nvPr/>
        </p:nvSpPr>
        <p:spPr bwMode="auto">
          <a:xfrm>
            <a:off x="2438400" y="1371600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substrate</a:t>
            </a:r>
          </a:p>
        </p:txBody>
      </p:sp>
      <p:sp>
        <p:nvSpPr>
          <p:cNvPr id="207886" name="Text Box 14"/>
          <p:cNvSpPr txBox="1">
            <a:spLocks noChangeArrowheads="1"/>
          </p:cNvSpPr>
          <p:nvPr/>
        </p:nvSpPr>
        <p:spPr bwMode="auto">
          <a:xfrm>
            <a:off x="6918325" y="3089275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pH</a:t>
            </a:r>
          </a:p>
        </p:txBody>
      </p:sp>
      <p:sp>
        <p:nvSpPr>
          <p:cNvPr id="207887" name="Text Box 15"/>
          <p:cNvSpPr txBox="1">
            <a:spLocks noChangeArrowheads="1"/>
          </p:cNvSpPr>
          <p:nvPr/>
        </p:nvSpPr>
        <p:spPr bwMode="auto">
          <a:xfrm>
            <a:off x="7832725" y="4156075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DO</a:t>
            </a:r>
          </a:p>
        </p:txBody>
      </p:sp>
      <p:sp>
        <p:nvSpPr>
          <p:cNvPr id="207888" name="Text Box 16"/>
          <p:cNvSpPr txBox="1">
            <a:spLocks noChangeArrowheads="1"/>
          </p:cNvSpPr>
          <p:nvPr/>
        </p:nvSpPr>
        <p:spPr bwMode="auto">
          <a:xfrm>
            <a:off x="7527925" y="5299075"/>
            <a:ext cx="1222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[nutrients]</a:t>
            </a:r>
          </a:p>
        </p:txBody>
      </p:sp>
      <p:sp>
        <p:nvSpPr>
          <p:cNvPr id="207889" name="Text Box 17"/>
          <p:cNvSpPr txBox="1">
            <a:spLocks noChangeArrowheads="1"/>
          </p:cNvSpPr>
          <p:nvPr/>
        </p:nvSpPr>
        <p:spPr bwMode="auto">
          <a:xfrm>
            <a:off x="5699125" y="6061075"/>
            <a:ext cx="1057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alkalinity</a:t>
            </a:r>
          </a:p>
        </p:txBody>
      </p:sp>
      <p:sp>
        <p:nvSpPr>
          <p:cNvPr id="207890" name="Text Box 18"/>
          <p:cNvSpPr txBox="1">
            <a:spLocks noChangeArrowheads="1"/>
          </p:cNvSpPr>
          <p:nvPr/>
        </p:nvSpPr>
        <p:spPr bwMode="auto">
          <a:xfrm>
            <a:off x="0" y="3352800"/>
            <a:ext cx="199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photosynthesis</a:t>
            </a:r>
          </a:p>
        </p:txBody>
      </p:sp>
      <p:sp>
        <p:nvSpPr>
          <p:cNvPr id="207891" name="Text Box 19"/>
          <p:cNvSpPr txBox="1">
            <a:spLocks noChangeArrowheads="1"/>
          </p:cNvSpPr>
          <p:nvPr/>
        </p:nvSpPr>
        <p:spPr bwMode="auto">
          <a:xfrm>
            <a:off x="0" y="5562600"/>
            <a:ext cx="2516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macroinvertebrates</a:t>
            </a:r>
          </a:p>
        </p:txBody>
      </p:sp>
      <p:sp>
        <p:nvSpPr>
          <p:cNvPr id="207892" name="Text Box 20"/>
          <p:cNvSpPr txBox="1">
            <a:spLocks noChangeArrowheads="1"/>
          </p:cNvSpPr>
          <p:nvPr/>
        </p:nvSpPr>
        <p:spPr bwMode="auto">
          <a:xfrm>
            <a:off x="0" y="4419600"/>
            <a:ext cx="173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macrophytes</a:t>
            </a:r>
          </a:p>
        </p:txBody>
      </p:sp>
      <p:sp>
        <p:nvSpPr>
          <p:cNvPr id="207893" name="Text Box 21"/>
          <p:cNvSpPr txBox="1">
            <a:spLocks noChangeArrowheads="1"/>
          </p:cNvSpPr>
          <p:nvPr/>
        </p:nvSpPr>
        <p:spPr bwMode="auto">
          <a:xfrm>
            <a:off x="3336925" y="5832475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st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19" y="1937730"/>
            <a:ext cx="5663686" cy="39423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Karst</a:t>
            </a:r>
            <a:r>
              <a:rPr lang="en-US" dirty="0" smtClean="0"/>
              <a:t> Geology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64" y="8181"/>
            <a:ext cx="7981941" cy="6849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Karst</a:t>
            </a:r>
            <a:r>
              <a:rPr lang="en-US" dirty="0" smtClean="0"/>
              <a:t> in the United States</a:t>
            </a:r>
            <a:endParaRPr lang="en-US" dirty="0"/>
          </a:p>
        </p:txBody>
      </p:sp>
      <p:pic>
        <p:nvPicPr>
          <p:cNvPr id="4" name="Picture 3" descr="US_Karst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01" y="1371599"/>
            <a:ext cx="7850424" cy="5080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1178</TotalTime>
  <Words>1057</Words>
  <Application>Microsoft Macintosh PowerPoint</Application>
  <PresentationFormat>On-screen Show (4:3)</PresentationFormat>
  <Paragraphs>297</Paragraphs>
  <Slides>57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Twilight</vt:lpstr>
      <vt:lpstr>Slide 1</vt:lpstr>
      <vt:lpstr>Outline for Today</vt:lpstr>
      <vt:lpstr>Slide 3</vt:lpstr>
      <vt:lpstr>Segment 1 Outline</vt:lpstr>
      <vt:lpstr>Slide 5</vt:lpstr>
      <vt:lpstr>Freshwater Ecology</vt:lpstr>
      <vt:lpstr>Karst Geology</vt:lpstr>
      <vt:lpstr>Slide 8</vt:lpstr>
      <vt:lpstr>Karst in the United States</vt:lpstr>
      <vt:lpstr>Karst In Minnesota</vt:lpstr>
      <vt:lpstr>Winona County near Altura</vt:lpstr>
      <vt:lpstr>Slide 12</vt:lpstr>
      <vt:lpstr>Slide 13</vt:lpstr>
      <vt:lpstr>Springs are typical features</vt:lpstr>
      <vt:lpstr>Slide 15</vt:lpstr>
      <vt:lpstr>Slide 16</vt:lpstr>
      <vt:lpstr>Slide 17</vt:lpstr>
      <vt:lpstr>Slide 18</vt:lpstr>
      <vt:lpstr>Stream Temperature</vt:lpstr>
      <vt:lpstr>Coldwater Trout Streams</vt:lpstr>
      <vt:lpstr>Stream Chemistry</vt:lpstr>
      <vt:lpstr>Confusing, interrelated terms</vt:lpstr>
      <vt:lpstr>Alkalinity</vt:lpstr>
      <vt:lpstr>Hardness</vt:lpstr>
      <vt:lpstr>Salinity</vt:lpstr>
      <vt:lpstr>Slide 26</vt:lpstr>
      <vt:lpstr>Slide 27</vt:lpstr>
      <vt:lpstr>Slide 28</vt:lpstr>
      <vt:lpstr>Drinking Water Concerns</vt:lpstr>
      <vt:lpstr>Nutrient Sources</vt:lpstr>
      <vt:lpstr>Rural Nutrient Loading</vt:lpstr>
      <vt:lpstr>Nitrogen and Phosphorus Needed in Streams</vt:lpstr>
      <vt:lpstr>N &amp; P in Surface Waters</vt:lpstr>
      <vt:lpstr>Slide 34</vt:lpstr>
      <vt:lpstr>Slide 35</vt:lpstr>
      <vt:lpstr>Slide 36</vt:lpstr>
      <vt:lpstr>Nutrient Cycling in Streams</vt:lpstr>
      <vt:lpstr>Nutrient Spiraling in Streams</vt:lpstr>
      <vt:lpstr>Stream Invertebrates and Spiraling Length</vt:lpstr>
      <vt:lpstr>Spiral Length: Riffle vs. Pool</vt:lpstr>
      <vt:lpstr>Stream Nutrient Enrichment Impacts</vt:lpstr>
      <vt:lpstr>Nutrients / Algae / Macrophytes</vt:lpstr>
      <vt:lpstr>Plant Growth</vt:lpstr>
      <vt:lpstr>Seston Chlorophyll A</vt:lpstr>
      <vt:lpstr>Periphyton Chlorophyll A</vt:lpstr>
      <vt:lpstr>Slide 46</vt:lpstr>
      <vt:lpstr>Chl A: Spring-Summer Peaks</vt:lpstr>
      <vt:lpstr>Phosphorus Gains/Losses</vt:lpstr>
      <vt:lpstr>Slide 49</vt:lpstr>
      <vt:lpstr>Slide 50</vt:lpstr>
      <vt:lpstr>The hyporheic zone</vt:lpstr>
      <vt:lpstr>Slide 52</vt:lpstr>
      <vt:lpstr>Low [Nutrient] in Streams</vt:lpstr>
      <vt:lpstr>Slide 54</vt:lpstr>
      <vt:lpstr>Slide 55</vt:lpstr>
      <vt:lpstr>Changing Systems</vt:lpstr>
      <vt:lpstr>River Continuum Concept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 &amp; Ecology of SE MN Karst Region Streams Stream Dynamics &amp; Nutrients</dc:title>
  <dc:creator>Neal Mundahl</dc:creator>
  <cp:lastModifiedBy>Neal Mundahl</cp:lastModifiedBy>
  <cp:revision>59</cp:revision>
  <dcterms:created xsi:type="dcterms:W3CDTF">2013-03-19T21:48:39Z</dcterms:created>
  <dcterms:modified xsi:type="dcterms:W3CDTF">2013-03-19T23:24:49Z</dcterms:modified>
</cp:coreProperties>
</file>