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70" r:id="rId1"/>
  </p:sldMasterIdLst>
  <p:notesMasterIdLst>
    <p:notesMasterId r:id="rId57"/>
  </p:notesMasterIdLst>
  <p:sldIdLst>
    <p:sldId id="523" r:id="rId2"/>
    <p:sldId id="256" r:id="rId3"/>
    <p:sldId id="524" r:id="rId4"/>
    <p:sldId id="379" r:id="rId5"/>
    <p:sldId id="381" r:id="rId6"/>
    <p:sldId id="382" r:id="rId7"/>
    <p:sldId id="426" r:id="rId8"/>
    <p:sldId id="377" r:id="rId9"/>
    <p:sldId id="461" r:id="rId10"/>
    <p:sldId id="478" r:id="rId11"/>
    <p:sldId id="479" r:id="rId12"/>
    <p:sldId id="480" r:id="rId13"/>
    <p:sldId id="481" r:id="rId14"/>
    <p:sldId id="517" r:id="rId15"/>
    <p:sldId id="525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466" r:id="rId26"/>
    <p:sldId id="392" r:id="rId27"/>
    <p:sldId id="467" r:id="rId28"/>
    <p:sldId id="396" r:id="rId29"/>
    <p:sldId id="424" r:id="rId30"/>
    <p:sldId id="425" r:id="rId31"/>
    <p:sldId id="484" r:id="rId32"/>
    <p:sldId id="399" r:id="rId33"/>
    <p:sldId id="400" r:id="rId34"/>
    <p:sldId id="401" r:id="rId35"/>
    <p:sldId id="469" r:id="rId36"/>
    <p:sldId id="408" r:id="rId37"/>
    <p:sldId id="470" r:id="rId38"/>
    <p:sldId id="418" r:id="rId39"/>
    <p:sldId id="471" r:id="rId40"/>
    <p:sldId id="468" r:id="rId41"/>
    <p:sldId id="522" r:id="rId42"/>
    <p:sldId id="438" r:id="rId43"/>
    <p:sldId id="439" r:id="rId44"/>
    <p:sldId id="449" r:id="rId45"/>
    <p:sldId id="448" r:id="rId46"/>
    <p:sldId id="450" r:id="rId47"/>
    <p:sldId id="462" r:id="rId48"/>
    <p:sldId id="463" r:id="rId49"/>
    <p:sldId id="520" r:id="rId50"/>
    <p:sldId id="518" r:id="rId51"/>
    <p:sldId id="519" r:id="rId52"/>
    <p:sldId id="472" r:id="rId53"/>
    <p:sldId id="482" r:id="rId54"/>
    <p:sldId id="521" r:id="rId55"/>
    <p:sldId id="483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FFFF66"/>
    <a:srgbClr val="FFFF00"/>
    <a:srgbClr val="0068AE"/>
    <a:srgbClr val="005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8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CE903C13-82C4-284A-9020-34563DA2C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3440C-152A-4F49-98DC-E219354CC871}" type="slidenum">
              <a:rPr lang="en-US"/>
              <a:pPr/>
              <a:t>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7058B-3AF5-104C-A73D-DDE920EDA3E7}" type="slidenum">
              <a:rPr lang="en-US"/>
              <a:pPr/>
              <a:t>35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E0CD4-B674-7046-BC8F-8027D8FB56A3}" type="slidenum">
              <a:rPr lang="en-US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FC6D89-71EF-2044-A6A5-3DEC00C2509B}" type="slidenum">
              <a:rPr lang="en-US"/>
              <a:pPr/>
              <a:t>39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E6FFE-2FDF-654A-88BF-E7A1FD8E5C1F}" type="slidenum">
              <a:rPr lang="en-US"/>
              <a:pPr/>
              <a:t>40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F9AEF-2218-014E-98CD-C94DBEA51A5D}" type="slidenum">
              <a:rPr lang="en-US"/>
              <a:pPr/>
              <a:t>44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10047-69E5-DE44-A39B-6984C7A092F7}" type="slidenum">
              <a:rPr lang="en-US"/>
              <a:pPr/>
              <a:t>45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8CE68A-83D1-9249-BAA4-B8604599DA13}" type="slidenum">
              <a:rPr lang="en-US"/>
              <a:pPr/>
              <a:t>47</a:t>
            </a:fld>
            <a:endParaRPr lang="en-US"/>
          </a:p>
        </p:txBody>
      </p:sp>
      <p:sp>
        <p:nvSpPr>
          <p:cNvPr id="8192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C3D9F-4641-384F-B9E9-AB653418CA2E}" type="slidenum">
              <a:rPr lang="en-US"/>
              <a:pPr/>
              <a:t>48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0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E360A-B6D5-E94E-BD80-F3C727E45468}" type="slidenum">
              <a:rPr lang="en-US"/>
              <a:pPr/>
              <a:t>52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F619F-9725-374E-992D-5EFAB52F0054}" type="slidenum">
              <a:rPr lang="en-US"/>
              <a:pPr/>
              <a:t>10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9D765-FED7-4040-8A85-25D36F473859}" type="slidenum">
              <a:rPr lang="en-US"/>
              <a:pPr/>
              <a:t>11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15035-6E9A-AC40-AA2B-CAD54584746A}" type="slidenum">
              <a:rPr lang="en-US"/>
              <a:pPr/>
              <a:t>12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3709C-8647-5047-93C2-DD2E2605492A}" type="slidenum">
              <a:rPr lang="en-US"/>
              <a:pPr/>
              <a:t>13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578A2-8238-7349-BEC5-713D8874D6AA}" type="slidenum">
              <a:rPr lang="en-US"/>
              <a:pPr/>
              <a:t>14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3709C-8647-5047-93C2-DD2E2605492A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9E5C9-1534-AB4B-BC25-9C84FE196EB3}" type="slidenum">
              <a:rPr lang="en-US"/>
              <a:pPr/>
              <a:t>25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03C15-15DB-8D45-93DB-98CF94258659}" type="slidenum">
              <a:rPr lang="en-US"/>
              <a:pPr/>
              <a:t>27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4E15E4-C7BB-2244-91C1-8549C5910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F8B16-F080-B74D-B8B7-F808A15C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6FCAE-E452-6A47-BAEE-C05D86B2B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B43CD-EBCC-1141-8300-3C0E0EB1D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62E74-1888-1948-BF70-7DADACD6F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2C670-F139-7E4E-B693-EDBB9755B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51AB7-29C4-ED4B-9DE9-B8ABBB72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E35D4-F9AB-284C-852D-A0D613396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933D4-33CF-BD44-ADC2-C5DF3A0B3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2D0B-D5CC-104E-88E8-28467D171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823AA-2443-3047-B921-4B42CC4AE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B89EF-D95E-454D-B560-D00D3CCD7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522B-9A2C-D94A-9F29-98C53E3E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A4604-6C26-9B40-BEEE-592C10E8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484818-605F-DD4C-B9BD-E353D07E3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12" r:id="rId2"/>
    <p:sldLayoutId id="2147483823" r:id="rId3"/>
    <p:sldLayoutId id="2147483824" r:id="rId4"/>
    <p:sldLayoutId id="2147483813" r:id="rId5"/>
    <p:sldLayoutId id="2147483825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6" r:id="rId15"/>
    <p:sldLayoutId id="21474838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sz="2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2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jpeg"/><Relationship Id="rId10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1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0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43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44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jpeg"/><Relationship Id="rId12" Type="http://schemas.openxmlformats.org/officeDocument/2006/relationships/image" Target="../media/image93.jpeg"/><Relationship Id="rId13" Type="http://schemas.openxmlformats.org/officeDocument/2006/relationships/image" Target="../media/image94.jpeg"/><Relationship Id="rId14" Type="http://schemas.openxmlformats.org/officeDocument/2006/relationships/image" Target="../media/image95.jpeg"/><Relationship Id="rId15" Type="http://schemas.openxmlformats.org/officeDocument/2006/relationships/image" Target="../media/image96.jpe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jpeg"/><Relationship Id="rId20" Type="http://schemas.openxmlformats.org/officeDocument/2006/relationships/image" Target="../media/image27.jpeg"/><Relationship Id="rId10" Type="http://schemas.openxmlformats.org/officeDocument/2006/relationships/image" Target="../media/image103.jpeg"/><Relationship Id="rId11" Type="http://schemas.openxmlformats.org/officeDocument/2006/relationships/hyperlink" Target="http://ceratium.ietc.wwu.edu/IWS/Images/Biota/Animalia/Arthropoda/Insecta/Plecoptera/Capniidae" TargetMode="External"/><Relationship Id="rId12" Type="http://schemas.openxmlformats.org/officeDocument/2006/relationships/image" Target="../media/image104.jpeg"/><Relationship Id="rId13" Type="http://schemas.openxmlformats.org/officeDocument/2006/relationships/image" Target="../media/image105.jpeg"/><Relationship Id="rId14" Type="http://schemas.openxmlformats.org/officeDocument/2006/relationships/image" Target="../media/image106.jpeg"/><Relationship Id="rId15" Type="http://schemas.openxmlformats.org/officeDocument/2006/relationships/image" Target="../media/image107.jpeg"/><Relationship Id="rId16" Type="http://schemas.openxmlformats.org/officeDocument/2006/relationships/image" Target="../media/image108.jpeg"/><Relationship Id="rId17" Type="http://schemas.openxmlformats.org/officeDocument/2006/relationships/hyperlink" Target="http://ceratium.ietc.wwu.edu/IWS/Images/Biota/Animalia/Arthropoda/Insecta/Trichoptera/Brachycentridae/Micrasema/Image000001" TargetMode="External"/><Relationship Id="rId18" Type="http://schemas.openxmlformats.org/officeDocument/2006/relationships/image" Target="../media/image109.jpeg"/><Relationship Id="rId19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usask.ca/biology/skabugs/Candlelakebugs/CLmayflies/lneblarv.JPG" TargetMode="External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hyperlink" Target="http://www.dec.state.ny.us/website/dow/stream/ephfambaet.jpg" TargetMode="External"/><Relationship Id="rId6" Type="http://schemas.openxmlformats.org/officeDocument/2006/relationships/image" Target="../media/image100.jpeg"/><Relationship Id="rId7" Type="http://schemas.openxmlformats.org/officeDocument/2006/relationships/hyperlink" Target="http://www.dec.state.ny.us/website/dow/stream/ephfamemp.jpg" TargetMode="External"/><Relationship Id="rId8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jpeg"/><Relationship Id="rId12" Type="http://schemas.openxmlformats.org/officeDocument/2006/relationships/image" Target="../media/image11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1.jpeg"/><Relationship Id="rId3" Type="http://schemas.openxmlformats.org/officeDocument/2006/relationships/image" Target="../media/image112.jpeg"/><Relationship Id="rId4" Type="http://schemas.openxmlformats.org/officeDocument/2006/relationships/hyperlink" Target="http://guillaume.doucet.free.fr/photos/odonates/Calopterygidae/Calopteryx/virgo/Calopteryx_virgo(1)_larve.jpg" TargetMode="External"/><Relationship Id="rId5" Type="http://schemas.openxmlformats.org/officeDocument/2006/relationships/image" Target="../media/image113.jpeg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8" Type="http://schemas.openxmlformats.org/officeDocument/2006/relationships/hyperlink" Target="http://www.cals.ncsu.edu/course/ent525/water/aquatic/images/15.jpg" TargetMode="External"/><Relationship Id="rId9" Type="http://schemas.openxmlformats.org/officeDocument/2006/relationships/image" Target="../media/image116.jpeg"/><Relationship Id="rId10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SCN16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5438" y="239713"/>
            <a:ext cx="8153400" cy="3048000"/>
          </a:xfrm>
          <a:prstGeom prst="rect">
            <a:avLst/>
          </a:prstGeom>
          <a:solidFill>
            <a:schemeClr val="tx1">
              <a:lumMod val="85000"/>
              <a:alpha val="7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/>
                </a:solidFill>
                <a:latin typeface="+mn-lt"/>
              </a:rPr>
              <a:t>Biology &amp; Ecology of SE MN </a:t>
            </a:r>
            <a:r>
              <a:rPr lang="en-US" sz="4800" dirty="0" err="1">
                <a:solidFill>
                  <a:schemeClr val="bg1"/>
                </a:solidFill>
                <a:latin typeface="+mn-lt"/>
              </a:rPr>
              <a:t>Karst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 Region Streams</a:t>
            </a:r>
            <a:r>
              <a:rPr lang="en-US" sz="4800" dirty="0">
                <a:latin typeface="+mn-lt"/>
              </a:rPr>
              <a:t/>
            </a:r>
            <a:br>
              <a:rPr lang="en-US" sz="4800" dirty="0">
                <a:latin typeface="+mn-lt"/>
              </a:rPr>
            </a:br>
            <a:r>
              <a:rPr lang="en-US" sz="4800" dirty="0" err="1">
                <a:solidFill>
                  <a:srgbClr val="FFFF00"/>
                </a:solidFill>
                <a:latin typeface="+mn-lt"/>
              </a:rPr>
              <a:t>Macroinvertebrate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Ecology &amp; </a:t>
            </a:r>
            <a:r>
              <a:rPr lang="en-US" sz="4800" dirty="0" err="1">
                <a:solidFill>
                  <a:srgbClr val="FFFF00"/>
                </a:solidFill>
                <a:latin typeface="+mn-lt"/>
              </a:rPr>
              <a:t>Bioassessments</a:t>
            </a:r>
            <a:endParaRPr lang="en-US" sz="4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066800" y="3810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4000"/>
              <a:t>Common Macroinvertebrates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6019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/>
              <a:t>Mayflies (</a:t>
            </a:r>
            <a:r>
              <a:rPr lang="en-US" sz="3200" i="1"/>
              <a:t>Ephemeroptera)</a:t>
            </a:r>
            <a:endParaRPr lang="en-US" sz="3200"/>
          </a:p>
        </p:txBody>
      </p:sp>
      <p:pic>
        <p:nvPicPr>
          <p:cNvPr id="32772" name="Picture 6" descr="ephemerelli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81200"/>
            <a:ext cx="2438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heptageni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057400"/>
            <a:ext cx="2667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baetida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495800"/>
            <a:ext cx="35814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0" descr="Mayfly-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4267200"/>
            <a:ext cx="29337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685800" y="6248400"/>
            <a:ext cx="281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Baetidae</a:t>
            </a:r>
          </a:p>
        </p:txBody>
      </p:sp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0" y="3581400"/>
            <a:ext cx="281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Ephemerellidae</a:t>
            </a:r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3276600" y="3581400"/>
            <a:ext cx="281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Heptageniidae</a:t>
            </a:r>
          </a:p>
        </p:txBody>
      </p:sp>
      <p:pic>
        <p:nvPicPr>
          <p:cNvPr id="32779" name="Picture 14" descr="Isonychiida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2057400"/>
            <a:ext cx="2209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 Box 15"/>
          <p:cNvSpPr txBox="1">
            <a:spLocks noChangeArrowheads="1"/>
          </p:cNvSpPr>
          <p:nvPr/>
        </p:nvSpPr>
        <p:spPr bwMode="auto">
          <a:xfrm>
            <a:off x="6324600" y="3505200"/>
            <a:ext cx="2590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Isonychiidae</a:t>
            </a:r>
          </a:p>
        </p:txBody>
      </p:sp>
      <p:sp>
        <p:nvSpPr>
          <p:cNvPr id="32781" name="Text Box 16"/>
          <p:cNvSpPr txBox="1">
            <a:spLocks noChangeArrowheads="1"/>
          </p:cNvSpPr>
          <p:nvPr/>
        </p:nvSpPr>
        <p:spPr bwMode="auto">
          <a:xfrm>
            <a:off x="5486400" y="6324600"/>
            <a:ext cx="281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Common Macroinvertebrates</a:t>
            </a:r>
          </a:p>
        </p:txBody>
      </p:sp>
      <p:pic>
        <p:nvPicPr>
          <p:cNvPr id="34819" name="Picture 4" descr="perlodi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0"/>
            <a:ext cx="426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5257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/>
              <a:t>Stoneflies (</a:t>
            </a:r>
            <a:r>
              <a:rPr lang="en-US" sz="3200" i="1"/>
              <a:t>Plecoptera)</a:t>
            </a:r>
            <a:endParaRPr lang="en-US" sz="3200"/>
          </a:p>
        </p:txBody>
      </p:sp>
      <p:pic>
        <p:nvPicPr>
          <p:cNvPr id="34823" name="Picture 8" descr="stonefly_adul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638800" y="4495800"/>
            <a:ext cx="3124200" cy="1647825"/>
          </a:xfrm>
          <a:noFill/>
          <a:ln>
            <a:solidFill>
              <a:schemeClr val="tx1"/>
            </a:solidFill>
          </a:ln>
        </p:spPr>
      </p:pic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3429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Perlidae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4876800" y="3429000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 dirty="0" err="1" smtClean="0"/>
              <a:t>Pteronarcydiae</a:t>
            </a:r>
            <a:endParaRPr lang="en-US" sz="2400" i="1" dirty="0"/>
          </a:p>
        </p:txBody>
      </p:sp>
      <p:sp>
        <p:nvSpPr>
          <p:cNvPr id="34826" name="Text Box 12"/>
          <p:cNvSpPr txBox="1">
            <a:spLocks noChangeArrowheads="1"/>
          </p:cNvSpPr>
          <p:nvPr/>
        </p:nvSpPr>
        <p:spPr bwMode="auto">
          <a:xfrm>
            <a:off x="457200" y="5943600"/>
            <a:ext cx="3429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Perlodidae</a:t>
            </a: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5410200" y="6248400"/>
            <a:ext cx="3429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  <p:pic>
        <p:nvPicPr>
          <p:cNvPr id="12" name="Picture 11" descr="9HCH4HCH8HLRWHUZILBZSL8ZMLFHIL3H9H3H4LLRGL1ZKL4ZIH8ZHLEZIH8ZRLAH7H3H4L9Z2H9Z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50" y="1290638"/>
            <a:ext cx="2844800" cy="1905000"/>
          </a:xfrm>
          <a:prstGeom prst="rect">
            <a:avLst/>
          </a:prstGeom>
        </p:spPr>
      </p:pic>
      <p:pic>
        <p:nvPicPr>
          <p:cNvPr id="13" name="Picture 12" descr="RKUKKKOK7KOK4KF0WQBKNQCKVQZSBQLSAQF04QD0GQD02Q9KPQV06QB08QD0EQZSAQZS9Q305KRS9Q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832000"/>
            <a:ext cx="3352800" cy="201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Common Macroinvertebrates</a:t>
            </a:r>
          </a:p>
        </p:txBody>
      </p:sp>
      <p:pic>
        <p:nvPicPr>
          <p:cNvPr id="36867" name="Picture 12" descr="caddisfly_adu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43600" y="4419600"/>
            <a:ext cx="2895600" cy="1612900"/>
          </a:xfrm>
          <a:noFill/>
        </p:spPr>
      </p:pic>
      <p:pic>
        <p:nvPicPr>
          <p:cNvPr id="36868" name="Picture 4" descr="brachycentr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905000"/>
            <a:ext cx="2819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Hydropsychid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1752600"/>
            <a:ext cx="228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philopotamida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495800"/>
            <a:ext cx="2819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phryganeida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2057400"/>
            <a:ext cx="3429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04800" y="34290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 i="1"/>
              <a:t>Brachycentridae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429000" y="34290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Phryganeidae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477000" y="35052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Hydropsychidae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304800" y="60960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Philopotamidae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228600" y="762000"/>
            <a:ext cx="457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i="1" dirty="0" err="1"/>
              <a:t>Caddisflies</a:t>
            </a:r>
            <a:r>
              <a:rPr lang="en-US" sz="3200" i="1" dirty="0"/>
              <a:t> (</a:t>
            </a:r>
            <a:r>
              <a:rPr lang="en-US" sz="3200" i="1" dirty="0" err="1"/>
              <a:t>Trichoptera</a:t>
            </a:r>
            <a:r>
              <a:rPr lang="en-US" sz="3200" i="1" dirty="0"/>
              <a:t>)</a:t>
            </a:r>
          </a:p>
        </p:txBody>
      </p:sp>
      <p:pic>
        <p:nvPicPr>
          <p:cNvPr id="36877" name="Picture 17" descr="caddisfly_case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/>
          <a:srcRect/>
          <a:stretch>
            <a:fillRect/>
          </a:stretch>
        </p:blipFill>
        <p:spPr>
          <a:xfrm>
            <a:off x="3581400" y="4114800"/>
            <a:ext cx="1905000" cy="1935163"/>
          </a:xfrm>
          <a:noFill/>
        </p:spPr>
      </p:pic>
      <p:sp>
        <p:nvSpPr>
          <p:cNvPr id="36878" name="Text Box 19"/>
          <p:cNvSpPr txBox="1">
            <a:spLocks noChangeArrowheads="1"/>
          </p:cNvSpPr>
          <p:nvPr/>
        </p:nvSpPr>
        <p:spPr bwMode="auto">
          <a:xfrm>
            <a:off x="3048000" y="61722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Case</a:t>
            </a:r>
          </a:p>
        </p:txBody>
      </p:sp>
      <p:sp>
        <p:nvSpPr>
          <p:cNvPr id="36879" name="Text Box 20"/>
          <p:cNvSpPr txBox="1">
            <a:spLocks noChangeArrowheads="1"/>
          </p:cNvSpPr>
          <p:nvPr/>
        </p:nvSpPr>
        <p:spPr bwMode="auto">
          <a:xfrm>
            <a:off x="6096000" y="6172200"/>
            <a:ext cx="2667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Common Macroinvertebrates</a:t>
            </a:r>
          </a:p>
        </p:txBody>
      </p:sp>
      <p:pic>
        <p:nvPicPr>
          <p:cNvPr id="38915" name="Picture 4" descr="zygopt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2667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anisopt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219200"/>
            <a:ext cx="1981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water boat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514600"/>
            <a:ext cx="21336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backswimm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2209800"/>
            <a:ext cx="17129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hellgramite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609600" y="3886200"/>
            <a:ext cx="2924175" cy="1228725"/>
          </a:xfrm>
          <a:noFill/>
        </p:spPr>
      </p:pic>
      <p:pic>
        <p:nvPicPr>
          <p:cNvPr id="38920" name="Picture 10" descr="water penn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1800" y="4838700"/>
            <a:ext cx="18859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1" descr="riffle beetl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4781550"/>
            <a:ext cx="1971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228600" y="2362200"/>
            <a:ext cx="4114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Damselflies and Dragonflies </a:t>
            </a:r>
            <a:r>
              <a:rPr lang="en-US" sz="2400" i="1" dirty="0"/>
              <a:t>(</a:t>
            </a:r>
            <a:r>
              <a:rPr lang="en-US" sz="2400" i="1" dirty="0" err="1"/>
              <a:t>Odonata</a:t>
            </a:r>
            <a:r>
              <a:rPr lang="en-US" sz="2400" i="1" dirty="0"/>
              <a:t>)</a:t>
            </a: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4648200" y="4038600"/>
            <a:ext cx="4114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True Bugs </a:t>
            </a:r>
            <a:r>
              <a:rPr lang="en-US" sz="2400" i="1"/>
              <a:t>(Hemiptera)</a:t>
            </a:r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0" y="5257800"/>
            <a:ext cx="4114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Dobsonflies, Alderflies and Fishflies </a:t>
            </a:r>
            <a:r>
              <a:rPr lang="en-US" sz="2400" i="1"/>
              <a:t>(Megaloptera)</a:t>
            </a:r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4724400" y="6324600"/>
            <a:ext cx="4114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Beetles </a:t>
            </a:r>
            <a:r>
              <a:rPr lang="en-US" sz="2400" i="1"/>
              <a:t>(Coleoptera)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918450" cy="788987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Common </a:t>
            </a:r>
            <a:r>
              <a:rPr lang="en-US" sz="4000" dirty="0" err="1" smtClean="0"/>
              <a:t>Macroinvertebrates</a:t>
            </a:r>
            <a:endParaRPr lang="en-US" sz="4000" dirty="0"/>
          </a:p>
        </p:txBody>
      </p:sp>
      <p:pic>
        <p:nvPicPr>
          <p:cNvPr id="149507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l="-88020" r="-88020"/>
          <a:stretch>
            <a:fillRect/>
          </a:stretch>
        </p:blipFill>
        <p:spPr>
          <a:xfrm>
            <a:off x="-304800" y="1371600"/>
            <a:ext cx="3370385" cy="1752600"/>
          </a:xfrm>
        </p:spPr>
      </p:pic>
      <p:pic>
        <p:nvPicPr>
          <p:cNvPr id="149509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-47125" r="-47125"/>
          <a:stretch>
            <a:fillRect/>
          </a:stretch>
        </p:blipFill>
        <p:spPr>
          <a:xfrm>
            <a:off x="0" y="4038600"/>
            <a:ext cx="3124200" cy="1624584"/>
          </a:xfrm>
        </p:spPr>
      </p:pic>
      <p:pic>
        <p:nvPicPr>
          <p:cNvPr id="149510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 l="-13756" r="-13756"/>
          <a:stretch>
            <a:fillRect/>
          </a:stretch>
        </p:blipFill>
        <p:spPr>
          <a:xfrm>
            <a:off x="4648200" y="4038600"/>
            <a:ext cx="3124200" cy="1624584"/>
          </a:xfrm>
        </p:spPr>
      </p:pic>
      <p:sp>
        <p:nvSpPr>
          <p:cNvPr id="149511" name="Text Box 11"/>
          <p:cNvSpPr txBox="1">
            <a:spLocks noChangeArrowheads="1"/>
          </p:cNvSpPr>
          <p:nvPr/>
        </p:nvSpPr>
        <p:spPr bwMode="auto">
          <a:xfrm>
            <a:off x="152400" y="3200400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Midge (</a:t>
            </a:r>
            <a:r>
              <a:rPr lang="en-US" sz="2400" i="1" dirty="0" err="1" smtClean="0"/>
              <a:t>Chironomidae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9512" name="Text Box 14"/>
          <p:cNvSpPr txBox="1">
            <a:spLocks noChangeArrowheads="1"/>
          </p:cNvSpPr>
          <p:nvPr/>
        </p:nvSpPr>
        <p:spPr bwMode="auto">
          <a:xfrm>
            <a:off x="4572000" y="5867400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FFFFFF"/>
                </a:solidFill>
              </a:rPr>
              <a:t>Cranefly</a:t>
            </a:r>
            <a:r>
              <a:rPr lang="en-US" sz="2400" dirty="0" smtClean="0">
                <a:solidFill>
                  <a:srgbClr val="FFFFFF"/>
                </a:solidFill>
              </a:rPr>
              <a:t> (</a:t>
            </a:r>
            <a:r>
              <a:rPr lang="en-US" sz="2400" i="1" dirty="0" err="1" smtClean="0">
                <a:solidFill>
                  <a:srgbClr val="FFFFFF"/>
                </a:solidFill>
              </a:rPr>
              <a:t>Tipulidae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49513" name="Text Box 15"/>
          <p:cNvSpPr txBox="1">
            <a:spLocks noChangeArrowheads="1"/>
          </p:cNvSpPr>
          <p:nvPr/>
        </p:nvSpPr>
        <p:spPr bwMode="auto">
          <a:xfrm>
            <a:off x="381000" y="58674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dirty="0" smtClean="0">
                <a:solidFill>
                  <a:srgbClr val="FFFFFF"/>
                </a:solidFill>
              </a:rPr>
              <a:t>idge </a:t>
            </a:r>
            <a:r>
              <a:rPr lang="en-US" sz="2400" dirty="0">
                <a:solidFill>
                  <a:srgbClr val="FFFFFF"/>
                </a:solidFill>
              </a:rPr>
              <a:t>adult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0800" y="1066800"/>
            <a:ext cx="3649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i="1" dirty="0" smtClean="0"/>
              <a:t>True Flies (</a:t>
            </a:r>
            <a:r>
              <a:rPr lang="en-US" sz="2800" i="1" dirty="0" err="1" smtClean="0"/>
              <a:t>Diptera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pic>
        <p:nvPicPr>
          <p:cNvPr id="12" name="Picture 6" descr="blackf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2057400"/>
            <a:ext cx="2133600" cy="11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105400" y="3352800"/>
            <a:ext cx="312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Blackfly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Simuliidae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18450" cy="7889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Common </a:t>
            </a:r>
            <a:r>
              <a:rPr lang="en-US" dirty="0" err="1">
                <a:ea typeface="+mj-ea"/>
                <a:cs typeface="+mj-cs"/>
              </a:rPr>
              <a:t>Macroinvertebrates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228600" y="2362200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 smtClean="0"/>
              <a:t>Crayfish and </a:t>
            </a:r>
            <a:r>
              <a:rPr lang="en-US" sz="2400" dirty="0" err="1" smtClean="0"/>
              <a:t>Amphipods</a:t>
            </a:r>
            <a:r>
              <a:rPr lang="en-US" sz="2400" i="1" dirty="0" err="1" smtClean="0"/>
              <a:t>(Crustacea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4724400" y="35052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 smtClean="0"/>
              <a:t>Snails/Mussels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Mollusca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0" y="5257800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 smtClean="0"/>
              <a:t>Worms and </a:t>
            </a:r>
            <a:r>
              <a:rPr lang="en-US" sz="2400" dirty="0" err="1"/>
              <a:t>L</a:t>
            </a:r>
            <a:r>
              <a:rPr lang="en-US" sz="2400" dirty="0" err="1" smtClean="0"/>
              <a:t>eeches</a:t>
            </a:r>
            <a:r>
              <a:rPr lang="en-US" sz="2400" i="1" dirty="0" err="1" smtClean="0"/>
              <a:t>(Oligochaeta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4572000" y="5943600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 smtClean="0"/>
              <a:t>Planarians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Platyhelminthes</a:t>
            </a:r>
            <a:r>
              <a:rPr lang="en-US" sz="2400" i="1" dirty="0" smtClean="0"/>
              <a:t>)</a:t>
            </a:r>
            <a:endParaRPr lang="en-US" sz="2400" i="1" dirty="0"/>
          </a:p>
        </p:txBody>
      </p:sp>
      <p:pic>
        <p:nvPicPr>
          <p:cNvPr id="15" name="Picture 6" descr="mapleleafs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676400"/>
            <a:ext cx="1981200" cy="1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lhsnail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5181600" y="1295400"/>
            <a:ext cx="152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worms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457200" y="3810000"/>
            <a:ext cx="1600200" cy="14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lee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4237182"/>
            <a:ext cx="1981200" cy="102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amphipo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066800"/>
            <a:ext cx="1905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Crayfish Ima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1066800"/>
            <a:ext cx="1219200" cy="13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lanarian30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4267200"/>
            <a:ext cx="2057400" cy="154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AF03"/>
                </a:solidFill>
                <a:latin typeface="Times New Roman" charset="0"/>
              </a:rPr>
              <a:t>Macroinvertebrate Biology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8763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>
                <a:solidFill>
                  <a:schemeClr val="hlink"/>
                </a:solidFill>
              </a:rPr>
              <a:t>Habitat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Movement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Feeding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Life History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		Stress Tolerance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				Use in Biomonitoring</a:t>
            </a:r>
          </a:p>
        </p:txBody>
      </p:sp>
      <p:pic>
        <p:nvPicPr>
          <p:cNvPr id="40964" name="Picture 6" descr="mapleleafsn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35052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3" descr="Isoperlabiline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57725"/>
            <a:ext cx="34290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AF03"/>
                </a:solidFill>
                <a:latin typeface="Times New Roman" charset="0"/>
              </a:rPr>
              <a:t>Habitat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981200" y="609600"/>
            <a:ext cx="5124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The place where an organism lives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52400" y="1295400"/>
            <a:ext cx="3962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Running waters</a:t>
            </a:r>
            <a:r>
              <a:rPr lang="en-US" sz="2000"/>
              <a:t> – lotic – seeps, springs, brooks, branches, creeks, streams, rivers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533400" y="3886200"/>
            <a:ext cx="2057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Mineral </a:t>
            </a:r>
            <a:endParaRPr lang="en-US" sz="2000">
              <a:solidFill>
                <a:srgbClr val="FFFF99"/>
              </a:solidFill>
            </a:endParaRPr>
          </a:p>
          <a:p>
            <a:pPr algn="ctr" defTabSz="457200"/>
            <a:r>
              <a:rPr lang="en-US" sz="2000"/>
              <a:t>bedrock, boulders, cobbles, pebble, gravel, sand, silt, clay</a:t>
            </a: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5181600" y="1295400"/>
            <a:ext cx="350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chemeClr val="hlink"/>
                </a:solidFill>
              </a:rPr>
              <a:t>Standing waters</a:t>
            </a:r>
            <a:r>
              <a:rPr lang="en-US" sz="2000"/>
              <a:t> – lentic – bogs, marshes, swamps, ponds, lakes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438400" y="2667000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erosional</a:t>
            </a:r>
            <a:r>
              <a:rPr lang="en-US" sz="2000"/>
              <a:t> (riffles, wave action) or </a:t>
            </a:r>
            <a:r>
              <a:rPr lang="en-US" sz="2000">
                <a:solidFill>
                  <a:schemeClr val="hlink"/>
                </a:solidFill>
              </a:rPr>
              <a:t>depositional areas</a:t>
            </a:r>
            <a:r>
              <a:rPr lang="en-US" sz="2000"/>
              <a:t> (point bars, pools)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228600" y="1219200"/>
            <a:ext cx="3810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5029200" y="1219200"/>
            <a:ext cx="3810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0" name="Oval 12"/>
          <p:cNvSpPr>
            <a:spLocks noChangeArrowheads="1"/>
          </p:cNvSpPr>
          <p:nvPr/>
        </p:nvSpPr>
        <p:spPr bwMode="auto">
          <a:xfrm>
            <a:off x="2362200" y="2590800"/>
            <a:ext cx="45720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6019800" y="4038600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Organic</a:t>
            </a:r>
            <a:r>
              <a:rPr lang="en-US" sz="2000"/>
              <a:t>	</a:t>
            </a:r>
          </a:p>
          <a:p>
            <a:pPr algn="ctr" defTabSz="457200"/>
            <a:r>
              <a:rPr lang="en-US" sz="2000"/>
              <a:t>live plants, detritus</a:t>
            </a:r>
            <a:endParaRPr lang="en-US" sz="1800"/>
          </a:p>
        </p:txBody>
      </p:sp>
      <p:sp>
        <p:nvSpPr>
          <p:cNvPr id="109583" name="Oval 15"/>
          <p:cNvSpPr>
            <a:spLocks noChangeArrowheads="1"/>
          </p:cNvSpPr>
          <p:nvPr/>
        </p:nvSpPr>
        <p:spPr bwMode="auto">
          <a:xfrm>
            <a:off x="381000" y="3581400"/>
            <a:ext cx="25146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4" name="Oval 16"/>
          <p:cNvSpPr>
            <a:spLocks noChangeArrowheads="1"/>
          </p:cNvSpPr>
          <p:nvPr/>
        </p:nvSpPr>
        <p:spPr bwMode="auto">
          <a:xfrm>
            <a:off x="5943600" y="3581400"/>
            <a:ext cx="25146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8" name="Picture 20" descr="Brachycentrus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4191000"/>
            <a:ext cx="28194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75" grpId="0"/>
      <p:bldP spid="109576" grpId="0"/>
      <p:bldP spid="109577" grpId="0"/>
      <p:bldP spid="109578" grpId="0" animBg="1"/>
      <p:bldP spid="109579" grpId="0" animBg="1"/>
      <p:bldP spid="109580" grpId="0" animBg="1"/>
      <p:bldP spid="109581" grpId="0"/>
      <p:bldP spid="109583" grpId="0" animBg="1"/>
      <p:bldP spid="1095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AF03"/>
                </a:solidFill>
                <a:latin typeface="Times New Roman" charset="0"/>
              </a:rPr>
              <a:t>Movement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28600" y="1981200"/>
            <a:ext cx="8915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chemeClr val="hlink"/>
                </a:solidFill>
              </a:rPr>
              <a:t>Clingers</a:t>
            </a:r>
            <a:r>
              <a:rPr lang="en-US" sz="2000"/>
              <a:t> – maintain a relatively fixed position on firm substrates in current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Climbers </a:t>
            </a:r>
            <a:r>
              <a:rPr lang="en-US" sz="2000"/>
              <a:t>– dwell on live aquatic plants or plant debris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Crawlers</a:t>
            </a:r>
            <a:r>
              <a:rPr lang="en-US" sz="2000"/>
              <a:t> – have elongate bodies with thin legs, slowly move using legs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Sprawlers </a:t>
            </a:r>
            <a:r>
              <a:rPr lang="en-US" sz="2000"/>
              <a:t>– live on the bottom consisting of fine sediments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Burrowers</a:t>
            </a:r>
            <a:r>
              <a:rPr lang="en-US" sz="2000"/>
              <a:t> – dig down and reside in the soft, fine sediment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Swimmers</a:t>
            </a:r>
            <a:r>
              <a:rPr lang="en-US" sz="2000"/>
              <a:t> – adapted for moving through water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Skaters</a:t>
            </a:r>
            <a:r>
              <a:rPr lang="en-US" sz="2000"/>
              <a:t> – adapted to remain on the surface of water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066800" y="990600"/>
            <a:ext cx="6092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Locomotion, habits, or mode of existence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AF03"/>
                </a:solidFill>
                <a:latin typeface="Times New Roman" charset="0"/>
              </a:rPr>
              <a:t>Feeding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1066800" y="990600"/>
            <a:ext cx="701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Macroinvertebrates are described by </a:t>
            </a:r>
            <a:r>
              <a:rPr lang="en-US" sz="2400" b="1" u="sng"/>
              <a:t>how</a:t>
            </a:r>
            <a:r>
              <a:rPr lang="en-US" sz="2400"/>
              <a:t> they eat, rather than </a:t>
            </a:r>
            <a:r>
              <a:rPr lang="en-US" sz="2400" b="1" u="sng"/>
              <a:t>what</a:t>
            </a:r>
            <a:r>
              <a:rPr lang="en-US" sz="2400"/>
              <a:t> they eat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371600" y="2819400"/>
            <a:ext cx="67214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</a:rPr>
              <a:t>Functional Feeding Groups</a:t>
            </a:r>
            <a:r>
              <a:rPr lang="en-US" sz="3200"/>
              <a:t> – categories of macroinvertebrates based on body structures and behavioral mechanisms that they use to acquire their food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848600" cy="2667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>
                <a:solidFill>
                  <a:srgbClr val="FFAF03"/>
                </a:solidFill>
              </a:rPr>
              <a:t>Natural History of Stream Invertebrates: Making Sense of Biotic Indices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067050" y="4776788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3392488" y="4222750"/>
            <a:ext cx="1841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57" name="Picture 23" descr="Isoperlabiline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886200"/>
            <a:ext cx="34290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Shredders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8305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 sz="2000"/>
              <a:t>Material is usually &gt;1 mm, referred to as Coarse Particulate Organic Matter (CPOM)</a:t>
            </a:r>
          </a:p>
          <a:p>
            <a:pPr defTabSz="457200">
              <a:buFontTx/>
              <a:buChar char="•"/>
            </a:pPr>
            <a:endParaRPr lang="en-US" sz="2000"/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1166813" y="914400"/>
            <a:ext cx="6983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Chew on intact or large pieces of plant material</a:t>
            </a:r>
          </a:p>
        </p:txBody>
      </p:sp>
      <p:pic>
        <p:nvPicPr>
          <p:cNvPr id="124935" name="Picture 7" descr="Apatani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5038" r="10268" b="8298"/>
          <a:stretch>
            <a:fillRect/>
          </a:stretch>
        </p:blipFill>
        <p:spPr>
          <a:xfrm>
            <a:off x="5486400" y="4038600"/>
            <a:ext cx="3124200" cy="2576513"/>
          </a:xfrm>
          <a:noFill/>
        </p:spPr>
      </p:pic>
      <p:pic>
        <p:nvPicPr>
          <p:cNvPr id="124939" name="Picture 11" descr="Stonefly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3EC"/>
              </a:clrFrom>
              <a:clrTo>
                <a:srgbClr val="F8F3EC">
                  <a:alpha val="0"/>
                </a:srgbClr>
              </a:clrTo>
            </a:clrChange>
            <a:lum contrast="-18000"/>
          </a:blip>
          <a:srcRect/>
          <a:stretch>
            <a:fillRect/>
          </a:stretch>
        </p:blipFill>
        <p:spPr bwMode="auto">
          <a:xfrm>
            <a:off x="381000" y="3352800"/>
            <a:ext cx="4038600" cy="197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5029200" y="2819400"/>
            <a:ext cx="4114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99"/>
                </a:solidFill>
              </a:rPr>
              <a:t>Shredder-herbivores</a:t>
            </a:r>
            <a:r>
              <a:rPr lang="en-US" sz="1800"/>
              <a:t> feed on living aquatic plants that grow submerged in the water (northern casemaker caddisflies)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304800" y="5410200"/>
            <a:ext cx="4343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99"/>
                </a:solidFill>
              </a:rPr>
              <a:t>Shredder-detritivores</a:t>
            </a:r>
            <a:r>
              <a:rPr lang="en-US" sz="1800"/>
              <a:t> feed on detritus, or dead plant material in a state of decay (giant stoneflies)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/>
      <p:bldP spid="124934" grpId="0"/>
      <p:bldP spid="124940" grpId="0"/>
      <p:bldP spid="1249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Collectors</a:t>
            </a:r>
          </a:p>
        </p:txBody>
      </p:sp>
      <p:pic>
        <p:nvPicPr>
          <p:cNvPr id="126982" name="Picture 6" descr="oligocheta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3276600"/>
            <a:ext cx="1524000" cy="990600"/>
          </a:xfrm>
          <a:noFill/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228600" y="5029200"/>
            <a:ext cx="502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solidFill>
                  <a:srgbClr val="FFFF99"/>
                </a:solidFill>
              </a:rPr>
              <a:t>Collector-filterers</a:t>
            </a:r>
            <a:r>
              <a:rPr lang="en-US" sz="1800">
                <a:solidFill>
                  <a:srgbClr val="FFFF99"/>
                </a:solidFill>
              </a:rPr>
              <a:t>- </a:t>
            </a:r>
            <a:r>
              <a:rPr lang="en-US" sz="1800"/>
              <a:t>use special straining mechanisms to feed on fine detritus that is suspended in the water 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457200" y="838200"/>
            <a:ext cx="807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Acquire and ingest very small particles (&lt;1 mm) of detritus, often referred to as fine particulate organic matter (FPOM)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048000" y="2590800"/>
            <a:ext cx="579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>
                <a:solidFill>
                  <a:srgbClr val="FFFF99"/>
                </a:solidFill>
              </a:rPr>
              <a:t>Collector-gatherers </a:t>
            </a:r>
            <a:r>
              <a:rPr lang="en-US" sz="1800" b="1">
                <a:solidFill>
                  <a:srgbClr val="FFFF99"/>
                </a:solidFill>
              </a:rPr>
              <a:t>– </a:t>
            </a:r>
            <a:r>
              <a:rPr lang="en-US" sz="1800"/>
              <a:t>eat</a:t>
            </a:r>
            <a:r>
              <a:rPr lang="en-US" sz="1800" b="1"/>
              <a:t> </a:t>
            </a:r>
            <a:r>
              <a:rPr lang="en-US" sz="1800"/>
              <a:t>fine detritus that has fallen out of suspension that is lying on the bottom or mixed with bottom sediments </a:t>
            </a:r>
          </a:p>
        </p:txBody>
      </p:sp>
      <p:pic>
        <p:nvPicPr>
          <p:cNvPr id="126984" name="Picture 8" descr="simulida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b="6976"/>
          <a:stretch>
            <a:fillRect/>
          </a:stretch>
        </p:blipFill>
        <p:spPr>
          <a:xfrm>
            <a:off x="7340600" y="5029200"/>
            <a:ext cx="1803400" cy="1524000"/>
          </a:xfrm>
          <a:noFill/>
        </p:spPr>
      </p:pic>
      <p:pic>
        <p:nvPicPr>
          <p:cNvPr id="126988" name="Picture 12" descr="pond muss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800600"/>
            <a:ext cx="1828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9" name="Picture 13" descr="Caddisfly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9F3EF"/>
              </a:clrFrom>
              <a:clrTo>
                <a:srgbClr val="F9F3EF">
                  <a:alpha val="0"/>
                </a:srgbClr>
              </a:clrTo>
            </a:clrChange>
            <a:lum bright="-18000" contrast="12000"/>
          </a:blip>
          <a:srcRect/>
          <a:stretch>
            <a:fillRect/>
          </a:stretch>
        </p:blipFill>
        <p:spPr bwMode="auto">
          <a:xfrm>
            <a:off x="5715000" y="5867400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0" name="Picture 14" descr="Midge Ima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0ED"/>
              </a:clrFrom>
              <a:clrTo>
                <a:srgbClr val="FAF0ED">
                  <a:alpha val="0"/>
                </a:srgbClr>
              </a:clrTo>
            </a:clrChange>
            <a:lum bright="-18000" contrast="12000"/>
          </a:blip>
          <a:srcRect l="26949" t="31850" b="26265"/>
          <a:stretch>
            <a:fillRect/>
          </a:stretch>
        </p:blipFill>
        <p:spPr bwMode="auto">
          <a:xfrm>
            <a:off x="685800" y="2133600"/>
            <a:ext cx="2052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  <p:bldP spid="126980" grpId="0"/>
      <p:bldP spid="1269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Piercers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304800" y="2438400"/>
            <a:ext cx="4419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>
                <a:solidFill>
                  <a:srgbClr val="FFFF99"/>
                </a:solidFill>
              </a:rPr>
              <a:t>Piercer-herbivores</a:t>
            </a:r>
            <a:r>
              <a:rPr lang="en-US" sz="2000"/>
              <a:t> – penetrate the tissues of vascular or aquatic plants or individual cells of filamentous algae and suck the liquid contents 	(crawling water beetles, microcaddisflies)</a:t>
            </a:r>
          </a:p>
          <a:p>
            <a:pPr defTabSz="457200"/>
            <a:endParaRPr lang="en-US" sz="2000"/>
          </a:p>
          <a:p>
            <a:pPr defTabSz="457200"/>
            <a:r>
              <a:rPr lang="en-US" sz="2000" b="1">
                <a:solidFill>
                  <a:srgbClr val="FFFF99"/>
                </a:solidFill>
              </a:rPr>
              <a:t>Piercer-predators</a:t>
            </a:r>
            <a:r>
              <a:rPr lang="en-US" sz="2000">
                <a:solidFill>
                  <a:srgbClr val="FFFF99"/>
                </a:solidFill>
              </a:rPr>
              <a:t> </a:t>
            </a:r>
            <a:r>
              <a:rPr lang="en-US" sz="2000"/>
              <a:t>– subdue and kill other animals by removing their body fluids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8686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mouthparts, or sometimes their entire head, protrude as modifications to puncture food and bring out the fluids contained inside</a:t>
            </a:r>
          </a:p>
        </p:txBody>
      </p:sp>
      <p:pic>
        <p:nvPicPr>
          <p:cNvPr id="202757" name="Picture 5" descr="water strider lar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38780" t="10101"/>
          <a:stretch>
            <a:fillRect/>
          </a:stretch>
        </p:blipFill>
        <p:spPr>
          <a:xfrm>
            <a:off x="5562600" y="2590800"/>
            <a:ext cx="2709863" cy="2652713"/>
          </a:xfrm>
          <a:noFill/>
        </p:spPr>
      </p:pic>
      <p:pic>
        <p:nvPicPr>
          <p:cNvPr id="202761" name="Picture 9" descr="water_boatman_01"/>
          <p:cNvPicPr>
            <a:picLocks noChangeAspect="1" noChangeArrowheads="1"/>
          </p:cNvPicPr>
          <p:nvPr/>
        </p:nvPicPr>
        <p:blipFill>
          <a:blip r:embed="rId3"/>
          <a:srcRect l="34178" t="14272" r="7478" b="9612"/>
          <a:stretch>
            <a:fillRect/>
          </a:stretch>
        </p:blipFill>
        <p:spPr bwMode="auto">
          <a:xfrm>
            <a:off x="4876800" y="4643438"/>
            <a:ext cx="2667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63" name="Picture 11" descr="backswimmer_z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9575" y="4324350"/>
            <a:ext cx="11144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/>
      <p:bldP spid="2027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Scrapers/Grazers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3810000" y="990600"/>
            <a:ext cx="533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/>
              <a:t>Adapted to remove and consume the thin layer of algae and bacteria that grows tightly attached to solid substrates in shallow waters</a:t>
            </a:r>
          </a:p>
          <a:p>
            <a:pPr defTabSz="457200"/>
            <a:endParaRPr lang="en-US"/>
          </a:p>
          <a:p>
            <a:pPr defTabSz="457200">
              <a:buFontTx/>
              <a:buChar char="•"/>
            </a:pPr>
            <a:r>
              <a:rPr lang="en-US"/>
              <a:t> Jaws of scrapers have sharp, angular edges (function like using a putty knife or paint scraper)</a:t>
            </a:r>
          </a:p>
          <a:p>
            <a:pPr defTabSz="457200"/>
            <a:endParaRPr lang="en-US"/>
          </a:p>
          <a:p>
            <a:pPr defTabSz="457200"/>
            <a:endParaRPr lang="en-US"/>
          </a:p>
          <a:p>
            <a:pPr defTabSz="457200"/>
            <a:r>
              <a:rPr lang="en-US"/>
              <a:t>(flathead mayflies, water pennies, snails)</a:t>
            </a:r>
          </a:p>
        </p:txBody>
      </p:sp>
      <p:pic>
        <p:nvPicPr>
          <p:cNvPr id="128006" name="Picture 6" descr="Drunella grandi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0944" r="13794" b="9056"/>
          <a:stretch>
            <a:fillRect/>
          </a:stretch>
        </p:blipFill>
        <p:spPr>
          <a:xfrm>
            <a:off x="533400" y="1066800"/>
            <a:ext cx="2432050" cy="2743200"/>
          </a:xfrm>
          <a:noFill/>
        </p:spPr>
      </p:pic>
      <p:pic>
        <p:nvPicPr>
          <p:cNvPr id="128011" name="Picture 11" descr="Water Penny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6F4"/>
              </a:clrFrom>
              <a:clrTo>
                <a:srgbClr val="FCF6F4">
                  <a:alpha val="0"/>
                </a:srgbClr>
              </a:clrTo>
            </a:clrChange>
            <a:lum bright="-6000" contrast="24000"/>
          </a:blip>
          <a:srcRect/>
          <a:stretch>
            <a:fillRect/>
          </a:stretch>
        </p:blipFill>
        <p:spPr bwMode="auto">
          <a:xfrm>
            <a:off x="0" y="4114800"/>
            <a:ext cx="169703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12" descr="pouch-sna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038600"/>
            <a:ext cx="1524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Engulfer-Predators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4114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168275"/>
            <a:r>
              <a:rPr lang="en-US" sz="2400"/>
              <a:t>Feed upon living animals, either by swallowing the entire body of small prey or	by tearing large prey into 	pieces that are small enough to 	consume</a:t>
            </a:r>
          </a:p>
          <a:p>
            <a:pPr defTabSz="168275"/>
            <a:endParaRPr lang="en-US"/>
          </a:p>
          <a:p>
            <a:pPr defTabSz="168275"/>
            <a:r>
              <a:rPr lang="en-US"/>
              <a:t>(common stoneflies and hellgrammites)</a:t>
            </a:r>
          </a:p>
        </p:txBody>
      </p:sp>
      <p:pic>
        <p:nvPicPr>
          <p:cNvPr id="131079" name="Picture 7" descr="dobsonfly2"/>
          <p:cNvPicPr>
            <a:picLocks noChangeAspect="1" noChangeArrowheads="1"/>
          </p:cNvPicPr>
          <p:nvPr/>
        </p:nvPicPr>
        <p:blipFill>
          <a:blip r:embed="rId2"/>
          <a:srcRect l="59003" t="77588"/>
          <a:stretch>
            <a:fillRect/>
          </a:stretch>
        </p:blipFill>
        <p:spPr bwMode="auto">
          <a:xfrm>
            <a:off x="4259263" y="4114800"/>
            <a:ext cx="29718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9" descr="Doroneu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9263" y="914400"/>
            <a:ext cx="343852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8" descr="dobsonfly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8663" y="2057400"/>
            <a:ext cx="206533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708" name="Group 92"/>
          <p:cNvGraphicFramePr>
            <a:graphicFrameLocks noGrp="1"/>
          </p:cNvGraphicFramePr>
          <p:nvPr>
            <p:ph idx="1"/>
          </p:nvPr>
        </p:nvGraphicFramePr>
        <p:xfrm>
          <a:off x="152400" y="166688"/>
          <a:ext cx="8763000" cy="6380164"/>
        </p:xfrm>
        <a:graphic>
          <a:graphicData uri="http://schemas.openxmlformats.org/drawingml/2006/table">
            <a:tbl>
              <a:tblPr/>
              <a:tblGrid>
                <a:gridCol w="1828800"/>
                <a:gridCol w="1981200"/>
                <a:gridCol w="2057400"/>
                <a:gridCol w="289560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FFG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Examples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Diet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Characteristics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Predators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Dragonflies, damselflies, stoneflies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Other insects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Toothy jaws, larger in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Shredders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Stoneflies, beetles, caddisflies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CPOM, leaves, woody debris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Streamlined, flat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</a:tr>
              <a:tr h="1252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Grazers / Scrapers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Mayflies, caddisflies, true flies, beetles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Periphyton, diatoms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Scraping mandibles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Gathering Collectors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Mayflies, worms, midges, crayfish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FPOM, settled particles,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Filtering hairs, hemoglobin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Filtering Collectors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Black flies, net-spinning caddisflies, mayflies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FPOM, phytoplankton, floating particles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Some build cases (caddisflies)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i="1">
                <a:solidFill>
                  <a:srgbClr val="FFFF66"/>
                </a:solidFill>
                <a:latin typeface="Times New Roman" charset="0"/>
              </a:rPr>
              <a:t>Autochthonous vs. Allochthonous Inputs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152400" y="1295400"/>
            <a:ext cx="8610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396875"/>
            <a:r>
              <a:rPr lang="en-US" sz="3200">
                <a:solidFill>
                  <a:srgbClr val="FFAF03"/>
                </a:solidFill>
              </a:rPr>
              <a:t>Autochthonous</a:t>
            </a:r>
            <a:r>
              <a:rPr lang="en-US" sz="2800">
                <a:solidFill>
                  <a:srgbClr val="FFAF03"/>
                </a:solidFill>
              </a:rPr>
              <a:t> </a:t>
            </a:r>
            <a:r>
              <a:rPr lang="en-US" sz="2800"/>
              <a:t>– biomass produced within the system (in stream)</a:t>
            </a:r>
          </a:p>
          <a:p>
            <a:pPr algn="ctr" defTabSz="396875"/>
            <a:r>
              <a:rPr lang="en-US" sz="2800"/>
              <a:t>- algae, periphyton, macrophytes </a:t>
            </a:r>
            <a:endParaRPr lang="en-US">
              <a:solidFill>
                <a:srgbClr val="FFFF99"/>
              </a:solidFill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228600" y="2971800"/>
            <a:ext cx="8610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396875"/>
            <a:r>
              <a:rPr lang="en-US" sz="3200">
                <a:solidFill>
                  <a:srgbClr val="FFAF03"/>
                </a:solidFill>
              </a:rPr>
              <a:t>Allochthonous</a:t>
            </a:r>
            <a:r>
              <a:rPr lang="en-US" sz="2800">
                <a:solidFill>
                  <a:srgbClr val="FFAF03"/>
                </a:solidFill>
              </a:rPr>
              <a:t> </a:t>
            </a:r>
            <a:r>
              <a:rPr lang="en-US" sz="2800"/>
              <a:t>– biomass produced outside the system (riparian and upland)</a:t>
            </a:r>
          </a:p>
          <a:p>
            <a:pPr algn="ctr" defTabSz="396875"/>
            <a:r>
              <a:rPr lang="en-US" sz="2800"/>
              <a:t>- tree and shrub leaves and needles</a:t>
            </a:r>
            <a:endParaRPr lang="en-US">
              <a:solidFill>
                <a:srgbClr val="FFFF99"/>
              </a:solidFill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04800" y="4724400"/>
            <a:ext cx="8610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396875"/>
            <a:r>
              <a:rPr lang="en-US" sz="2400">
                <a:solidFill>
                  <a:srgbClr val="FFFF99"/>
                </a:solidFill>
              </a:rPr>
              <a:t>Light is a primary determinant of whether the food base for a given community is live green plants growing within the aquatic environment or decaying plant material that originated in the terrestrial environment</a:t>
            </a:r>
          </a:p>
          <a:p>
            <a:pPr defTabSz="396875"/>
            <a:endParaRPr lang="en-US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/>
      <p:bldP spid="208900" grpId="0"/>
      <p:bldP spid="2089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061"/>
          <p:cNvSpPr>
            <a:spLocks noChangeArrowheads="1"/>
          </p:cNvSpPr>
          <p:nvPr/>
        </p:nvSpPr>
        <p:spPr bwMode="auto">
          <a:xfrm>
            <a:off x="3048000" y="0"/>
            <a:ext cx="1752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1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3200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>
                <a:ea typeface="+mj-ea"/>
                <a:cs typeface="+mj-cs"/>
              </a:rPr>
              <a:t>Functional Feeding Groups: The River Continuum</a:t>
            </a:r>
            <a:br>
              <a:rPr lang="en-US" sz="2000">
                <a:ea typeface="+mj-ea"/>
                <a:cs typeface="+mj-cs"/>
              </a:rPr>
            </a:br>
            <a:r>
              <a:rPr lang="en-US" sz="2000">
                <a:ea typeface="+mj-ea"/>
                <a:cs typeface="+mj-cs"/>
              </a:rPr>
              <a:t>(Vannote et al., 1980)</a:t>
            </a:r>
          </a:p>
        </p:txBody>
      </p:sp>
      <p:pic>
        <p:nvPicPr>
          <p:cNvPr id="53252" name="Picture 2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2053"/>
          <p:cNvSpPr txBox="1">
            <a:spLocks noChangeArrowheads="1"/>
          </p:cNvSpPr>
          <p:nvPr/>
        </p:nvSpPr>
        <p:spPr bwMode="auto">
          <a:xfrm>
            <a:off x="5791200" y="1905000"/>
            <a:ext cx="762000" cy="3000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>
                <a:solidFill>
                  <a:schemeClr val="bg2"/>
                </a:solidFill>
                <a:latin typeface="Arial" charset="0"/>
              </a:rPr>
              <a:t>CPOM</a:t>
            </a:r>
          </a:p>
        </p:txBody>
      </p:sp>
      <p:sp>
        <p:nvSpPr>
          <p:cNvPr id="53254" name="Text Box 2056"/>
          <p:cNvSpPr txBox="1">
            <a:spLocks noChangeArrowheads="1"/>
          </p:cNvSpPr>
          <p:nvPr/>
        </p:nvSpPr>
        <p:spPr bwMode="auto">
          <a:xfrm>
            <a:off x="5715000" y="2362200"/>
            <a:ext cx="685800" cy="3000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>
                <a:solidFill>
                  <a:schemeClr val="bg2"/>
                </a:solidFill>
                <a:latin typeface="Arial" charset="0"/>
              </a:rPr>
              <a:t>FPOM</a:t>
            </a:r>
          </a:p>
        </p:txBody>
      </p:sp>
      <p:sp>
        <p:nvSpPr>
          <p:cNvPr id="53255" name="Line 2057"/>
          <p:cNvSpPr>
            <a:spLocks noChangeShapeType="1"/>
          </p:cNvSpPr>
          <p:nvPr/>
        </p:nvSpPr>
        <p:spPr bwMode="auto">
          <a:xfrm flipH="1">
            <a:off x="5562600" y="2667000"/>
            <a:ext cx="2286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6" name="Line 2058"/>
          <p:cNvSpPr>
            <a:spLocks noChangeShapeType="1"/>
          </p:cNvSpPr>
          <p:nvPr/>
        </p:nvSpPr>
        <p:spPr bwMode="auto">
          <a:xfrm flipH="1" flipV="1">
            <a:off x="5638800" y="1676400"/>
            <a:ext cx="3048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7" name="Text Box 2059"/>
          <p:cNvSpPr txBox="1">
            <a:spLocks noChangeArrowheads="1"/>
          </p:cNvSpPr>
          <p:nvPr/>
        </p:nvSpPr>
        <p:spPr bwMode="auto">
          <a:xfrm>
            <a:off x="4648200" y="4800600"/>
            <a:ext cx="685800" cy="3000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>
                <a:solidFill>
                  <a:schemeClr val="bg2"/>
                </a:solidFill>
                <a:latin typeface="Arial" charset="0"/>
              </a:rPr>
              <a:t>FPOM</a:t>
            </a:r>
          </a:p>
        </p:txBody>
      </p:sp>
      <p:sp>
        <p:nvSpPr>
          <p:cNvPr id="53258" name="Text Box 2060"/>
          <p:cNvSpPr txBox="1">
            <a:spLocks noChangeArrowheads="1"/>
          </p:cNvSpPr>
          <p:nvPr/>
        </p:nvSpPr>
        <p:spPr bwMode="auto">
          <a:xfrm>
            <a:off x="3124200" y="2209800"/>
            <a:ext cx="304800" cy="264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charset="0"/>
              </a:rPr>
              <a:t>STREAM ORDER</a:t>
            </a:r>
          </a:p>
        </p:txBody>
      </p:sp>
      <p:sp>
        <p:nvSpPr>
          <p:cNvPr id="53259" name="Line 2062"/>
          <p:cNvSpPr>
            <a:spLocks noChangeShapeType="1"/>
          </p:cNvSpPr>
          <p:nvPr/>
        </p:nvSpPr>
        <p:spPr bwMode="auto">
          <a:xfrm>
            <a:off x="2057400" y="5867400"/>
            <a:ext cx="1524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0" name="Line 2063"/>
          <p:cNvSpPr>
            <a:spLocks noChangeShapeType="1"/>
          </p:cNvSpPr>
          <p:nvPr/>
        </p:nvSpPr>
        <p:spPr bwMode="auto">
          <a:xfrm>
            <a:off x="2057400" y="3581400"/>
            <a:ext cx="1524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1" name="Line 2064"/>
          <p:cNvSpPr>
            <a:spLocks noChangeShapeType="1"/>
          </p:cNvSpPr>
          <p:nvPr/>
        </p:nvSpPr>
        <p:spPr bwMode="auto">
          <a:xfrm>
            <a:off x="1981200" y="1447800"/>
            <a:ext cx="1524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62" name="Text Box 2069"/>
          <p:cNvSpPr txBox="1">
            <a:spLocks noChangeArrowheads="1"/>
          </p:cNvSpPr>
          <p:nvPr/>
        </p:nvSpPr>
        <p:spPr bwMode="auto">
          <a:xfrm>
            <a:off x="4343400" y="6553200"/>
            <a:ext cx="2362200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charset="0"/>
              </a:rPr>
              <a:t>Relative Channel Width</a:t>
            </a:r>
          </a:p>
        </p:txBody>
      </p:sp>
      <p:sp>
        <p:nvSpPr>
          <p:cNvPr id="53263" name="Rectangle 2070"/>
          <p:cNvSpPr>
            <a:spLocks noChangeArrowheads="1"/>
          </p:cNvSpPr>
          <p:nvPr/>
        </p:nvSpPr>
        <p:spPr bwMode="auto">
          <a:xfrm>
            <a:off x="6553200" y="6477000"/>
            <a:ext cx="762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135" name="Text Box 2071"/>
          <p:cNvSpPr txBox="1">
            <a:spLocks noChangeArrowheads="1"/>
          </p:cNvSpPr>
          <p:nvPr/>
        </p:nvSpPr>
        <p:spPr bwMode="auto">
          <a:xfrm>
            <a:off x="228600" y="1295400"/>
            <a:ext cx="2514600" cy="1079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HEADWATERS: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Shredders abundant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Coarse POM </a:t>
            </a:r>
          </a:p>
        </p:txBody>
      </p:sp>
      <p:sp>
        <p:nvSpPr>
          <p:cNvPr id="90136" name="Text Box 2072"/>
          <p:cNvSpPr txBox="1">
            <a:spLocks noChangeArrowheads="1"/>
          </p:cNvSpPr>
          <p:nvPr/>
        </p:nvSpPr>
        <p:spPr bwMode="auto">
          <a:xfrm>
            <a:off x="228600" y="2743200"/>
            <a:ext cx="2514600" cy="1079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MID-REACHES: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Grazers abundant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Higher 1</a:t>
            </a:r>
            <a:r>
              <a:rPr lang="en-US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°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 production </a:t>
            </a:r>
          </a:p>
        </p:txBody>
      </p:sp>
      <p:sp>
        <p:nvSpPr>
          <p:cNvPr id="90137" name="Text Box 2073"/>
          <p:cNvSpPr txBox="1">
            <a:spLocks noChangeArrowheads="1"/>
          </p:cNvSpPr>
          <p:nvPr/>
        </p:nvSpPr>
        <p:spPr bwMode="auto">
          <a:xfrm>
            <a:off x="228600" y="4953000"/>
            <a:ext cx="2514600" cy="1079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LARGE RIVERS: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Collectors abundant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Fine-Ultra fine POM</a:t>
            </a:r>
          </a:p>
        </p:txBody>
      </p:sp>
      <p:sp>
        <p:nvSpPr>
          <p:cNvPr id="53267" name="Rectangle 207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sz="2800" b="1"/>
              <a:t>          </a:t>
            </a:r>
            <a:endParaRPr lang="en-US" sz="2800" i="1"/>
          </a:p>
          <a:p>
            <a:pPr eaLnBrk="1" hangingPunct="1">
              <a:buFont typeface="Wingdings" charset="2"/>
              <a:buNone/>
            </a:pPr>
            <a:r>
              <a:rPr lang="en-US" sz="2800" b="1"/>
              <a:t>						</a:t>
            </a:r>
            <a:endParaRPr lang="en-US" sz="28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5" grpId="0" animBg="1" autoUpdateAnimBg="0"/>
      <p:bldP spid="90136" grpId="0" animBg="1" autoUpdateAnimBg="0"/>
      <p:bldP spid="9013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Life History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85800" y="914400"/>
            <a:ext cx="799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AF03"/>
                </a:solidFill>
              </a:rPr>
              <a:t>Reproduction, growth, and development of an organism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838200" y="1524000"/>
            <a:ext cx="77120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schemeClr val="hlink"/>
                </a:solidFill>
              </a:rPr>
              <a:t>Hermaphroditic organisms</a:t>
            </a:r>
            <a:r>
              <a:rPr lang="en-US" sz="1800"/>
              <a:t> – contain both male and female reproductive organs (flatworms, aquatic earthworms, leeches, snails)</a:t>
            </a:r>
          </a:p>
          <a:p>
            <a:pPr defTabSz="457200"/>
            <a:r>
              <a:rPr lang="en-US" sz="1800">
                <a:solidFill>
                  <a:schemeClr val="hlink"/>
                </a:solidFill>
              </a:rPr>
              <a:t>Oviparous</a:t>
            </a:r>
            <a:r>
              <a:rPr lang="en-US" sz="1800"/>
              <a:t> – females lay their eggs outside of their body</a:t>
            </a:r>
          </a:p>
          <a:p>
            <a:pPr defTabSz="457200"/>
            <a:r>
              <a:rPr lang="en-US" sz="1800">
                <a:solidFill>
                  <a:schemeClr val="hlink"/>
                </a:solidFill>
              </a:rPr>
              <a:t>Ovoviviparous</a:t>
            </a:r>
            <a:r>
              <a:rPr lang="en-US" sz="1800"/>
              <a:t> – females retain their eggs and allow them to hatch within their 	body and release free-living offspring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57200" y="3505200"/>
            <a:ext cx="8001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 dirty="0"/>
              <a:t>Growth is relatively simple in flatworms, aquatic earthworms and leeches because they are not restricted by any type of external protective structures </a:t>
            </a:r>
          </a:p>
          <a:p>
            <a:pPr defTabSz="457200"/>
            <a:endParaRPr lang="en-US" sz="1800" dirty="0"/>
          </a:p>
          <a:p>
            <a:pPr defTabSz="457200"/>
            <a:r>
              <a:rPr lang="en-US" sz="1800" smtClean="0"/>
              <a:t>Exoskeleton </a:t>
            </a:r>
            <a:r>
              <a:rPr lang="en-US" sz="1800"/>
              <a:t>of arthropods does not grow once it has been produced, so growth of the organism is restricted.  </a:t>
            </a:r>
            <a:r>
              <a:rPr lang="en-US" sz="1800" dirty="0"/>
              <a:t>As a result, arthropods must shed their skin (molt) in order to increase in size (3-45 times).</a:t>
            </a:r>
          </a:p>
          <a:p>
            <a:pPr defTabSz="457200"/>
            <a:endParaRPr lang="en-US" sz="1800" dirty="0"/>
          </a:p>
          <a:p>
            <a:pPr defTabSz="457200"/>
            <a:r>
              <a:rPr lang="en-US" sz="1800" dirty="0"/>
              <a:t>Mollusks are enclosed in non-living protective shells produced by the organism; shells are made of protein and calcium carbonate; made larger by adding material, like a tree growth 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0" grpId="0"/>
      <p:bldP spid="1341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/>
              <a:t>Insect Life Cycles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0292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charset="0"/>
                <a:ea typeface="Comic Sans MS" charset="0"/>
                <a:cs typeface="Comic Sans MS" charset="0"/>
              </a:rPr>
              <a:t>Metamorphosis -</a:t>
            </a:r>
          </a:p>
          <a:p>
            <a:pPr lvl="1" eaLnBrk="1" hangingPunct="1"/>
            <a:r>
              <a:rPr lang="en-US" sz="1800">
                <a:latin typeface="Comic Sans MS" charset="0"/>
                <a:ea typeface="Comic Sans MS" charset="0"/>
                <a:cs typeface="Comic Sans MS" charset="0"/>
              </a:rPr>
              <a:t>biological process involving a conspicuous and relatively abrupt change in the insect's body structure through cell growth and differentiation.</a:t>
            </a:r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>
              <a:latin typeface="Comic Sans MS" charset="0"/>
              <a:ea typeface="Comic Sans MS" charset="0"/>
              <a:cs typeface="Comic Sans MS" charset="0"/>
            </a:endParaRPr>
          </a:p>
          <a:p>
            <a:pPr eaLnBrk="1" hangingPunct="1"/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Complete metamorphosis is egg &gt; larva (nymph) &gt; pupa &gt; adult</a:t>
            </a:r>
          </a:p>
          <a:p>
            <a:pPr eaLnBrk="1" hangingPunct="1"/>
            <a:endParaRPr lang="en-US" sz="2800">
              <a:latin typeface="Times New Roman" charset="0"/>
            </a:endParaRPr>
          </a:p>
          <a:p>
            <a:pPr eaLnBrk="1" hangingPunct="1">
              <a:buFontTx/>
              <a:buNone/>
            </a:pPr>
            <a:r>
              <a:rPr lang="en-US" sz="2800">
                <a:latin typeface="Times New Roman" charset="0"/>
              </a:rPr>
              <a:t>   </a:t>
            </a:r>
          </a:p>
          <a:p>
            <a:pPr eaLnBrk="1" hangingPunct="1"/>
            <a:endParaRPr lang="en-US" sz="2800">
              <a:latin typeface="Times New Roman" charset="0"/>
            </a:endParaRPr>
          </a:p>
          <a:p>
            <a:pPr eaLnBrk="1" hangingPunct="1">
              <a:buFontTx/>
              <a:buNone/>
            </a:pPr>
            <a:endParaRPr lang="en-US" sz="2800"/>
          </a:p>
        </p:txBody>
      </p:sp>
      <p:pic>
        <p:nvPicPr>
          <p:cNvPr id="56324" name="Picture 5" descr="stone_fly_life_cycle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191000"/>
            <a:ext cx="3352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6" descr="lifecycle-black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276600"/>
            <a:ext cx="36004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5486400" y="36576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Incomplete metamorphosis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SCN16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78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Segment 2 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580" name="Content Placeholder 6"/>
          <p:cNvSpPr>
            <a:spLocks noGrp="1"/>
          </p:cNvSpPr>
          <p:nvPr>
            <p:ph idx="1"/>
          </p:nvPr>
        </p:nvSpPr>
        <p:spPr>
          <a:solidFill>
            <a:schemeClr val="tx1">
              <a:lumMod val="75000"/>
              <a:alpha val="79000"/>
            </a:schemeClr>
          </a:solidFill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Roles and types of aquatic </a:t>
            </a:r>
            <a:r>
              <a:rPr lang="en-US" sz="2800" dirty="0" err="1" smtClean="0">
                <a:solidFill>
                  <a:schemeClr val="bg1"/>
                </a:solidFill>
              </a:rPr>
              <a:t>macroinvertebrates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Habitats, feeding, life histories, and tolerance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Biological integrity and its application in southern MN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/>
              <a:t>Insect Life Cycles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27432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600" dirty="0">
                <a:latin typeface="Comic Sans MS"/>
                <a:ea typeface="+mn-ea"/>
                <a:cs typeface="Comic Sans MS"/>
              </a:rPr>
              <a:t>Many (but not all) of the aquatic </a:t>
            </a:r>
            <a:r>
              <a:rPr lang="en-US" sz="2600" dirty="0" err="1">
                <a:latin typeface="Comic Sans MS"/>
                <a:ea typeface="+mn-ea"/>
                <a:cs typeface="Comic Sans MS"/>
              </a:rPr>
              <a:t>macroinvertebrates</a:t>
            </a:r>
            <a:r>
              <a:rPr lang="en-US" sz="2600" dirty="0" smtClean="0">
                <a:latin typeface="Comic Sans MS"/>
                <a:ea typeface="+mn-ea"/>
                <a:cs typeface="Comic Sans MS"/>
              </a:rPr>
              <a:t> are </a:t>
            </a:r>
            <a:r>
              <a:rPr lang="en-US" sz="2600" dirty="0">
                <a:latin typeface="Comic Sans MS"/>
                <a:ea typeface="+mn-ea"/>
                <a:cs typeface="Comic Sans MS"/>
              </a:rPr>
              <a:t>in the </a:t>
            </a:r>
            <a:r>
              <a:rPr lang="en-US" sz="2600" dirty="0" smtClean="0">
                <a:latin typeface="Comic Sans MS"/>
                <a:ea typeface="+mn-ea"/>
                <a:cs typeface="Comic Sans MS"/>
              </a:rPr>
              <a:t>larval </a:t>
            </a:r>
            <a:r>
              <a:rPr lang="en-US" sz="2600" dirty="0">
                <a:latin typeface="Comic Sans MS"/>
                <a:ea typeface="+mn-ea"/>
                <a:cs typeface="Comic Sans MS"/>
              </a:rPr>
              <a:t>or </a:t>
            </a:r>
            <a:r>
              <a:rPr lang="en-US" sz="2600" dirty="0" err="1" smtClean="0">
                <a:latin typeface="Comic Sans MS"/>
                <a:ea typeface="+mn-ea"/>
                <a:cs typeface="Comic Sans MS"/>
              </a:rPr>
              <a:t>nymphal</a:t>
            </a:r>
            <a:r>
              <a:rPr lang="en-US" sz="2600" dirty="0" smtClean="0">
                <a:latin typeface="Comic Sans MS"/>
                <a:ea typeface="+mn-ea"/>
                <a:cs typeface="Comic Sans MS"/>
              </a:rPr>
              <a:t> stage while in a stream, </a:t>
            </a:r>
            <a:r>
              <a:rPr lang="en-US" sz="2600" dirty="0">
                <a:latin typeface="Comic Sans MS"/>
                <a:ea typeface="+mn-ea"/>
                <a:cs typeface="Comic Sans MS"/>
              </a:rPr>
              <a:t>and will eventually leave the water when they are adults that can fly.   </a:t>
            </a:r>
            <a:endParaRPr lang="en-US" sz="2600" dirty="0" smtClean="0">
              <a:latin typeface="Comic Sans MS"/>
              <a:ea typeface="+mn-ea"/>
              <a:cs typeface="Comic Sans MS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600" dirty="0" smtClean="0">
                <a:latin typeface="Comic Sans MS"/>
                <a:ea typeface="+mn-ea"/>
                <a:cs typeface="Comic Sans MS"/>
              </a:rPr>
              <a:t>Adult insects </a:t>
            </a:r>
            <a:r>
              <a:rPr lang="en-US" sz="2600" dirty="0">
                <a:latin typeface="Comic Sans MS"/>
                <a:ea typeface="+mn-ea"/>
                <a:cs typeface="Comic Sans MS"/>
              </a:rPr>
              <a:t>often have very short life spans, maybe only 24 hours or a few days. </a:t>
            </a:r>
            <a:r>
              <a:rPr lang="en-US" sz="2600" dirty="0" smtClean="0">
                <a:latin typeface="Comic Sans MS"/>
                <a:ea typeface="+mn-ea"/>
                <a:cs typeface="Comic Sans MS"/>
              </a:rPr>
              <a:t>These insects </a:t>
            </a:r>
            <a:r>
              <a:rPr lang="en-US" sz="2600" dirty="0">
                <a:latin typeface="Comic Sans MS"/>
                <a:ea typeface="+mn-ea"/>
                <a:cs typeface="Comic Sans MS"/>
              </a:rPr>
              <a:t>may not live very long once removed from their stream habitat.</a:t>
            </a:r>
            <a:r>
              <a:rPr lang="en-US" sz="2400" dirty="0">
                <a:latin typeface="Comic Sans MS"/>
                <a:ea typeface="+mn-ea"/>
                <a:cs typeface="Comic Sans MS"/>
              </a:rPr>
              <a:t>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400" dirty="0">
              <a:ea typeface="+mn-ea"/>
              <a:cs typeface="+mn-cs"/>
            </a:endParaRPr>
          </a:p>
        </p:txBody>
      </p:sp>
      <p:pic>
        <p:nvPicPr>
          <p:cNvPr id="57348" name="Picture 4" descr="dragonf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0"/>
            <a:ext cx="2220913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110_F_24115471_xX13rF72PW4sczqbHxZqy78rMNJKHQy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724400"/>
            <a:ext cx="209391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8_dragonfly_sum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733800"/>
            <a:ext cx="3729038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Voltinism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3" y="1447800"/>
            <a:ext cx="7165975" cy="46783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dirty="0" smtClean="0">
                <a:latin typeface="Comic Sans MS"/>
                <a:ea typeface="+mn-ea"/>
                <a:cs typeface="Comic Sans MS"/>
              </a:rPr>
              <a:t>Many invertebrates can pass through only a single generation each year (or less), while others are capable of 2 or more generations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b="1" dirty="0" err="1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Univoltine</a:t>
            </a:r>
            <a:r>
              <a:rPr lang="en-US" b="1" dirty="0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– one brood or generation per year (most mayflies, </a:t>
            </a:r>
            <a:r>
              <a:rPr lang="en-US" b="1" dirty="0" err="1" smtClean="0">
                <a:latin typeface="Comic Sans MS"/>
                <a:ea typeface="+mn-ea"/>
                <a:cs typeface="Comic Sans MS"/>
              </a:rPr>
              <a:t>caddisflies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b="1" dirty="0" err="1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Bivoltine</a:t>
            </a:r>
            <a:r>
              <a:rPr lang="en-US" b="1" dirty="0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- two broods or generations per year (</a:t>
            </a:r>
            <a:r>
              <a:rPr lang="en-US" b="1" dirty="0" err="1" smtClean="0">
                <a:latin typeface="Comic Sans MS"/>
                <a:ea typeface="+mn-ea"/>
                <a:cs typeface="Comic Sans MS"/>
              </a:rPr>
              <a:t>baetid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 mayflies)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b="1" dirty="0" err="1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Multivoltine</a:t>
            </a:r>
            <a:r>
              <a:rPr lang="en-US" b="1" dirty="0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- more than two broods or generations per year (some mayflies like </a:t>
            </a:r>
            <a:r>
              <a:rPr lang="en-US" b="1" i="1" dirty="0" err="1" smtClean="0">
                <a:latin typeface="Comic Sans MS"/>
                <a:ea typeface="+mn-ea"/>
                <a:cs typeface="Comic Sans MS"/>
              </a:rPr>
              <a:t>Tricorythodes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b="1" dirty="0" err="1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Semivoltine</a:t>
            </a:r>
            <a:r>
              <a:rPr lang="en-US" b="1" dirty="0" smtClean="0">
                <a:solidFill>
                  <a:srgbClr val="FFAF03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+mn-ea"/>
                <a:cs typeface="Comic Sans MS"/>
              </a:rPr>
              <a:t>- generation time is more than one year (many stoneflies, dragonflies)</a:t>
            </a:r>
            <a:endParaRPr lang="en-US" dirty="0">
              <a:latin typeface="Comic Sans MS"/>
              <a:ea typeface="+mn-ea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Stress Tolerance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5105400" y="1676400"/>
            <a:ext cx="381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400">
                <a:solidFill>
                  <a:schemeClr val="hlink"/>
                </a:solidFill>
              </a:rPr>
              <a:t>Anthropogenic</a:t>
            </a:r>
          </a:p>
          <a:p>
            <a:pPr algn="ctr" defTabSz="457200"/>
            <a:r>
              <a:rPr lang="en-US"/>
              <a:t>pollution, removal of water by irrigation, dams, deforestation, removal of riparian vegetation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381000" y="3733800"/>
            <a:ext cx="7239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AF03"/>
                </a:solidFill>
              </a:rPr>
              <a:t>Freshwater invertebrates vary in their ability to cope with environmental stress </a:t>
            </a:r>
          </a:p>
          <a:p>
            <a:pPr algn="ctr"/>
            <a:endParaRPr lang="en-US" sz="2000"/>
          </a:p>
          <a:p>
            <a:pPr algn="ctr"/>
            <a:r>
              <a:rPr lang="en-US" sz="3200">
                <a:solidFill>
                  <a:schemeClr val="bg1"/>
                </a:solidFill>
              </a:rPr>
              <a:t>Biomonitoring </a:t>
            </a:r>
            <a:r>
              <a:rPr lang="en-US" sz="2000"/>
              <a:t>takes advantage of this situation by identifying whether an aquatic environment is inhabited predominantly by stress tolerant or stress intolerant organisms</a:t>
            </a: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381000" y="1371600"/>
            <a:ext cx="228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hlink"/>
                </a:solidFill>
              </a:rPr>
              <a:t>Natural </a:t>
            </a:r>
          </a:p>
          <a:p>
            <a:pPr algn="ctr"/>
            <a:r>
              <a:rPr lang="en-US"/>
              <a:t>volcanoes, forest fires, floods, landslides</a:t>
            </a:r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H="1">
            <a:off x="2133600" y="914400"/>
            <a:ext cx="914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>
            <a:off x="3581400" y="914400"/>
            <a:ext cx="22860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7" name="Oval 11"/>
          <p:cNvSpPr>
            <a:spLocks noChangeArrowheads="1"/>
          </p:cNvSpPr>
          <p:nvPr/>
        </p:nvSpPr>
        <p:spPr bwMode="auto">
          <a:xfrm>
            <a:off x="304800" y="1143000"/>
            <a:ext cx="2514600" cy="2057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8" name="Oval 12"/>
          <p:cNvSpPr>
            <a:spLocks noChangeArrowheads="1"/>
          </p:cNvSpPr>
          <p:nvPr/>
        </p:nvSpPr>
        <p:spPr bwMode="auto">
          <a:xfrm>
            <a:off x="4953000" y="1219200"/>
            <a:ext cx="3962400" cy="2286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/>
      <p:bldP spid="137222" grpId="0"/>
      <p:bldP spid="137223" grpId="0"/>
      <p:bldP spid="137225" grpId="0" animBg="1"/>
      <p:bldP spid="137226" grpId="0" animBg="1"/>
      <p:bldP spid="137227" grpId="0" animBg="1"/>
      <p:bldP spid="1372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FF66"/>
                </a:solidFill>
                <a:latin typeface="Times New Roman" charset="0"/>
              </a:rPr>
              <a:t>Classification of </a:t>
            </a:r>
            <a:r>
              <a:rPr lang="en-US" i="1" dirty="0" err="1" smtClean="0">
                <a:solidFill>
                  <a:srgbClr val="FFFF66"/>
                </a:solidFill>
                <a:latin typeface="Times New Roman" charset="0"/>
              </a:rPr>
              <a:t>Macroinvertebrates</a:t>
            </a:r>
            <a:r>
              <a:rPr lang="en-US" i="1" dirty="0" smtClean="0">
                <a:solidFill>
                  <a:srgbClr val="FFFF66"/>
                </a:solidFill>
                <a:latin typeface="Times New Roman" charset="0"/>
              </a:rPr>
              <a:t> used in </a:t>
            </a:r>
            <a:r>
              <a:rPr lang="en-US" i="1" dirty="0" err="1" smtClean="0">
                <a:solidFill>
                  <a:srgbClr val="FFFF66"/>
                </a:solidFill>
                <a:latin typeface="Times New Roman" charset="0"/>
              </a:rPr>
              <a:t>Biomonitoring</a:t>
            </a:r>
            <a:endParaRPr lang="en-US" i="1" dirty="0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183438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>
                <a:solidFill>
                  <a:srgbClr val="FFFF66"/>
                </a:solidFill>
              </a:rPr>
              <a:t>Kingdom:</a:t>
            </a:r>
            <a:r>
              <a:rPr lang="en-US" sz="3200"/>
              <a:t>  Animalia</a:t>
            </a:r>
          </a:p>
          <a:p>
            <a:pPr defTabSz="457200"/>
            <a:r>
              <a:rPr lang="en-US" sz="3200"/>
              <a:t>	</a:t>
            </a:r>
          </a:p>
          <a:p>
            <a:pPr defTabSz="457200"/>
            <a:r>
              <a:rPr lang="en-US" sz="3200"/>
              <a:t>	</a:t>
            </a:r>
            <a:r>
              <a:rPr lang="en-US" sz="3200">
                <a:solidFill>
                  <a:srgbClr val="FFFF66"/>
                </a:solidFill>
              </a:rPr>
              <a:t>Phylum:  </a:t>
            </a:r>
            <a:r>
              <a:rPr lang="en-US" sz="3200"/>
              <a:t>Arthropoda (Arthropods)</a:t>
            </a:r>
          </a:p>
          <a:p>
            <a:pPr defTabSz="457200"/>
            <a:r>
              <a:rPr lang="en-US" sz="3200"/>
              <a:t>				  </a:t>
            </a:r>
          </a:p>
          <a:p>
            <a:pPr defTabSz="457200"/>
            <a:r>
              <a:rPr lang="en-US" sz="3200"/>
              <a:t>				  Annelida (Segmented Worms)</a:t>
            </a:r>
          </a:p>
          <a:p>
            <a:pPr defTabSz="457200"/>
            <a:r>
              <a:rPr lang="en-US" sz="3200"/>
              <a:t>				  </a:t>
            </a:r>
          </a:p>
          <a:p>
            <a:pPr defTabSz="457200"/>
            <a:r>
              <a:rPr lang="en-US" sz="3200"/>
              <a:t>				  Mollusca (Mollusks)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Group 1 Taxa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762000" y="1524000"/>
            <a:ext cx="7391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800"/>
          </a:p>
        </p:txBody>
      </p: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1219200" y="1295400"/>
            <a:ext cx="6810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/>
              <a:t>Pollution Sensitive Organisms Found In </a:t>
            </a:r>
            <a:br>
              <a:rPr lang="en-US" sz="3200"/>
            </a:br>
            <a:r>
              <a:rPr lang="en-US" sz="3200"/>
              <a:t>Good Quality Water</a:t>
            </a:r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2286000" y="2743200"/>
            <a:ext cx="4419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800">
                <a:solidFill>
                  <a:srgbClr val="FFFF99"/>
                </a:solidFill>
              </a:rPr>
              <a:t>Stoneflies</a:t>
            </a:r>
          </a:p>
          <a:p>
            <a:pPr defTabSz="457200"/>
            <a:r>
              <a:rPr lang="en-US" sz="2800">
                <a:solidFill>
                  <a:srgbClr val="FFFF99"/>
                </a:solidFill>
              </a:rPr>
              <a:t>	Mayflies</a:t>
            </a:r>
          </a:p>
          <a:p>
            <a:pPr algn="ctr" defTabSz="457200"/>
            <a:r>
              <a:rPr lang="en-US" sz="2800">
                <a:solidFill>
                  <a:srgbClr val="FFFF99"/>
                </a:solidFill>
              </a:rPr>
              <a:t>Water Pennies</a:t>
            </a:r>
          </a:p>
          <a:p>
            <a:pPr algn="ctr" defTabSz="457200"/>
            <a:r>
              <a:rPr lang="en-US" sz="2800">
                <a:solidFill>
                  <a:srgbClr val="FFFF99"/>
                </a:solidFill>
              </a:rPr>
              <a:t>	Dobsonflies</a:t>
            </a:r>
          </a:p>
          <a:p>
            <a:pPr algn="ctr" defTabSz="457200"/>
            <a:r>
              <a:rPr lang="en-US" sz="2800">
                <a:solidFill>
                  <a:srgbClr val="FFFF99"/>
                </a:solidFill>
              </a:rPr>
              <a:t>			Riffle Beetles</a:t>
            </a:r>
          </a:p>
          <a:p>
            <a:pPr algn="ctr" defTabSz="457200"/>
            <a:r>
              <a:rPr lang="en-US" sz="2800">
                <a:solidFill>
                  <a:srgbClr val="FFFF99"/>
                </a:solidFill>
              </a:rPr>
              <a:t>			Mussels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09600" y="2971800"/>
            <a:ext cx="8534400" cy="49974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/>
              <a:t>                            </a:t>
            </a:r>
          </a:p>
          <a:p>
            <a:pPr eaLnBrk="1" hangingPunct="1">
              <a:buFontTx/>
              <a:buNone/>
            </a:pPr>
            <a:endParaRPr lang="en-US"/>
          </a:p>
        </p:txBody>
      </p:sp>
      <p:grpSp>
        <p:nvGrpSpPr>
          <p:cNvPr id="62467" name="Group 24"/>
          <p:cNvGrpSpPr>
            <a:grpSpLocks/>
          </p:cNvGrpSpPr>
          <p:nvPr/>
        </p:nvGrpSpPr>
        <p:grpSpPr bwMode="auto">
          <a:xfrm>
            <a:off x="228600" y="2286000"/>
            <a:ext cx="8686800" cy="4160838"/>
            <a:chOff x="144" y="1104"/>
            <a:chExt cx="5472" cy="2621"/>
          </a:xfrm>
        </p:grpSpPr>
        <p:pic>
          <p:nvPicPr>
            <p:cNvPr id="62470" name="Picture 11" descr="alderfl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592"/>
              <a:ext cx="124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1" name="Picture 12" descr="hellmites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6" y="1104"/>
              <a:ext cx="1344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13" descr="mayflys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36" y="1104"/>
              <a:ext cx="139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Picture 14" descr="mussel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8" y="2592"/>
              <a:ext cx="1104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" name="Picture 15" descr="riffle beetl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80" y="2640"/>
              <a:ext cx="15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5" name="Picture 16" descr="snipefl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40" y="2640"/>
              <a:ext cx="139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6" name="Picture 17" descr="stonefl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4" y="1104"/>
              <a:ext cx="1248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7" name="Picture 18" descr="waterp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0" y="1104"/>
              <a:ext cx="1248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8" name="Text Box 19"/>
            <p:cNvSpPr txBox="1">
              <a:spLocks noChangeArrowheads="1"/>
            </p:cNvSpPr>
            <p:nvPr/>
          </p:nvSpPr>
          <p:spPr bwMode="auto">
            <a:xfrm>
              <a:off x="240" y="2112"/>
              <a:ext cx="52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 Stonefly    Water Penny Beetle     Mayfly	 Dobsonfly    </a:t>
              </a:r>
            </a:p>
          </p:txBody>
        </p:sp>
        <p:sp>
          <p:nvSpPr>
            <p:cNvPr id="62479" name="Text Box 20"/>
            <p:cNvSpPr txBox="1">
              <a:spLocks noChangeArrowheads="1"/>
            </p:cNvSpPr>
            <p:nvPr/>
          </p:nvSpPr>
          <p:spPr bwMode="auto">
            <a:xfrm>
              <a:off x="422" y="3434"/>
              <a:ext cx="50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Alderfly          Mussel           Snipe Fly       Riffle Beetle</a:t>
              </a:r>
            </a:p>
          </p:txBody>
        </p:sp>
      </p:grpSp>
      <p:sp>
        <p:nvSpPr>
          <p:cNvPr id="114710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>
                <a:ea typeface="+mj-ea"/>
                <a:cs typeface="+mj-cs"/>
              </a:rPr>
              <a:t>Macroinvertebrates as Indicators</a:t>
            </a:r>
          </a:p>
        </p:txBody>
      </p:sp>
      <p:sp>
        <p:nvSpPr>
          <p:cNvPr id="62469" name="Text Box 23"/>
          <p:cNvSpPr txBox="1">
            <a:spLocks noChangeArrowheads="1"/>
          </p:cNvSpPr>
          <p:nvPr/>
        </p:nvSpPr>
        <p:spPr bwMode="auto">
          <a:xfrm>
            <a:off x="609600" y="1219200"/>
            <a:ext cx="8077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Pollution </a:t>
            </a:r>
            <a:r>
              <a:rPr lang="en-US" sz="3200" u="sng"/>
              <a:t>Sensitive</a:t>
            </a:r>
            <a:r>
              <a:rPr lang="en-US" sz="3200"/>
              <a:t> (“Clean Water”) Benthos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ChangeArrowheads="1"/>
          </p:cNvSpPr>
          <p:nvPr/>
        </p:nvSpPr>
        <p:spPr bwMode="auto">
          <a:xfrm>
            <a:off x="1828800" y="2971800"/>
            <a:ext cx="54102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>
                <a:solidFill>
                  <a:srgbClr val="FFFF99"/>
                </a:solidFill>
              </a:rPr>
              <a:t>Caddisflies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Damselflies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Dragonflies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Blackflies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	Craneflies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		Water Boatman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			Backswimmers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				Crayfish</a:t>
            </a:r>
          </a:p>
          <a:p>
            <a:pPr defTabSz="457200"/>
            <a:r>
              <a:rPr lang="en-US">
                <a:solidFill>
                  <a:srgbClr val="FFFF99"/>
                </a:solidFill>
              </a:rPr>
              <a:t>								Amphipods</a:t>
            </a:r>
          </a:p>
        </p:txBody>
      </p:sp>
      <p:sp>
        <p:nvSpPr>
          <p:cNvPr id="6451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Group 2 Taxa</a:t>
            </a:r>
          </a:p>
        </p:txBody>
      </p:sp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152400" y="1219200"/>
            <a:ext cx="88058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/>
              <a:t>Can Exist Under a Wide Range of Water Quality Conditions</a:t>
            </a:r>
          </a:p>
          <a:p>
            <a:pPr algn="ctr" eaLnBrk="1" hangingPunct="1"/>
            <a:r>
              <a:rPr lang="en-US" sz="3200"/>
              <a:t>Generally of Moderate Quality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4000"/>
              <a:t>Macroinvertebrates as Indicators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6019800"/>
            <a:ext cx="8458200" cy="381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ea typeface="+mn-ea"/>
                <a:cs typeface="+mn-cs"/>
              </a:rPr>
              <a:t>  </a:t>
            </a:r>
            <a:r>
              <a:rPr lang="en-US" sz="2800" dirty="0" err="1">
                <a:latin typeface="Comic Sans MS"/>
                <a:ea typeface="+mn-ea"/>
                <a:cs typeface="Comic Sans MS"/>
              </a:rPr>
              <a:t>Blackfly</a:t>
            </a:r>
            <a:r>
              <a:rPr lang="en-US" sz="2800" dirty="0">
                <a:latin typeface="Comic Sans MS"/>
                <a:ea typeface="+mn-ea"/>
                <a:cs typeface="Comic Sans MS"/>
              </a:rPr>
              <a:t>        </a:t>
            </a:r>
            <a:r>
              <a:rPr lang="en-US" sz="2800" dirty="0" err="1">
                <a:latin typeface="Comic Sans MS"/>
                <a:ea typeface="+mn-ea"/>
                <a:cs typeface="Comic Sans MS"/>
              </a:rPr>
              <a:t>Caddisfly</a:t>
            </a:r>
            <a:r>
              <a:rPr lang="en-US" sz="2800" dirty="0">
                <a:latin typeface="Comic Sans MS"/>
                <a:ea typeface="+mn-ea"/>
                <a:cs typeface="Comic Sans MS"/>
              </a:rPr>
              <a:t>        Isopod         </a:t>
            </a:r>
            <a:r>
              <a:rPr lang="en-US" sz="2800" dirty="0" err="1">
                <a:latin typeface="Comic Sans MS"/>
                <a:ea typeface="+mn-ea"/>
                <a:cs typeface="Comic Sans MS"/>
              </a:rPr>
              <a:t>Cranefly</a:t>
            </a:r>
            <a:endParaRPr lang="en-US" sz="2800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65540" name="Picture 5" descr="amphip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514600"/>
            <a:ext cx="1905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blackf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572000"/>
            <a:ext cx="22860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 descr="cadd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4572000"/>
            <a:ext cx="19050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 descr="cranef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4572000"/>
            <a:ext cx="21336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9" descr="crayfis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25146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0" descr="damselfl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2514600"/>
            <a:ext cx="1981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1" descr="dragonf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2514600"/>
            <a:ext cx="1905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2" descr="isopo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4572000"/>
            <a:ext cx="2133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8" name="Text Box 14"/>
          <p:cNvSpPr txBox="1">
            <a:spLocks noChangeArrowheads="1"/>
          </p:cNvSpPr>
          <p:nvPr/>
        </p:nvSpPr>
        <p:spPr bwMode="auto">
          <a:xfrm>
            <a:off x="228600" y="3810000"/>
            <a:ext cx="962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  </a:t>
            </a:r>
            <a:r>
              <a:rPr lang="en-US" sz="2800"/>
              <a:t>Damselfly    Dragonfly       Crayfish         Amphipod</a:t>
            </a:r>
          </a:p>
        </p:txBody>
      </p:sp>
      <p:sp>
        <p:nvSpPr>
          <p:cNvPr id="65549" name="Text Box 15"/>
          <p:cNvSpPr txBox="1">
            <a:spLocks noChangeArrowheads="1"/>
          </p:cNvSpPr>
          <p:nvPr/>
        </p:nvSpPr>
        <p:spPr bwMode="auto">
          <a:xfrm>
            <a:off x="1219200" y="1295400"/>
            <a:ext cx="6934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Somewhat Pollution Tolerant Benthos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895600" y="3276600"/>
            <a:ext cx="3276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Midgeflies/Chironomids</a:t>
            </a:r>
          </a:p>
          <a:p>
            <a:pPr algn="ctr"/>
            <a:r>
              <a:rPr lang="en-US"/>
              <a:t>Worms</a:t>
            </a:r>
          </a:p>
          <a:p>
            <a:pPr algn="ctr"/>
            <a:r>
              <a:rPr lang="en-US"/>
              <a:t>Leeches</a:t>
            </a:r>
          </a:p>
          <a:p>
            <a:pPr algn="ctr"/>
            <a:r>
              <a:rPr lang="en-US"/>
              <a:t>Pouch Snails</a:t>
            </a:r>
          </a:p>
        </p:txBody>
      </p:sp>
      <p:sp>
        <p:nvSpPr>
          <p:cNvPr id="6758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Group 3 Taxa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38138" y="1219200"/>
            <a:ext cx="88058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200"/>
              <a:t>Can Exist Under a Wide Range of Water Quality Conditions, Generally are Highly Tolerant of Poor Quality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534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>
                <a:ea typeface="+mj-ea"/>
                <a:cs typeface="+mj-cs"/>
              </a:rPr>
              <a:t>Macroinvertebrates as Indicators</a:t>
            </a:r>
          </a:p>
        </p:txBody>
      </p:sp>
      <p:sp>
        <p:nvSpPr>
          <p:cNvPr id="686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9144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Pouch Snail       Midgefly               Worm               Leech</a:t>
            </a:r>
          </a:p>
          <a:p>
            <a:pPr eaLnBrk="1" hangingPunct="1">
              <a:buFontTx/>
              <a:buNone/>
            </a:pPr>
            <a:endParaRPr lang="en-US" sz="2400"/>
          </a:p>
        </p:txBody>
      </p:sp>
      <p:pic>
        <p:nvPicPr>
          <p:cNvPr id="68612" name="Picture 5" descr="leaches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477000" y="21336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midges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1752600" y="2133600"/>
            <a:ext cx="2590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worms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4419600" y="21336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8" descr="lhsnail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/>
          <a:stretch>
            <a:fillRect/>
          </a:stretch>
        </p:blipFill>
        <p:spPr bwMode="auto">
          <a:xfrm>
            <a:off x="152400" y="2133600"/>
            <a:ext cx="152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10"/>
          <p:cNvSpPr txBox="1">
            <a:spLocks noChangeArrowheads="1"/>
          </p:cNvSpPr>
          <p:nvPr/>
        </p:nvSpPr>
        <p:spPr bwMode="auto">
          <a:xfrm>
            <a:off x="0" y="1295400"/>
            <a:ext cx="9067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Pollution </a:t>
            </a:r>
            <a:r>
              <a:rPr lang="en-US" sz="3200" u="sng"/>
              <a:t>Tolerant</a:t>
            </a:r>
            <a:r>
              <a:rPr lang="en-US" sz="3200"/>
              <a:t> (“Polluted Water”) Benthos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Freshwater Ecology</a:t>
            </a: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1676400" y="3124200"/>
            <a:ext cx="2895600" cy="2743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4343400" y="3048000"/>
            <a:ext cx="2895600" cy="2743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3048000" y="1600200"/>
            <a:ext cx="2895600" cy="2743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10000" y="2209800"/>
            <a:ext cx="1562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Physical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057400" y="4267200"/>
            <a:ext cx="1878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Biological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181600" y="4267200"/>
            <a:ext cx="174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Chemical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029200" y="1295400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867400" y="2133600"/>
            <a:ext cx="1046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6135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524000" y="2133600"/>
            <a:ext cx="163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2438400" y="137160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substrate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918325" y="3089275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pH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832725" y="4156075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DO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527925" y="5299075"/>
            <a:ext cx="1222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[nutrients]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5699125" y="6061075"/>
            <a:ext cx="1057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alkalinity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3352800"/>
            <a:ext cx="199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photosynthesis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0" y="5562600"/>
            <a:ext cx="251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macroinvertebrates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0" y="4419600"/>
            <a:ext cx="173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macrophytes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336925" y="5832475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u="sng">
                <a:ea typeface="+mj-ea"/>
                <a:cs typeface="+mj-cs"/>
              </a:rPr>
              <a:t>The Tolerance Index</a:t>
            </a:r>
            <a:r>
              <a:rPr lang="en-US" sz="3600">
                <a:ea typeface="+mj-ea"/>
                <a:cs typeface="+mj-cs"/>
              </a:rPr>
              <a:t/>
            </a:r>
            <a:br>
              <a:rPr lang="en-US" sz="3600">
                <a:ea typeface="+mj-ea"/>
                <a:cs typeface="+mj-cs"/>
              </a:rPr>
            </a:br>
            <a:r>
              <a:rPr lang="en-US" sz="3600">
                <a:ea typeface="+mj-ea"/>
                <a:cs typeface="+mj-cs"/>
              </a:rPr>
              <a:t>0 - 10</a:t>
            </a:r>
          </a:p>
        </p:txBody>
      </p:sp>
      <p:pic>
        <p:nvPicPr>
          <p:cNvPr id="70659" name="Picture 4" descr="summerstone plecop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381000" y="4191000"/>
            <a:ext cx="2362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 descr="lee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4191000"/>
            <a:ext cx="2514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mid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4191000"/>
            <a:ext cx="1981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10"/>
          <p:cNvSpPr txBox="1">
            <a:spLocks noChangeArrowheads="1"/>
          </p:cNvSpPr>
          <p:nvPr/>
        </p:nvSpPr>
        <p:spPr bwMode="auto">
          <a:xfrm>
            <a:off x="304800" y="2819400"/>
            <a:ext cx="4343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2800">
                <a:solidFill>
                  <a:srgbClr val="FFFF66"/>
                </a:solidFill>
                <a:latin typeface="Arial" charset="0"/>
              </a:rPr>
              <a:t>most pollution </a:t>
            </a:r>
            <a:r>
              <a:rPr lang="en-US" sz="2800" i="1" u="sng">
                <a:solidFill>
                  <a:srgbClr val="FFFF66"/>
                </a:solidFill>
                <a:latin typeface="Arial" charset="0"/>
              </a:rPr>
              <a:t>sensitive</a:t>
            </a:r>
            <a:endParaRPr lang="en-US" sz="2800" b="1" u="sng">
              <a:solidFill>
                <a:srgbClr val="FFFF66"/>
              </a:solidFill>
              <a:latin typeface="Arial" charset="0"/>
            </a:endParaRPr>
          </a:p>
          <a:p>
            <a:pPr>
              <a:buFont typeface="Wingdings" charset="2"/>
              <a:buNone/>
            </a:pPr>
            <a:r>
              <a:rPr lang="en-US" sz="2800">
                <a:latin typeface="Arial" charset="0"/>
              </a:rPr>
              <a:t>e.g. Stoneflies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838200" y="1905000"/>
            <a:ext cx="6858000" cy="457200"/>
          </a:xfrm>
          <a:prstGeom prst="rightArrow">
            <a:avLst>
              <a:gd name="adj1" fmla="val 50000"/>
              <a:gd name="adj2" fmla="val 375000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228600" y="1828800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 charset="0"/>
              </a:rPr>
              <a:t>0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7848600" y="1828800"/>
            <a:ext cx="76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 charset="0"/>
              </a:rPr>
              <a:t>10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5181600" y="2819400"/>
            <a:ext cx="3962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2800">
                <a:solidFill>
                  <a:srgbClr val="FFFF66"/>
                </a:solidFill>
                <a:latin typeface="Arial" charset="0"/>
              </a:rPr>
              <a:t>most pollution </a:t>
            </a:r>
            <a:r>
              <a:rPr lang="en-US" sz="2800" i="1" u="sng">
                <a:solidFill>
                  <a:srgbClr val="FFFF66"/>
                </a:solidFill>
                <a:latin typeface="Arial" charset="0"/>
              </a:rPr>
              <a:t>tolerant</a:t>
            </a:r>
            <a:r>
              <a:rPr lang="en-US" sz="2800" b="1">
                <a:latin typeface="Arial" charset="0"/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sz="2800">
                <a:latin typeface="Arial" charset="0"/>
              </a:rPr>
              <a:t>e.g. Midges &amp; Leeches</a:t>
            </a:r>
          </a:p>
        </p:txBody>
      </p:sp>
      <p:sp>
        <p:nvSpPr>
          <p:cNvPr id="70667" name="Text Box 16"/>
          <p:cNvSpPr txBox="1">
            <a:spLocks noChangeArrowheads="1"/>
          </p:cNvSpPr>
          <p:nvPr/>
        </p:nvSpPr>
        <p:spPr bwMode="auto">
          <a:xfrm>
            <a:off x="304800" y="5791200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require high DO, clear water, rocky cobble substrate</a:t>
            </a:r>
          </a:p>
        </p:txBody>
      </p:sp>
      <p:sp>
        <p:nvSpPr>
          <p:cNvPr id="70668" name="Text Box 17"/>
          <p:cNvSpPr txBox="1">
            <a:spLocks noChangeArrowheads="1"/>
          </p:cNvSpPr>
          <p:nvPr/>
        </p:nvSpPr>
        <p:spPr bwMode="auto">
          <a:xfrm>
            <a:off x="5334000" y="5638800"/>
            <a:ext cx="3429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contain hemoglobin, tolerate lower DO, prefer soft substrate, less sensitive to toxins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18450" cy="1066800"/>
          </a:xfrm>
        </p:spPr>
        <p:txBody>
          <a:bodyPr/>
          <a:lstStyle/>
          <a:p>
            <a:r>
              <a:rPr lang="en-US" smtClean="0"/>
              <a:t>HBI_MN Tolerance Values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from Joel Chirhart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72707" name="Picture 4" descr="Ophiogomphus_mainensis,I_DSC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1073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 descr="Lepidostoma_frosti,I_DSC27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590800"/>
            <a:ext cx="12192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6"/>
          <p:cNvSpPr txBox="1">
            <a:spLocks noChangeArrowheads="1"/>
          </p:cNvSpPr>
          <p:nvPr/>
        </p:nvSpPr>
        <p:spPr bwMode="auto">
          <a:xfrm>
            <a:off x="1447800" y="1600200"/>
            <a:ext cx="162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Ophiogomphus</a:t>
            </a:r>
          </a:p>
          <a:p>
            <a:r>
              <a:rPr lang="en-US"/>
              <a:t>0</a:t>
            </a:r>
          </a:p>
        </p:txBody>
      </p:sp>
      <p:sp>
        <p:nvSpPr>
          <p:cNvPr id="72710" name="TextBox 7"/>
          <p:cNvSpPr txBox="1">
            <a:spLocks noChangeArrowheads="1"/>
          </p:cNvSpPr>
          <p:nvPr/>
        </p:nvSpPr>
        <p:spPr bwMode="auto">
          <a:xfrm>
            <a:off x="1600200" y="2667000"/>
            <a:ext cx="1447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Lepidostoma</a:t>
            </a:r>
          </a:p>
          <a:p>
            <a:r>
              <a:rPr lang="en-US"/>
              <a:t>0.12</a:t>
            </a:r>
          </a:p>
          <a:p>
            <a:endParaRPr lang="en-US"/>
          </a:p>
        </p:txBody>
      </p:sp>
      <p:pic>
        <p:nvPicPr>
          <p:cNvPr id="72711" name="Picture 8" descr="IZDLSZ6LYL9LLZOZ3L3ZMRELZZ2L7R0H6R0H4RQHER1LJLJZHZULZZFZHZELLZTZ8RZH5RBLSZBLG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657600"/>
            <a:ext cx="1371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9" descr="Glossosoma16x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4958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Box 10"/>
          <p:cNvSpPr txBox="1">
            <a:spLocks noChangeArrowheads="1"/>
          </p:cNvSpPr>
          <p:nvPr/>
        </p:nvSpPr>
        <p:spPr bwMode="auto">
          <a:xfrm>
            <a:off x="1752600" y="3733800"/>
            <a:ext cx="142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Ephemerella</a:t>
            </a:r>
          </a:p>
          <a:p>
            <a:r>
              <a:rPr lang="en-US"/>
              <a:t>0.26</a:t>
            </a:r>
          </a:p>
        </p:txBody>
      </p:sp>
      <p:sp>
        <p:nvSpPr>
          <p:cNvPr id="72714" name="TextBox 11"/>
          <p:cNvSpPr txBox="1">
            <a:spLocks noChangeArrowheads="1"/>
          </p:cNvSpPr>
          <p:nvPr/>
        </p:nvSpPr>
        <p:spPr bwMode="auto">
          <a:xfrm>
            <a:off x="1600200" y="4724400"/>
            <a:ext cx="1303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Glossosoma</a:t>
            </a:r>
            <a:endParaRPr lang="en-US"/>
          </a:p>
          <a:p>
            <a:r>
              <a:rPr lang="en-US"/>
              <a:t>1.14</a:t>
            </a:r>
          </a:p>
        </p:txBody>
      </p:sp>
      <p:pic>
        <p:nvPicPr>
          <p:cNvPr id="72715" name="Picture 12" descr="Unknown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5486400"/>
            <a:ext cx="14239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3" descr="unnamed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15240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TextBox 14"/>
          <p:cNvSpPr txBox="1">
            <a:spLocks noChangeArrowheads="1"/>
          </p:cNvSpPr>
          <p:nvPr/>
        </p:nvSpPr>
        <p:spPr bwMode="auto">
          <a:xfrm>
            <a:off x="1828800" y="5791200"/>
            <a:ext cx="1308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Acroneuria</a:t>
            </a:r>
          </a:p>
          <a:p>
            <a:r>
              <a:rPr lang="en-US"/>
              <a:t>2.40</a:t>
            </a:r>
          </a:p>
        </p:txBody>
      </p:sp>
      <p:sp>
        <p:nvSpPr>
          <p:cNvPr id="72718" name="TextBox 15"/>
          <p:cNvSpPr txBox="1">
            <a:spLocks noChangeArrowheads="1"/>
          </p:cNvSpPr>
          <p:nvPr/>
        </p:nvSpPr>
        <p:spPr bwMode="auto">
          <a:xfrm>
            <a:off x="4724400" y="1676400"/>
            <a:ext cx="1674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Hesperophylax</a:t>
            </a:r>
          </a:p>
          <a:p>
            <a:r>
              <a:rPr lang="en-US"/>
              <a:t>2.67</a:t>
            </a:r>
          </a:p>
        </p:txBody>
      </p:sp>
      <p:pic>
        <p:nvPicPr>
          <p:cNvPr id="72719" name="Picture 16" descr="A0GQT08QLSLKDK8KTK4K9KZKPKKKEKEQD0RKWKRKO0LKUKGK9KEQNK5QT0PQUKQKC05Q6KHKUKZKA05QT0ZKV08Q2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2514600"/>
            <a:ext cx="1266825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0" name="TextBox 17"/>
          <p:cNvSpPr txBox="1">
            <a:spLocks noChangeArrowheads="1"/>
          </p:cNvSpPr>
          <p:nvPr/>
        </p:nvSpPr>
        <p:spPr bwMode="auto">
          <a:xfrm>
            <a:off x="4724400" y="2590800"/>
            <a:ext cx="11825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Perlodidae</a:t>
            </a:r>
            <a:endParaRPr lang="en-US" dirty="0"/>
          </a:p>
          <a:p>
            <a:r>
              <a:rPr lang="en-US" dirty="0"/>
              <a:t>2.68</a:t>
            </a:r>
          </a:p>
        </p:txBody>
      </p:sp>
      <p:pic>
        <p:nvPicPr>
          <p:cNvPr id="72721" name="Picture 18" descr="taxon0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3378200"/>
            <a:ext cx="14478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2" name="TextBox 19"/>
          <p:cNvSpPr txBox="1">
            <a:spLocks noChangeArrowheads="1"/>
          </p:cNvSpPr>
          <p:nvPr/>
        </p:nvSpPr>
        <p:spPr bwMode="auto">
          <a:xfrm>
            <a:off x="4876800" y="3657600"/>
            <a:ext cx="1023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Baetidae</a:t>
            </a:r>
          </a:p>
          <a:p>
            <a:r>
              <a:rPr lang="en-US"/>
              <a:t>7.18</a:t>
            </a:r>
          </a:p>
        </p:txBody>
      </p:sp>
      <p:pic>
        <p:nvPicPr>
          <p:cNvPr id="72723" name="Picture 20" descr="cru-mix-075+123377971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4419600"/>
            <a:ext cx="1143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4" name="TextBox 21"/>
          <p:cNvSpPr txBox="1">
            <a:spLocks noChangeArrowheads="1"/>
          </p:cNvSpPr>
          <p:nvPr/>
        </p:nvSpPr>
        <p:spPr bwMode="auto">
          <a:xfrm>
            <a:off x="4572000" y="4572000"/>
            <a:ext cx="1014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Hyalella</a:t>
            </a:r>
          </a:p>
          <a:p>
            <a:r>
              <a:rPr lang="en-US"/>
              <a:t>7.30</a:t>
            </a:r>
          </a:p>
        </p:txBody>
      </p:sp>
      <p:pic>
        <p:nvPicPr>
          <p:cNvPr id="72725" name="Picture 22" descr="caddisflies2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29000" y="5334000"/>
            <a:ext cx="141605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6" name="TextBox 23"/>
          <p:cNvSpPr txBox="1">
            <a:spLocks noChangeArrowheads="1"/>
          </p:cNvSpPr>
          <p:nvPr/>
        </p:nvSpPr>
        <p:spPr bwMode="auto">
          <a:xfrm>
            <a:off x="4876800" y="5715000"/>
            <a:ext cx="1711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Hydropsychidae</a:t>
            </a:r>
          </a:p>
          <a:p>
            <a:r>
              <a:rPr lang="en-US"/>
              <a:t>7.55</a:t>
            </a:r>
          </a:p>
        </p:txBody>
      </p:sp>
      <p:pic>
        <p:nvPicPr>
          <p:cNvPr id="72727" name="Picture 24" descr="Orconectes_virilis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419600"/>
            <a:ext cx="15240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8" name="Picture 25" descr="images.jpe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3200" y="990600"/>
            <a:ext cx="12096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9" name="Picture 26" descr="stenelmis_sp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53200" y="2286000"/>
            <a:ext cx="7620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0" name="Picture 27" descr="Caenis_anceps_larva,I_DSC419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53200" y="3505200"/>
            <a:ext cx="127158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1" name="Picture 28" descr="Physa_acuta_001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53200" y="5486400"/>
            <a:ext cx="1016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32" name="TextBox 29"/>
          <p:cNvSpPr txBox="1">
            <a:spLocks noChangeArrowheads="1"/>
          </p:cNvSpPr>
          <p:nvPr/>
        </p:nvSpPr>
        <p:spPr bwMode="auto">
          <a:xfrm>
            <a:off x="7848600" y="1295400"/>
            <a:ext cx="1223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Hexatoma</a:t>
            </a:r>
          </a:p>
          <a:p>
            <a:r>
              <a:rPr lang="en-US"/>
              <a:t>8.07</a:t>
            </a:r>
          </a:p>
        </p:txBody>
      </p:sp>
      <p:sp>
        <p:nvSpPr>
          <p:cNvPr id="72733" name="TextBox 30"/>
          <p:cNvSpPr txBox="1">
            <a:spLocks noChangeArrowheads="1"/>
          </p:cNvSpPr>
          <p:nvPr/>
        </p:nvSpPr>
        <p:spPr bwMode="auto">
          <a:xfrm>
            <a:off x="7391400" y="2590800"/>
            <a:ext cx="1203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Stenelmis</a:t>
            </a:r>
          </a:p>
          <a:p>
            <a:r>
              <a:rPr lang="en-US"/>
              <a:t>8.30</a:t>
            </a:r>
          </a:p>
        </p:txBody>
      </p:sp>
      <p:sp>
        <p:nvSpPr>
          <p:cNvPr id="72734" name="TextBox 31"/>
          <p:cNvSpPr txBox="1">
            <a:spLocks noChangeArrowheads="1"/>
          </p:cNvSpPr>
          <p:nvPr/>
        </p:nvSpPr>
        <p:spPr bwMode="auto">
          <a:xfrm>
            <a:off x="7848600" y="3657600"/>
            <a:ext cx="86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Caenis</a:t>
            </a:r>
          </a:p>
          <a:p>
            <a:r>
              <a:rPr lang="en-US"/>
              <a:t>8.79</a:t>
            </a:r>
          </a:p>
        </p:txBody>
      </p:sp>
      <p:sp>
        <p:nvSpPr>
          <p:cNvPr id="72735" name="TextBox 32"/>
          <p:cNvSpPr txBox="1">
            <a:spLocks noChangeArrowheads="1"/>
          </p:cNvSpPr>
          <p:nvPr/>
        </p:nvSpPr>
        <p:spPr bwMode="auto">
          <a:xfrm>
            <a:off x="7620000" y="4648200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Orconectes</a:t>
            </a:r>
          </a:p>
          <a:p>
            <a:r>
              <a:rPr lang="en-US"/>
              <a:t>9.41</a:t>
            </a:r>
          </a:p>
        </p:txBody>
      </p:sp>
      <p:sp>
        <p:nvSpPr>
          <p:cNvPr id="72736" name="TextBox 33"/>
          <p:cNvSpPr txBox="1">
            <a:spLocks noChangeArrowheads="1"/>
          </p:cNvSpPr>
          <p:nvPr/>
        </p:nvSpPr>
        <p:spPr bwMode="auto">
          <a:xfrm>
            <a:off x="7620000" y="5715000"/>
            <a:ext cx="795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Physa</a:t>
            </a:r>
          </a:p>
          <a:p>
            <a:r>
              <a:rPr lang="en-US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t_lneblarv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795463"/>
            <a:ext cx="138271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7" descr="28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4687888"/>
            <a:ext cx="138271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501650" y="165100"/>
            <a:ext cx="285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EPT Tolerance Values</a:t>
            </a:r>
          </a:p>
        </p:txBody>
      </p:sp>
      <p:sp>
        <p:nvSpPr>
          <p:cNvPr id="73733" name="Text Box 9"/>
          <p:cNvSpPr txBox="1">
            <a:spLocks noChangeArrowheads="1"/>
          </p:cNvSpPr>
          <p:nvPr/>
        </p:nvSpPr>
        <p:spPr bwMode="auto">
          <a:xfrm>
            <a:off x="3941763" y="215900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Family (Species range)</a:t>
            </a:r>
          </a:p>
        </p:txBody>
      </p:sp>
      <p:pic>
        <p:nvPicPr>
          <p:cNvPr id="73734" name="Picture 11" descr="photo of Ephemeropter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700" y="3849688"/>
            <a:ext cx="1382713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13" descr="photo of Ephemeroptera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766763"/>
            <a:ext cx="1382713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Text Box 14"/>
          <p:cNvSpPr txBox="1">
            <a:spLocks noChangeArrowheads="1"/>
          </p:cNvSpPr>
          <p:nvPr/>
        </p:nvSpPr>
        <p:spPr bwMode="auto">
          <a:xfrm>
            <a:off x="1582738" y="1944688"/>
            <a:ext cx="1611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Leptophlebiidae</a:t>
            </a:r>
          </a:p>
          <a:p>
            <a:r>
              <a:rPr lang="en-US"/>
              <a:t>2 (1-6)</a:t>
            </a:r>
          </a:p>
        </p:txBody>
      </p:sp>
      <p:sp>
        <p:nvSpPr>
          <p:cNvPr id="73737" name="Text Box 15"/>
          <p:cNvSpPr txBox="1">
            <a:spLocks noChangeArrowheads="1"/>
          </p:cNvSpPr>
          <p:nvPr/>
        </p:nvSpPr>
        <p:spPr bwMode="auto">
          <a:xfrm>
            <a:off x="1538288" y="4849813"/>
            <a:ext cx="1449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Heptageniidae</a:t>
            </a:r>
          </a:p>
          <a:p>
            <a:r>
              <a:rPr lang="en-US"/>
              <a:t>4 (0-7)</a:t>
            </a:r>
          </a:p>
        </p:txBody>
      </p:sp>
      <p:sp>
        <p:nvSpPr>
          <p:cNvPr id="73738" name="Text Box 16"/>
          <p:cNvSpPr txBox="1">
            <a:spLocks noChangeArrowheads="1"/>
          </p:cNvSpPr>
          <p:nvPr/>
        </p:nvSpPr>
        <p:spPr bwMode="auto">
          <a:xfrm>
            <a:off x="1582738" y="874713"/>
            <a:ext cx="156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Ephemerellidae</a:t>
            </a:r>
          </a:p>
          <a:p>
            <a:r>
              <a:rPr lang="en-US"/>
              <a:t>1 (0-2)</a:t>
            </a:r>
          </a:p>
        </p:txBody>
      </p:sp>
      <p:sp>
        <p:nvSpPr>
          <p:cNvPr id="73739" name="Text Box 17"/>
          <p:cNvSpPr txBox="1">
            <a:spLocks noChangeArrowheads="1"/>
          </p:cNvSpPr>
          <p:nvPr/>
        </p:nvSpPr>
        <p:spPr bwMode="auto">
          <a:xfrm>
            <a:off x="1538288" y="3884613"/>
            <a:ext cx="1357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Baetiscidae</a:t>
            </a:r>
          </a:p>
          <a:p>
            <a:r>
              <a:rPr lang="en-US"/>
              <a:t>3</a:t>
            </a:r>
          </a:p>
        </p:txBody>
      </p:sp>
      <p:pic>
        <p:nvPicPr>
          <p:cNvPr id="73740" name="Picture 19" descr="caenidae_smal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638" y="5915025"/>
            <a:ext cx="13906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Text Box 20"/>
          <p:cNvSpPr txBox="1">
            <a:spLocks noChangeArrowheads="1"/>
          </p:cNvSpPr>
          <p:nvPr/>
        </p:nvSpPr>
        <p:spPr bwMode="auto">
          <a:xfrm>
            <a:off x="1582738" y="5915025"/>
            <a:ext cx="989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Caenidae</a:t>
            </a:r>
          </a:p>
          <a:p>
            <a:r>
              <a:rPr lang="en-US"/>
              <a:t>7 (3-7)</a:t>
            </a:r>
          </a:p>
        </p:txBody>
      </p:sp>
      <p:pic>
        <p:nvPicPr>
          <p:cNvPr id="73742" name="Picture 22" descr="ephfamisob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700" y="2860675"/>
            <a:ext cx="13985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3" name="Text Box 23"/>
          <p:cNvSpPr txBox="1">
            <a:spLocks noChangeArrowheads="1"/>
          </p:cNvSpPr>
          <p:nvPr/>
        </p:nvSpPr>
        <p:spPr bwMode="auto">
          <a:xfrm>
            <a:off x="1582738" y="29591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Isonychiidae</a:t>
            </a:r>
          </a:p>
          <a:p>
            <a:r>
              <a:rPr lang="en-US"/>
              <a:t>2 (2-2)</a:t>
            </a:r>
          </a:p>
        </p:txBody>
      </p:sp>
      <p:pic>
        <p:nvPicPr>
          <p:cNvPr id="73744" name="Picture 25" descr="web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68663" y="2455863"/>
            <a:ext cx="134461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27" descr="plefamleuctrida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68663" y="3827463"/>
            <a:ext cx="1344612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6" name="Text Box 28"/>
          <p:cNvSpPr txBox="1">
            <a:spLocks noChangeArrowheads="1"/>
          </p:cNvSpPr>
          <p:nvPr/>
        </p:nvSpPr>
        <p:spPr bwMode="auto">
          <a:xfrm>
            <a:off x="4613275" y="2725738"/>
            <a:ext cx="1062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Capniidae</a:t>
            </a:r>
          </a:p>
          <a:p>
            <a:r>
              <a:rPr lang="en-US"/>
              <a:t>1 (1-3)</a:t>
            </a:r>
          </a:p>
        </p:txBody>
      </p:sp>
      <p:sp>
        <p:nvSpPr>
          <p:cNvPr id="73747" name="Text Box 29"/>
          <p:cNvSpPr txBox="1">
            <a:spLocks noChangeArrowheads="1"/>
          </p:cNvSpPr>
          <p:nvPr/>
        </p:nvSpPr>
        <p:spPr bwMode="auto">
          <a:xfrm>
            <a:off x="4648200" y="4027488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Leuctridae</a:t>
            </a:r>
          </a:p>
          <a:p>
            <a:r>
              <a:rPr lang="en-US"/>
              <a:t>0 (0-0)</a:t>
            </a:r>
          </a:p>
        </p:txBody>
      </p:sp>
      <p:pic>
        <p:nvPicPr>
          <p:cNvPr id="73748" name="Picture 31" descr="plefamtaeniopterygida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43275" y="1011238"/>
            <a:ext cx="13446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9" name="Text Box 32"/>
          <p:cNvSpPr txBox="1">
            <a:spLocks noChangeArrowheads="1"/>
          </p:cNvSpPr>
          <p:nvPr/>
        </p:nvSpPr>
        <p:spPr bwMode="auto">
          <a:xfrm>
            <a:off x="4687888" y="874713"/>
            <a:ext cx="170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Taeniopterygidae</a:t>
            </a:r>
          </a:p>
          <a:p>
            <a:r>
              <a:rPr lang="en-US"/>
              <a:t>2 (2-3)</a:t>
            </a:r>
          </a:p>
        </p:txBody>
      </p:sp>
      <p:pic>
        <p:nvPicPr>
          <p:cNvPr id="73750" name="Picture 34" descr="perlida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98825" y="5238750"/>
            <a:ext cx="12858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1" name="Text Box 35"/>
          <p:cNvSpPr txBox="1">
            <a:spLocks noChangeArrowheads="1"/>
          </p:cNvSpPr>
          <p:nvPr/>
        </p:nvSpPr>
        <p:spPr bwMode="auto">
          <a:xfrm>
            <a:off x="4584700" y="5400675"/>
            <a:ext cx="89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Perlidae</a:t>
            </a:r>
          </a:p>
          <a:p>
            <a:r>
              <a:rPr lang="en-US"/>
              <a:t>1 (0-4)</a:t>
            </a:r>
          </a:p>
        </p:txBody>
      </p:sp>
      <p:pic>
        <p:nvPicPr>
          <p:cNvPr id="73752" name="Picture 37" descr="cadfamrhy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02350" y="1382713"/>
            <a:ext cx="12731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3" name="Picture 39" descr="thumb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34100" y="2400300"/>
            <a:ext cx="12414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4" name="Picture 41" descr="Funda%20y%20larva%20extraida%20de%20Limnephilidae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34100" y="3646488"/>
            <a:ext cx="12192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5" name="Picture 43" descr="cadfamhydr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151563" y="5167313"/>
            <a:ext cx="1223962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6" name="Text Box 44"/>
          <p:cNvSpPr txBox="1">
            <a:spLocks noChangeArrowheads="1"/>
          </p:cNvSpPr>
          <p:nvPr/>
        </p:nvSpPr>
        <p:spPr bwMode="auto">
          <a:xfrm>
            <a:off x="7375525" y="1460500"/>
            <a:ext cx="153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Rhyacophilidae</a:t>
            </a:r>
          </a:p>
        </p:txBody>
      </p:sp>
      <p:sp>
        <p:nvSpPr>
          <p:cNvPr id="73757" name="Text Box 45"/>
          <p:cNvSpPr txBox="1">
            <a:spLocks noChangeArrowheads="1"/>
          </p:cNvSpPr>
          <p:nvPr/>
        </p:nvSpPr>
        <p:spPr bwMode="auto">
          <a:xfrm>
            <a:off x="7375525" y="240188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Brachycentridae</a:t>
            </a:r>
          </a:p>
        </p:txBody>
      </p:sp>
      <p:sp>
        <p:nvSpPr>
          <p:cNvPr id="73758" name="Text Box 46"/>
          <p:cNvSpPr txBox="1">
            <a:spLocks noChangeArrowheads="1"/>
          </p:cNvSpPr>
          <p:nvPr/>
        </p:nvSpPr>
        <p:spPr bwMode="auto">
          <a:xfrm>
            <a:off x="7283450" y="3771900"/>
            <a:ext cx="1446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Limnephilidae</a:t>
            </a:r>
          </a:p>
        </p:txBody>
      </p:sp>
      <p:sp>
        <p:nvSpPr>
          <p:cNvPr id="73759" name="Text Box 47"/>
          <p:cNvSpPr txBox="1">
            <a:spLocks noChangeArrowheads="1"/>
          </p:cNvSpPr>
          <p:nvPr/>
        </p:nvSpPr>
        <p:spPr bwMode="auto">
          <a:xfrm>
            <a:off x="7283450" y="5235575"/>
            <a:ext cx="162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Hydropsychidae</a:t>
            </a:r>
          </a:p>
        </p:txBody>
      </p:sp>
      <p:sp>
        <p:nvSpPr>
          <p:cNvPr id="73760" name="Text Box 48"/>
          <p:cNvSpPr txBox="1">
            <a:spLocks noChangeArrowheads="1"/>
          </p:cNvSpPr>
          <p:nvPr/>
        </p:nvSpPr>
        <p:spPr bwMode="auto">
          <a:xfrm>
            <a:off x="7705725" y="1689100"/>
            <a:ext cx="769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0 (0-1)</a:t>
            </a:r>
          </a:p>
        </p:txBody>
      </p:sp>
      <p:sp>
        <p:nvSpPr>
          <p:cNvPr id="73761" name="Text Box 49"/>
          <p:cNvSpPr txBox="1">
            <a:spLocks noChangeArrowheads="1"/>
          </p:cNvSpPr>
          <p:nvPr/>
        </p:nvSpPr>
        <p:spPr bwMode="auto">
          <a:xfrm>
            <a:off x="7613650" y="2703513"/>
            <a:ext cx="76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(0-2)</a:t>
            </a:r>
          </a:p>
        </p:txBody>
      </p:sp>
      <p:sp>
        <p:nvSpPr>
          <p:cNvPr id="73762" name="Text Box 50"/>
          <p:cNvSpPr txBox="1">
            <a:spLocks noChangeArrowheads="1"/>
          </p:cNvSpPr>
          <p:nvPr/>
        </p:nvSpPr>
        <p:spPr bwMode="auto">
          <a:xfrm>
            <a:off x="7521575" y="4056063"/>
            <a:ext cx="76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 (0-4)</a:t>
            </a:r>
          </a:p>
        </p:txBody>
      </p:sp>
      <p:sp>
        <p:nvSpPr>
          <p:cNvPr id="73763" name="Text Box 51"/>
          <p:cNvSpPr txBox="1">
            <a:spLocks noChangeArrowheads="1"/>
          </p:cNvSpPr>
          <p:nvPr/>
        </p:nvSpPr>
        <p:spPr bwMode="auto">
          <a:xfrm>
            <a:off x="7521575" y="5548313"/>
            <a:ext cx="76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 (0-6)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gomphidae_front_cl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5988" y="2019300"/>
            <a:ext cx="1511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7" descr="corydalida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796925"/>
            <a:ext cx="15113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11" descr="Calopteryx_virgo(1)_larv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438" y="4854575"/>
            <a:ext cx="138271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12"/>
          <p:cNvSpPr txBox="1">
            <a:spLocks noChangeArrowheads="1"/>
          </p:cNvSpPr>
          <p:nvPr/>
        </p:nvSpPr>
        <p:spPr bwMode="auto">
          <a:xfrm>
            <a:off x="2471738" y="2244725"/>
            <a:ext cx="1239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Gomphidae</a:t>
            </a:r>
          </a:p>
          <a:p>
            <a:r>
              <a:rPr lang="en-US"/>
              <a:t>1 (1-5)</a:t>
            </a:r>
          </a:p>
        </p:txBody>
      </p:sp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2427288" y="5029200"/>
            <a:ext cx="1497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Calopterygidae</a:t>
            </a:r>
          </a:p>
          <a:p>
            <a:r>
              <a:rPr lang="en-US"/>
              <a:t>5 (5-6)</a:t>
            </a:r>
          </a:p>
        </p:txBody>
      </p:sp>
      <p:pic>
        <p:nvPicPr>
          <p:cNvPr id="74759" name="Picture 15" descr="aeshnida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0425" y="3327400"/>
            <a:ext cx="15748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 Box 16"/>
          <p:cNvSpPr txBox="1">
            <a:spLocks noChangeArrowheads="1"/>
          </p:cNvSpPr>
          <p:nvPr/>
        </p:nvSpPr>
        <p:spPr bwMode="auto">
          <a:xfrm>
            <a:off x="2533650" y="3648075"/>
            <a:ext cx="1106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Aeshnidae</a:t>
            </a:r>
          </a:p>
          <a:p>
            <a:r>
              <a:rPr lang="en-US"/>
              <a:t>3 (2-6)</a:t>
            </a:r>
          </a:p>
        </p:txBody>
      </p:sp>
      <p:sp>
        <p:nvSpPr>
          <p:cNvPr id="74761" name="Text Box 17"/>
          <p:cNvSpPr txBox="1">
            <a:spLocks noChangeArrowheads="1"/>
          </p:cNvSpPr>
          <p:nvPr/>
        </p:nvSpPr>
        <p:spPr bwMode="auto">
          <a:xfrm>
            <a:off x="2533650" y="982663"/>
            <a:ext cx="1231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Corydalidae</a:t>
            </a:r>
          </a:p>
          <a:p>
            <a:r>
              <a:rPr lang="en-US"/>
              <a:t>0 (4)</a:t>
            </a:r>
          </a:p>
        </p:txBody>
      </p:sp>
      <p:sp>
        <p:nvSpPr>
          <p:cNvPr id="74762" name="Text Box 18"/>
          <p:cNvSpPr txBox="1">
            <a:spLocks noChangeArrowheads="1"/>
          </p:cNvSpPr>
          <p:nvPr/>
        </p:nvSpPr>
        <p:spPr bwMode="auto">
          <a:xfrm>
            <a:off x="6619875" y="636588"/>
            <a:ext cx="919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Elmidae</a:t>
            </a:r>
          </a:p>
          <a:p>
            <a:r>
              <a:rPr lang="en-US"/>
              <a:t>4 (2-6)</a:t>
            </a:r>
          </a:p>
        </p:txBody>
      </p:sp>
      <p:pic>
        <p:nvPicPr>
          <p:cNvPr id="74763" name="Picture 20" descr="Elmida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97450" y="317500"/>
            <a:ext cx="14779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22" descr="water penny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6013" y="1624013"/>
            <a:ext cx="15398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5" name="Text Box 23"/>
          <p:cNvSpPr txBox="1">
            <a:spLocks noChangeArrowheads="1"/>
          </p:cNvSpPr>
          <p:nvPr/>
        </p:nvSpPr>
        <p:spPr bwMode="auto">
          <a:xfrm>
            <a:off x="6537325" y="1833563"/>
            <a:ext cx="1290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Psephenidae</a:t>
            </a:r>
          </a:p>
          <a:p>
            <a:r>
              <a:rPr lang="en-US"/>
              <a:t>4 (4-5)</a:t>
            </a:r>
          </a:p>
        </p:txBody>
      </p:sp>
      <p:pic>
        <p:nvPicPr>
          <p:cNvPr id="74766" name="Picture 25" descr="tipulida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4300" y="2886075"/>
            <a:ext cx="119538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7" name="Text Box 26"/>
          <p:cNvSpPr txBox="1">
            <a:spLocks noChangeArrowheads="1"/>
          </p:cNvSpPr>
          <p:nvPr/>
        </p:nvSpPr>
        <p:spPr bwMode="auto">
          <a:xfrm>
            <a:off x="6524625" y="3006725"/>
            <a:ext cx="1014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Tipulidae</a:t>
            </a:r>
          </a:p>
          <a:p>
            <a:r>
              <a:rPr lang="en-US"/>
              <a:t>3 (2-7)</a:t>
            </a:r>
          </a:p>
        </p:txBody>
      </p:sp>
      <p:pic>
        <p:nvPicPr>
          <p:cNvPr id="74768" name="Picture 28" descr="chironomida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48213" y="4171950"/>
            <a:ext cx="16414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9" name="Text Box 29"/>
          <p:cNvSpPr txBox="1">
            <a:spLocks noChangeArrowheads="1"/>
          </p:cNvSpPr>
          <p:nvPr/>
        </p:nvSpPr>
        <p:spPr bwMode="auto">
          <a:xfrm>
            <a:off x="6475413" y="4191000"/>
            <a:ext cx="2051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Chironomidae</a:t>
            </a:r>
          </a:p>
          <a:p>
            <a:r>
              <a:rPr lang="en-US"/>
              <a:t>Tanypodinae (4-10)</a:t>
            </a:r>
          </a:p>
          <a:p>
            <a:r>
              <a:rPr lang="en-US"/>
              <a:t>Podonominae (1-8)</a:t>
            </a:r>
          </a:p>
          <a:p>
            <a:endParaRPr lang="en-US"/>
          </a:p>
        </p:txBody>
      </p:sp>
      <p:pic>
        <p:nvPicPr>
          <p:cNvPr id="74770" name="Picture 31" descr="simulidae2_cl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00" y="5410200"/>
            <a:ext cx="1385888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1" name="Text Box 32"/>
          <p:cNvSpPr txBox="1">
            <a:spLocks noChangeArrowheads="1"/>
          </p:cNvSpPr>
          <p:nvPr/>
        </p:nvSpPr>
        <p:spPr bwMode="auto">
          <a:xfrm>
            <a:off x="7467600" y="5715000"/>
            <a:ext cx="1100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Simulidae </a:t>
            </a:r>
          </a:p>
          <a:p>
            <a:r>
              <a:rPr lang="en-US"/>
              <a:t>6 (1-7)</a:t>
            </a:r>
          </a:p>
        </p:txBody>
      </p:sp>
      <p:sp>
        <p:nvSpPr>
          <p:cNvPr id="74772" name="Text Box 33"/>
          <p:cNvSpPr txBox="1">
            <a:spLocks noChangeArrowheads="1"/>
          </p:cNvSpPr>
          <p:nvPr/>
        </p:nvSpPr>
        <p:spPr bwMode="auto">
          <a:xfrm>
            <a:off x="63500" y="5946775"/>
            <a:ext cx="45831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From: Benthic Macroinvertebrates in Freshwaters-</a:t>
            </a:r>
          </a:p>
          <a:p>
            <a:r>
              <a:rPr lang="en-US" sz="1400"/>
              <a:t>Taxa Tolerance Values, Metric and Protocols (Mandaville 2002)</a:t>
            </a:r>
          </a:p>
        </p:txBody>
      </p:sp>
      <p:sp>
        <p:nvSpPr>
          <p:cNvPr id="74773" name="Text Box 34"/>
          <p:cNvSpPr txBox="1">
            <a:spLocks noChangeArrowheads="1"/>
          </p:cNvSpPr>
          <p:nvPr/>
        </p:nvSpPr>
        <p:spPr bwMode="auto">
          <a:xfrm>
            <a:off x="331788" y="61913"/>
            <a:ext cx="411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Other taxa tolerance values, Family (species)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CC00"/>
                </a:solidFill>
                <a:ea typeface="Times New Roman" charset="0"/>
                <a:cs typeface="Times New Roman" charset="0"/>
              </a:rPr>
              <a:t>Biological Integrity</a:t>
            </a:r>
            <a:r>
              <a:rPr lang="en-US" sz="4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endParaRPr lang="en-US" sz="6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143000" y="1828800"/>
            <a:ext cx="6934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sz="3200" dirty="0" smtClean="0">
                <a:ea typeface="Times New Roman" charset="0"/>
                <a:cs typeface="Times New Roman" charset="0"/>
              </a:rPr>
              <a:t>“…the </a:t>
            </a:r>
            <a:r>
              <a:rPr lang="en-US" sz="3200" dirty="0">
                <a:ea typeface="Times New Roman" charset="0"/>
                <a:cs typeface="Times New Roman" charset="0"/>
              </a:rPr>
              <a:t>capability of supporting and maintaining a balanced, integrated, adaptive community of organisms having a composition, diversity and functional organization comparable to that of</a:t>
            </a:r>
            <a:r>
              <a:rPr lang="en-US" sz="3200" dirty="0" smtClean="0">
                <a:ea typeface="Times New Roman" charset="0"/>
                <a:cs typeface="Times New Roman" charset="0"/>
              </a:rPr>
              <a:t> natural </a:t>
            </a:r>
            <a:r>
              <a:rPr lang="en-US" sz="3200" dirty="0">
                <a:ea typeface="Times New Roman" charset="0"/>
                <a:cs typeface="Times New Roman" charset="0"/>
              </a:rPr>
              <a:t>habitats of the region”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3200" dirty="0">
                <a:ea typeface="Times New Roman" charset="0"/>
                <a:cs typeface="Times New Roman" charset="0"/>
              </a:rPr>
              <a:t>(Karr and Dudley 1981)</a:t>
            </a:r>
            <a:r>
              <a:rPr lang="en-US" sz="2400" dirty="0">
                <a:ea typeface="Times New Roman" charset="0"/>
                <a:cs typeface="Times New Roman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5229225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hlink"/>
                </a:solidFill>
              </a:rPr>
              <a:t>J.R. Karr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First developed biotic index for fish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Became multi-metric index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IBIs are now used world-wide for many different taxa</a:t>
            </a:r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Must be regionally calibrated with reference sites</a:t>
            </a:r>
          </a:p>
        </p:txBody>
      </p:sp>
      <p:pic>
        <p:nvPicPr>
          <p:cNvPr id="77828" name="Picture 4" descr="Karr_hpn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162800" y="228600"/>
            <a:ext cx="1404938" cy="1612900"/>
          </a:xfrm>
          <a:noFill/>
          <a:ln w="25400">
            <a:solidFill>
              <a:srgbClr val="00008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Index of Biotic Integrity (IBI) is useful because…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is an ensemble of biological information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objectively defines benchmark conditions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can assess change due to human causes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uses standardized methods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scores sites numerically, describes in narrative form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defines multiple condition classes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has a strong theoretical basis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/>
            </a:pPr>
            <a:r>
              <a:rPr lang="en-US" sz="2800">
                <a:effectLst>
                  <a:outerShdw blurRad="38100" dist="38100" dir="2700000" algn="tl">
                    <a:srgbClr val="54638C"/>
                  </a:outerShdw>
                </a:effectLst>
              </a:rPr>
              <a:t>It does not require fine resolution of taxa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33400" y="44958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defRPr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Great candidates for biological monitoring…</a:t>
            </a:r>
            <a:endParaRPr lang="en-US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buFontTx/>
              <a:buChar char="•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838200" y="609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>
              <a:lnSpc>
                <a:spcPct val="60000"/>
              </a:lnSpc>
              <a:defRPr/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Benthic Macroinvertebrates</a:t>
            </a:r>
            <a:endParaRPr lang="en-US" sz="4400"/>
          </a:p>
        </p:txBody>
      </p:sp>
      <p:pic>
        <p:nvPicPr>
          <p:cNvPr id="80900" name="Picture 4" descr="Heptageniidae"/>
          <p:cNvPicPr>
            <a:picLocks noChangeAspect="1" noChangeArrowheads="1"/>
          </p:cNvPicPr>
          <p:nvPr/>
        </p:nvPicPr>
        <p:blipFill>
          <a:blip r:embed="rId3"/>
          <a:srcRect b="8023"/>
          <a:stretch>
            <a:fillRect/>
          </a:stretch>
        </p:blipFill>
        <p:spPr bwMode="auto">
          <a:xfrm>
            <a:off x="685800" y="2057400"/>
            <a:ext cx="22860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Hydropsyche"/>
          <p:cNvPicPr>
            <a:picLocks noChangeAspect="1" noChangeArrowheads="1"/>
          </p:cNvPicPr>
          <p:nvPr/>
        </p:nvPicPr>
        <p:blipFill>
          <a:blip r:embed="rId4"/>
          <a:srcRect t="6468" b="7744"/>
          <a:stretch>
            <a:fillRect/>
          </a:stretch>
        </p:blipFill>
        <p:spPr bwMode="auto">
          <a:xfrm>
            <a:off x="3581400" y="2057400"/>
            <a:ext cx="24955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erlodidae"/>
          <p:cNvPicPr>
            <a:picLocks noChangeAspect="1" noChangeArrowheads="1"/>
          </p:cNvPicPr>
          <p:nvPr/>
        </p:nvPicPr>
        <p:blipFill>
          <a:blip r:embed="rId5"/>
          <a:srcRect t="4167"/>
          <a:stretch>
            <a:fillRect/>
          </a:stretch>
        </p:blipFill>
        <p:spPr bwMode="auto">
          <a:xfrm>
            <a:off x="6705600" y="2055813"/>
            <a:ext cx="2209800" cy="1412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927100" y="3500438"/>
            <a:ext cx="1651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Heptageniidae sp.</a:t>
            </a:r>
            <a:r>
              <a:rPr lang="en-US" sz="1400"/>
              <a:t> </a:t>
            </a:r>
          </a:p>
          <a:p>
            <a:pPr algn="ctr"/>
            <a:r>
              <a:rPr lang="en-US" sz="1400"/>
              <a:t>(Mayfly larva)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041775" y="3475038"/>
            <a:ext cx="1536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Hydropsyche sp.</a:t>
            </a:r>
            <a:r>
              <a:rPr lang="en-US" sz="1400"/>
              <a:t> </a:t>
            </a:r>
          </a:p>
          <a:p>
            <a:pPr algn="ctr"/>
            <a:r>
              <a:rPr lang="en-US" sz="1400"/>
              <a:t>(Caddisfly larva)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7119938" y="3500438"/>
            <a:ext cx="1390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Perlodidae sp.</a:t>
            </a:r>
            <a:r>
              <a:rPr lang="en-US" sz="1400"/>
              <a:t> </a:t>
            </a:r>
          </a:p>
          <a:p>
            <a:pPr algn="ctr"/>
            <a:r>
              <a:rPr lang="en-US" sz="1400"/>
              <a:t>(Stonefly larva)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ea typeface="+mj-ea"/>
                <a:cs typeface="+mj-cs"/>
              </a:rPr>
              <a:t>Macroinvertebrates as Indicators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534400" cy="4648200"/>
          </a:xfrm>
        </p:spPr>
        <p:txBody>
          <a:bodyPr/>
          <a:lstStyle/>
          <a:p>
            <a:pPr eaLnBrk="1" hangingPunct="1"/>
            <a:r>
              <a:rPr lang="en-US" sz="2400">
                <a:ea typeface="Times New Roman" charset="0"/>
                <a:cs typeface="Times New Roman" charset="0"/>
              </a:rPr>
              <a:t>Limited migration patterns – good indicators of localized conditions and site-specific impacts</a:t>
            </a:r>
          </a:p>
          <a:p>
            <a:pPr eaLnBrk="1" hangingPunct="1"/>
            <a:r>
              <a:rPr lang="en-US" sz="2400">
                <a:ea typeface="Times New Roman" charset="0"/>
                <a:cs typeface="Times New Roman" charset="0"/>
              </a:rPr>
              <a:t>Integrate effects of human impacts**</a:t>
            </a:r>
          </a:p>
          <a:p>
            <a:pPr eaLnBrk="1" hangingPunct="1">
              <a:lnSpc>
                <a:spcPct val="140000"/>
              </a:lnSpc>
            </a:pPr>
            <a:r>
              <a:rPr lang="en-US" sz="2400">
                <a:ea typeface="Times New Roman" charset="0"/>
                <a:cs typeface="Times New Roman" charset="0"/>
              </a:rPr>
              <a:t>Easy to sample and identify</a:t>
            </a:r>
          </a:p>
          <a:p>
            <a:pPr eaLnBrk="1" hangingPunct="1">
              <a:lnSpc>
                <a:spcPct val="130000"/>
              </a:lnSpc>
            </a:pPr>
            <a:r>
              <a:rPr lang="en-US" sz="2400">
                <a:ea typeface="Times New Roman" charset="0"/>
                <a:cs typeface="Times New Roman" charset="0"/>
              </a:rPr>
              <a:t>Broad range of habitat requirements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>
                <a:ea typeface="Times New Roman" charset="0"/>
                <a:cs typeface="Times New Roman" charset="0"/>
              </a:rPr>
              <a:t>	and sensitivities to pollution </a:t>
            </a:r>
          </a:p>
        </p:txBody>
      </p:sp>
      <p:pic>
        <p:nvPicPr>
          <p:cNvPr id="82948" name="Picture 6" descr="stonef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12420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smtClean="0">
                <a:ea typeface="Times New Roman" charset="0"/>
                <a:cs typeface="Times New Roman" charset="0"/>
              </a:rPr>
              <a:t>Integrate effects of human impacts</a:t>
            </a:r>
            <a:endParaRPr lang="en-US" smtClean="0"/>
          </a:p>
        </p:txBody>
      </p:sp>
      <p:pic>
        <p:nvPicPr>
          <p:cNvPr id="84995" name="Content Placeholder 3" descr="BasicsChar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5840" r="-158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i="1">
                <a:solidFill>
                  <a:srgbClr val="FFFF66"/>
                </a:solidFill>
                <a:latin typeface="Times New Roman" charset="0"/>
              </a:rPr>
              <a:t>The Importance of Macroinvertebrates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0" y="1066800"/>
            <a:ext cx="4572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/>
              <a:t> </a:t>
            </a:r>
            <a:r>
              <a:rPr lang="en-US" sz="2400"/>
              <a:t>Macroinvertebrates are an essential component of freshwater ecosystems</a:t>
            </a:r>
          </a:p>
          <a:p>
            <a:pPr algn="ctr" defTabSz="457200"/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They serve as food for </a:t>
            </a:r>
          </a:p>
          <a:p>
            <a:pPr defTabSz="457200"/>
            <a:r>
              <a:rPr lang="en-US" sz="2400"/>
              <a:t>other organisms (fish, amphibians and waterfowl)</a:t>
            </a:r>
          </a:p>
          <a:p>
            <a:pPr algn="ctr" defTabSz="457200"/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Are essential to the breakdown and cycling of organic matter 	and nutrients</a:t>
            </a:r>
          </a:p>
          <a:p>
            <a:pPr algn="ctr" defTabSz="457200"/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Macroinvertebrate diversity is vital to a properly functioning ecosystem</a:t>
            </a:r>
          </a:p>
        </p:txBody>
      </p:sp>
      <p:pic>
        <p:nvPicPr>
          <p:cNvPr id="26628" name="Picture 6" descr="riffle_beetl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24600" y="1143000"/>
            <a:ext cx="2540000" cy="2717800"/>
          </a:xfrm>
          <a:noFill/>
        </p:spPr>
      </p:pic>
      <p:pic>
        <p:nvPicPr>
          <p:cNvPr id="26629" name="Picture 10" descr="pouch-sna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895600"/>
            <a:ext cx="1524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simul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371600"/>
            <a:ext cx="1803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2" descr="water_boatman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800600"/>
            <a:ext cx="28622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EPA Recommendations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Build a comprehensive bioassessment data base</a:t>
            </a:r>
          </a:p>
          <a:p>
            <a:pPr eaLnBrk="1" hangingPunct="1"/>
            <a:r>
              <a:rPr lang="en-US" smtClean="0"/>
              <a:t>Test and validate metrics, or indices, to ensure they are reliable indicators of human disturbance and are able to discern between changes due to natural variability and human activity</a:t>
            </a:r>
          </a:p>
          <a:p>
            <a:pPr eaLnBrk="1" hangingPunct="1"/>
            <a:r>
              <a:rPr lang="en-US" smtClean="0"/>
              <a:t>Adopt numeric biocriteria for specific waterbody types sequentially into water quality standards as EPA publishes technical guidance for those waters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community characteristic (metric)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1) Does metric respond to stream impairment?</a:t>
            </a:r>
          </a:p>
          <a:p>
            <a:pPr lvl="1" eaLnBrk="1" hangingPunct="1"/>
            <a:r>
              <a:rPr lang="en-US" smtClean="0"/>
              <a:t>Significant difference in metric between reference and impaired sites?</a:t>
            </a:r>
          </a:p>
          <a:p>
            <a:pPr eaLnBrk="1" hangingPunct="1"/>
            <a:r>
              <a:rPr lang="en-US" smtClean="0"/>
              <a:t>2) How many metrics “work”?</a:t>
            </a:r>
          </a:p>
          <a:p>
            <a:pPr eaLnBrk="1" hangingPunct="1"/>
            <a:r>
              <a:rPr lang="en-US" smtClean="0"/>
              <a:t>3) Determine scoring for each metric (continuous or categorical, 0-10?)</a:t>
            </a:r>
          </a:p>
          <a:p>
            <a:pPr eaLnBrk="1" hangingPunct="1"/>
            <a:r>
              <a:rPr lang="en-US" smtClean="0"/>
              <a:t>4) Combine scores for each metric: total score</a:t>
            </a:r>
          </a:p>
          <a:p>
            <a:pPr eaLnBrk="1" hangingPunct="1"/>
            <a:r>
              <a:rPr lang="en-US" smtClean="0"/>
              <a:t>5) Determine impairment threshold (standard)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700">
                <a:ea typeface="+mj-ea"/>
                <a:cs typeface="+mj-cs"/>
              </a:rPr>
              <a:t>Benthic Index of Biotic Integrity</a:t>
            </a:r>
            <a:br>
              <a:rPr lang="en-US" sz="3700">
                <a:ea typeface="+mj-ea"/>
                <a:cs typeface="+mj-cs"/>
              </a:rPr>
            </a:br>
            <a:r>
              <a:rPr lang="en-US" sz="3200">
                <a:ea typeface="+mj-ea"/>
                <a:cs typeface="+mj-cs"/>
                <a:sym typeface="Wingdings" charset="2"/>
              </a:rPr>
              <a:t>(B-IBI)</a:t>
            </a:r>
            <a:endParaRPr lang="en-US" sz="3200"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4114800"/>
          </a:xfrm>
        </p:spPr>
        <p:txBody>
          <a:bodyPr/>
          <a:lstStyle/>
          <a:p>
            <a:pPr eaLnBrk="1" hangingPunct="1"/>
            <a:r>
              <a:rPr lang="en-US" sz="2800"/>
              <a:t>Index based on macroinvertebrate samples that integrates several </a:t>
            </a:r>
            <a:r>
              <a:rPr lang="en-US" sz="2800" b="1"/>
              <a:t>metrics </a:t>
            </a:r>
            <a:r>
              <a:rPr lang="en-US" sz="2800"/>
              <a:t>to produce an overall</a:t>
            </a:r>
            <a:r>
              <a:rPr lang="en-US" sz="3000"/>
              <a:t> </a:t>
            </a:r>
            <a:r>
              <a:rPr lang="en-US" sz="2800" b="1"/>
              <a:t>“health score” </a:t>
            </a:r>
            <a:r>
              <a:rPr lang="en-US" sz="2800"/>
              <a:t>for a given water body</a:t>
            </a:r>
            <a:endParaRPr lang="en-US" sz="2800" b="1"/>
          </a:p>
          <a:p>
            <a:pPr algn="ctr" eaLnBrk="1" hangingPunct="1">
              <a:buFontTx/>
              <a:buNone/>
            </a:pPr>
            <a:r>
              <a:rPr lang="en-US" sz="2800">
                <a:solidFill>
                  <a:schemeClr val="tx2"/>
                </a:solidFill>
              </a:rPr>
              <a:t>Result:</a:t>
            </a:r>
            <a:r>
              <a:rPr lang="en-US" sz="2800"/>
              <a:t> dose-response curves to human impact</a:t>
            </a:r>
            <a:endParaRPr lang="en-US" sz="3000"/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1447800" y="3276600"/>
            <a:ext cx="5943600" cy="3429000"/>
            <a:chOff x="384" y="2064"/>
            <a:chExt cx="3648" cy="1968"/>
          </a:xfrm>
        </p:grpSpPr>
        <p:sp>
          <p:nvSpPr>
            <p:cNvPr id="88078" name="Rectangle 5"/>
            <p:cNvSpPr>
              <a:spLocks noChangeArrowheads="1"/>
            </p:cNvSpPr>
            <p:nvPr/>
          </p:nvSpPr>
          <p:spPr bwMode="auto">
            <a:xfrm>
              <a:off x="384" y="2064"/>
              <a:ext cx="3648" cy="196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>
                  <a:latin typeface="Arial" charset="0"/>
                </a:rPr>
                <a:t> </a:t>
              </a:r>
            </a:p>
          </p:txBody>
        </p:sp>
        <p:pic>
          <p:nvPicPr>
            <p:cNvPr id="88079" name="Picture 6"/>
            <p:cNvPicPr>
              <a:picLocks noChangeAspect="1" noChangeArrowheads="1"/>
            </p:cNvPicPr>
            <p:nvPr/>
          </p:nvPicPr>
          <p:blipFill>
            <a:blip r:embed="rId3">
              <a:lum contrast="100000"/>
            </a:blip>
            <a:srcRect l="8643" r="6172" b="51389"/>
            <a:stretch>
              <a:fillRect/>
            </a:stretch>
          </p:blipFill>
          <p:spPr bwMode="auto">
            <a:xfrm>
              <a:off x="768" y="2256"/>
              <a:ext cx="2880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080" name="Text Box 7"/>
            <p:cNvSpPr txBox="1">
              <a:spLocks noChangeArrowheads="1"/>
            </p:cNvSpPr>
            <p:nvPr/>
          </p:nvSpPr>
          <p:spPr bwMode="auto">
            <a:xfrm>
              <a:off x="2055" y="3747"/>
              <a:ext cx="859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Arial" charset="0"/>
                </a:rPr>
                <a:t>Human</a:t>
              </a:r>
              <a:r>
                <a:rPr lang="en-US" sz="1200">
                  <a:latin typeface="Arial" charset="0"/>
                </a:rPr>
                <a:t> </a:t>
              </a:r>
              <a:r>
                <a:rPr lang="en-US" sz="1400" b="1">
                  <a:solidFill>
                    <a:schemeClr val="bg2"/>
                  </a:solidFill>
                  <a:latin typeface="Arial" charset="0"/>
                </a:rPr>
                <a:t>Impact</a:t>
              </a:r>
            </a:p>
          </p:txBody>
        </p:sp>
      </p:grpSp>
      <p:sp>
        <p:nvSpPr>
          <p:cNvPr id="88069" name="Text Box 8"/>
          <p:cNvSpPr txBox="1">
            <a:spLocks noChangeArrowheads="1"/>
          </p:cNvSpPr>
          <p:nvPr/>
        </p:nvSpPr>
        <p:spPr bwMode="auto">
          <a:xfrm rot="10800000">
            <a:off x="2211388" y="4419600"/>
            <a:ext cx="396875" cy="16017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charset="0"/>
              </a:rPr>
              <a:t>IBI Score</a:t>
            </a:r>
          </a:p>
        </p:txBody>
      </p:sp>
      <p:sp>
        <p:nvSpPr>
          <p:cNvPr id="88070" name="Rectangle 10"/>
          <p:cNvSpPr>
            <a:spLocks noChangeArrowheads="1"/>
          </p:cNvSpPr>
          <p:nvPr/>
        </p:nvSpPr>
        <p:spPr bwMode="auto">
          <a:xfrm>
            <a:off x="6400800" y="4343400"/>
            <a:ext cx="152400" cy="1600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8071" name="Group 28"/>
          <p:cNvGrpSpPr>
            <a:grpSpLocks/>
          </p:cNvGrpSpPr>
          <p:nvPr/>
        </p:nvGrpSpPr>
        <p:grpSpPr bwMode="auto">
          <a:xfrm>
            <a:off x="152400" y="3962400"/>
            <a:ext cx="2133600" cy="1371600"/>
            <a:chOff x="96" y="2496"/>
            <a:chExt cx="1344" cy="864"/>
          </a:xfrm>
        </p:grpSpPr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96" y="2496"/>
              <a:ext cx="1344" cy="69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e.g. </a:t>
              </a:r>
              <a:r>
                <a:rPr lang="en-US" b="1" dirty="0" err="1">
                  <a:solidFill>
                    <a:schemeClr val="bg2"/>
                  </a:solidFill>
                  <a:latin typeface="Arial" charset="0"/>
                </a:rPr>
                <a:t>Taxa</a:t>
              </a: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 richness, relative abundance of certain </a:t>
              </a:r>
              <a:r>
                <a:rPr lang="en-US" b="1" dirty="0" err="1">
                  <a:solidFill>
                    <a:schemeClr val="bg2"/>
                  </a:solidFill>
                  <a:latin typeface="Arial" charset="0"/>
                </a:rPr>
                <a:t>taxa</a:t>
              </a: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, feeding groups</a:t>
              </a:r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>
              <a:off x="1056" y="3216"/>
              <a:ext cx="384" cy="14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8072" name="Group 30"/>
          <p:cNvGrpSpPr>
            <a:grpSpLocks/>
          </p:cNvGrpSpPr>
          <p:nvPr/>
        </p:nvGrpSpPr>
        <p:grpSpPr bwMode="auto">
          <a:xfrm>
            <a:off x="5791200" y="5562600"/>
            <a:ext cx="2743200" cy="1095375"/>
            <a:chOff x="3648" y="3504"/>
            <a:chExt cx="1728" cy="690"/>
          </a:xfrm>
        </p:grpSpPr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H="1">
              <a:off x="3648" y="4032"/>
              <a:ext cx="52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4128" y="3504"/>
              <a:ext cx="1248" cy="690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solidFill>
                    <a:schemeClr val="bg2"/>
                  </a:solidFill>
                  <a:latin typeface="Arial" charset="0"/>
                </a:rPr>
                <a:t>e.g. Pollution, habitat degradation, flow alteration</a:t>
              </a:r>
            </a:p>
          </p:txBody>
        </p:sp>
      </p:grpSp>
      <p:sp>
        <p:nvSpPr>
          <p:cNvPr id="88073" name="Text Box 24"/>
          <p:cNvSpPr txBox="1">
            <a:spLocks noChangeArrowheads="1"/>
          </p:cNvSpPr>
          <p:nvPr/>
        </p:nvSpPr>
        <p:spPr bwMode="auto">
          <a:xfrm>
            <a:off x="3505200" y="388620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</a:rPr>
              <a:t>Generalized Plot of B-IBI Scores vs. Human Impact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79184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SE MN River/Stream </a:t>
            </a:r>
            <a:r>
              <a:rPr lang="en-US" dirty="0" err="1" smtClean="0">
                <a:ea typeface="+mj-ea"/>
                <a:cs typeface="+mj-cs"/>
              </a:rPr>
              <a:t>Macroinvertebrate</a:t>
            </a:r>
            <a:r>
              <a:rPr lang="en-US" dirty="0" smtClean="0">
                <a:ea typeface="+mj-ea"/>
                <a:cs typeface="+mj-cs"/>
              </a:rPr>
              <a:t> Assessments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3" y="2044700"/>
            <a:ext cx="7165975" cy="43561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595" dirty="0" smtClean="0">
                <a:solidFill>
                  <a:schemeClr val="accent1"/>
                </a:solidFill>
                <a:ea typeface="+mn-ea"/>
                <a:cs typeface="+mn-cs"/>
              </a:rPr>
              <a:t>Invertebrate Class 2 – Prairie Forest Rivers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US" dirty="0" smtClean="0">
                <a:ea typeface="+mn-ea"/>
              </a:rPr>
              <a:t>Watershed &gt; 500 mi</a:t>
            </a:r>
            <a:r>
              <a:rPr lang="en-US" baseline="30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(Cannon, Root, </a:t>
            </a:r>
            <a:r>
              <a:rPr lang="en-US" dirty="0" err="1" smtClean="0">
                <a:ea typeface="+mn-ea"/>
              </a:rPr>
              <a:t>Zumbro</a:t>
            </a:r>
            <a:r>
              <a:rPr lang="en-US" dirty="0" smtClean="0">
                <a:ea typeface="+mn-ea"/>
              </a:rPr>
              <a:t>)</a:t>
            </a:r>
            <a:endParaRPr lang="en-US" baseline="30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595" dirty="0" smtClean="0">
                <a:solidFill>
                  <a:srgbClr val="FFAF03"/>
                </a:solidFill>
                <a:ea typeface="+mn-ea"/>
                <a:cs typeface="+mn-cs"/>
              </a:rPr>
              <a:t>Invertebrate Class 5 – Southern Streams (Riffle/Run Habitats)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US" dirty="0" smtClean="0">
                <a:ea typeface="+mn-ea"/>
              </a:rPr>
              <a:t>Watershed &lt; 500 mi</a:t>
            </a:r>
            <a:r>
              <a:rPr lang="en-US" baseline="30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(Root, </a:t>
            </a:r>
            <a:r>
              <a:rPr lang="en-US" dirty="0" err="1" smtClean="0">
                <a:ea typeface="+mn-ea"/>
              </a:rPr>
              <a:t>Zumbro</a:t>
            </a:r>
            <a:r>
              <a:rPr lang="en-US" dirty="0" smtClean="0">
                <a:ea typeface="+mn-ea"/>
              </a:rPr>
              <a:t>)</a:t>
            </a:r>
            <a:endParaRPr lang="en-US" baseline="30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595" dirty="0" smtClean="0">
                <a:solidFill>
                  <a:srgbClr val="FFAF03"/>
                </a:solidFill>
                <a:ea typeface="+mn-ea"/>
                <a:cs typeface="+mn-cs"/>
              </a:rPr>
              <a:t>Invertebrate Class 6 – Southern Forest Streams (Glide/Pool Habitats)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US" dirty="0" smtClean="0">
                <a:ea typeface="+mn-ea"/>
              </a:rPr>
              <a:t>Watershed &lt; 500 mi</a:t>
            </a:r>
            <a:r>
              <a:rPr lang="en-US" baseline="30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(Money, Root, Rush)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595" dirty="0" smtClean="0">
                <a:solidFill>
                  <a:srgbClr val="FFAF03"/>
                </a:solidFill>
                <a:ea typeface="+mn-ea"/>
                <a:cs typeface="+mn-cs"/>
              </a:rPr>
              <a:t>Invertebrate Class 9 – Southern Coldwater Streams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Ü"/>
              <a:defRPr/>
            </a:pPr>
            <a:r>
              <a:rPr lang="en-US" dirty="0" smtClean="0">
                <a:ea typeface="+mn-ea"/>
              </a:rPr>
              <a:t>Size? (Beaver, Pine, Trout, Whitewater, </a:t>
            </a:r>
            <a:r>
              <a:rPr lang="en-US" dirty="0" err="1" smtClean="0">
                <a:ea typeface="+mn-ea"/>
              </a:rPr>
              <a:t>S.Br</a:t>
            </a:r>
            <a:r>
              <a:rPr lang="en-US" dirty="0" smtClean="0">
                <a:ea typeface="+mn-ea"/>
              </a:rPr>
              <a:t>/S.F. Root)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Macroinvertebrate IBI Metric Categories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89013" y="2044700"/>
          <a:ext cx="7165975" cy="25907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1659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Composition (3 metrics)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Habitat (2 metrics)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Trophic</a:t>
                      </a:r>
                      <a:r>
                        <a:rPr lang="en-US" sz="2800" b="1" dirty="0" smtClean="0"/>
                        <a:t> (1 metric)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Tolerance (6 metrics)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Richness (8 metrics)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115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4933950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4" name="Picture 5" descr="riffle_beetles_and_adul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9149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839200" cy="788988"/>
          </a:xfrm>
        </p:spPr>
        <p:txBody>
          <a:bodyPr/>
          <a:lstStyle/>
          <a:p>
            <a:pPr eaLnBrk="1" hangingPunct="1"/>
            <a:r>
              <a:rPr lang="en-US" sz="2800" smtClean="0"/>
              <a:t>Class 5 – Southern Streams (Run/Riffle Habitats)</a:t>
            </a:r>
            <a:br>
              <a:rPr lang="en-US" sz="2800" smtClean="0"/>
            </a:br>
            <a:r>
              <a:rPr lang="en-US" sz="2800" smtClean="0"/>
              <a:t>Biocriteria Threshold 35.9 (23.3 – 48.5)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89013" y="1371600"/>
          <a:ext cx="7165976" cy="5131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87"/>
                <a:gridCol w="1295400"/>
                <a:gridCol w="1295400"/>
                <a:gridCol w="3201989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Metric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ClimberCh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Habitat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richness of climbers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ClingerChTxPct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Habitat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Relative % of </a:t>
                      </a:r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adapted to cling to substrate in swift flowing water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DomFiveChPct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Composition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Realtive</a:t>
                      </a:r>
                      <a:r>
                        <a:rPr lang="en-US" sz="1200" dirty="0" smtClean="0"/>
                        <a:t> abundance (%) of</a:t>
                      </a:r>
                      <a:r>
                        <a:rPr lang="en-US" sz="1200" baseline="0" dirty="0" smtClean="0"/>
                        <a:t> dominant 5 </a:t>
                      </a:r>
                      <a:r>
                        <a:rPr lang="en-US" sz="1200" baseline="0" dirty="0" err="1" smtClean="0"/>
                        <a:t>taxa</a:t>
                      </a:r>
                      <a:r>
                        <a:rPr lang="en-US" sz="1200" baseline="0" dirty="0" smtClean="0"/>
                        <a:t> in subsample (</a:t>
                      </a:r>
                      <a:r>
                        <a:rPr lang="en-US" sz="1200" baseline="0" dirty="0" err="1" smtClean="0"/>
                        <a:t>Chir</a:t>
                      </a:r>
                      <a:r>
                        <a:rPr lang="en-US" sz="1200" baseline="0" dirty="0" smtClean="0"/>
                        <a:t> genera separate)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HBI_MN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Tolerance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Average tolerance value of individuals</a:t>
                      </a:r>
                      <a:r>
                        <a:rPr lang="en-US" sz="1200" baseline="0" dirty="0" smtClean="0"/>
                        <a:t> in sample (</a:t>
                      </a:r>
                      <a:r>
                        <a:rPr lang="en-US" sz="1200" baseline="0" dirty="0" err="1" smtClean="0"/>
                        <a:t>Chirhart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InsectTxPct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Composition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Relative % of insect </a:t>
                      </a:r>
                      <a:r>
                        <a:rPr lang="en-US" sz="1200" dirty="0" err="1" smtClean="0"/>
                        <a:t>taxa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Odonata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Richness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richness of </a:t>
                      </a:r>
                      <a:r>
                        <a:rPr lang="en-US" sz="1200" dirty="0" err="1" smtClean="0"/>
                        <a:t>Odonata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Plecoptera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Richness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Taxa</a:t>
                      </a:r>
                      <a:r>
                        <a:rPr lang="en-US" sz="1200" baseline="0" dirty="0" smtClean="0"/>
                        <a:t> richness of </a:t>
                      </a:r>
                      <a:r>
                        <a:rPr lang="en-US" sz="1200" baseline="0" dirty="0" err="1" smtClean="0"/>
                        <a:t>Plecoptera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PredatorCh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Richness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richness of predators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Tolerant2ChTxPct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Tolerance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Relative % of </a:t>
                      </a:r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with tolerance values = or &gt; 6, using MN TVs</a:t>
                      </a:r>
                      <a:endParaRPr lang="en-US" sz="1200" dirty="0"/>
                    </a:p>
                  </a:txBody>
                  <a:tcPr/>
                </a:tc>
              </a:tr>
              <a:tr h="4031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Trichoptera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Richness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Decrease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Taxa</a:t>
                      </a:r>
                      <a:r>
                        <a:rPr lang="en-US" sz="1200" dirty="0" smtClean="0"/>
                        <a:t> richness of </a:t>
                      </a:r>
                      <a:r>
                        <a:rPr lang="en-US" sz="1200" dirty="0" err="1" smtClean="0"/>
                        <a:t>Trichoptera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Why Study Macroinvertebrates?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800600" y="923925"/>
            <a:ext cx="43434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 sz="2400"/>
              <a:t> Macroinvertebrates are used to assess the health of freshwater environments</a:t>
            </a:r>
          </a:p>
          <a:p>
            <a:pPr defTabSz="457200">
              <a:buFontTx/>
              <a:buChar char="•"/>
            </a:pPr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Some macroinvertebrates are sensitive to stress produced by pollution, habitat modification, or severe natural events</a:t>
            </a:r>
          </a:p>
          <a:p>
            <a:pPr defTabSz="457200"/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Sampling and identifying macroinvertebrates can reveal whether a body of water is healthy or unhealthy and may reveal the cause of the problem</a:t>
            </a:r>
          </a:p>
        </p:txBody>
      </p:sp>
      <p:pic>
        <p:nvPicPr>
          <p:cNvPr id="27652" name="Picture 6" descr="mapleleafsnai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066800"/>
            <a:ext cx="3505200" cy="2911475"/>
          </a:xfrm>
          <a:noFill/>
        </p:spPr>
      </p:pic>
      <p:pic>
        <p:nvPicPr>
          <p:cNvPr id="27653" name="Picture 10" descr="dobsonfl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8075" y="3352800"/>
            <a:ext cx="20161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 descr="riffle_beetles_and_adul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7338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Why are macroinvertebrates biological indicators </a:t>
            </a:r>
            <a:br>
              <a:rPr lang="en-US">
                <a:ea typeface="+mj-ea"/>
                <a:cs typeface="+mj-cs"/>
              </a:rPr>
            </a:br>
            <a:r>
              <a:rPr lang="en-US">
                <a:ea typeface="+mj-ea"/>
                <a:cs typeface="+mj-cs"/>
              </a:rPr>
              <a:t>of stream health?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0"/>
            <a:ext cx="4724400" cy="43434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Spend up to one </a:t>
            </a:r>
            <a:r>
              <a:rPr lang="en-US" sz="2400" dirty="0" smtClean="0">
                <a:latin typeface="Comic Sans MS"/>
                <a:ea typeface="+mn-ea"/>
                <a:cs typeface="Comic Sans MS"/>
              </a:rPr>
              <a:t>year (or more) </a:t>
            </a:r>
            <a:r>
              <a:rPr lang="en-US" sz="2400" dirty="0">
                <a:latin typeface="Comic Sans MS"/>
                <a:ea typeface="+mn-ea"/>
                <a:cs typeface="Comic Sans MS"/>
              </a:rPr>
              <a:t>in the stream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Have little mobility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Generally abundant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Primary food source for many fish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Good indicators of local conditions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Diversity = healthy stream</a:t>
            </a: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ea typeface="+mn-ea"/>
                <a:cs typeface="Comic Sans MS"/>
              </a:rPr>
              <a:t>Easy to sample</a:t>
            </a:r>
            <a:endParaRPr lang="en-US" sz="2800" dirty="0">
              <a:latin typeface="Comic Sans MS"/>
              <a:ea typeface="+mn-ea"/>
              <a:cs typeface="Comic Sans MS"/>
            </a:endParaRPr>
          </a:p>
        </p:txBody>
      </p:sp>
      <p:pic>
        <p:nvPicPr>
          <p:cNvPr id="28676" name="Picture 4" descr="KoreanInsect-Caddisf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438400"/>
            <a:ext cx="3582988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477000" y="6491288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Adult Caddisfly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ug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1717675"/>
            <a:ext cx="608806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66700" y="574675"/>
            <a:ext cx="86106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Stream Benthic Macroinvertebrates: </a:t>
            </a:r>
            <a:endParaRPr lang="en-US" sz="240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 Standard Habitat Samples from Iowa Streams</a:t>
            </a:r>
            <a:r>
              <a:rPr lang="en-US" sz="200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>
              <a:solidFill>
                <a:schemeClr val="accent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2070</TotalTime>
  <Words>2727</Words>
  <Application>Microsoft Macintosh PowerPoint</Application>
  <PresentationFormat>On-screen Show (4:3)</PresentationFormat>
  <Paragraphs>501</Paragraphs>
  <Slides>55</Slides>
  <Notes>18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Twilight</vt:lpstr>
      <vt:lpstr>Slide 1</vt:lpstr>
      <vt:lpstr>Natural History of Stream Invertebrates: Making Sense of Biotic Indices</vt:lpstr>
      <vt:lpstr>Segment 2 Outline</vt:lpstr>
      <vt:lpstr>Freshwater Ecology</vt:lpstr>
      <vt:lpstr>The Importance of Macroinvertebrates</vt:lpstr>
      <vt:lpstr>Why Study Macroinvertebrates?</vt:lpstr>
      <vt:lpstr>Why are macroinvertebrates biological indicators  of stream health?</vt:lpstr>
      <vt:lpstr>Slide 8</vt:lpstr>
      <vt:lpstr>Slide 9</vt:lpstr>
      <vt:lpstr>Slide 10</vt:lpstr>
      <vt:lpstr>Common Macroinvertebrates</vt:lpstr>
      <vt:lpstr>Common Macroinvertebrates</vt:lpstr>
      <vt:lpstr>Common Macroinvertebrates</vt:lpstr>
      <vt:lpstr>Common Macroinvertebrates</vt:lpstr>
      <vt:lpstr>Common Macroinvertebrates</vt:lpstr>
      <vt:lpstr>Macroinvertebrate Biology</vt:lpstr>
      <vt:lpstr>Habitat</vt:lpstr>
      <vt:lpstr>Movement</vt:lpstr>
      <vt:lpstr>Feeding</vt:lpstr>
      <vt:lpstr>Shredders</vt:lpstr>
      <vt:lpstr>Collectors</vt:lpstr>
      <vt:lpstr>Piercers</vt:lpstr>
      <vt:lpstr>Scrapers/Grazers</vt:lpstr>
      <vt:lpstr>Engulfer-Predators</vt:lpstr>
      <vt:lpstr>Slide 25</vt:lpstr>
      <vt:lpstr>Autochthonous vs. Allochthonous Inputs</vt:lpstr>
      <vt:lpstr>Functional Feeding Groups: The River Continuum (Vannote et al., 1980)</vt:lpstr>
      <vt:lpstr>Life History</vt:lpstr>
      <vt:lpstr>Insect Life Cycles</vt:lpstr>
      <vt:lpstr>Insect Life Cycles</vt:lpstr>
      <vt:lpstr>Voltinism</vt:lpstr>
      <vt:lpstr>Stress Tolerance</vt:lpstr>
      <vt:lpstr>Classification of Macroinvertebrates used in Biomonitoring</vt:lpstr>
      <vt:lpstr>Group 1 Taxa</vt:lpstr>
      <vt:lpstr>Macroinvertebrates as Indicators</vt:lpstr>
      <vt:lpstr>Group 2 Taxa</vt:lpstr>
      <vt:lpstr>Macroinvertebrates as Indicators</vt:lpstr>
      <vt:lpstr>Group 3 Taxa</vt:lpstr>
      <vt:lpstr>Macroinvertebrates as Indicators</vt:lpstr>
      <vt:lpstr>The Tolerance Index 0 - 10</vt:lpstr>
      <vt:lpstr>HBI_MN Tolerance Values  from Joel Chirhart </vt:lpstr>
      <vt:lpstr>Slide 42</vt:lpstr>
      <vt:lpstr>Slide 43</vt:lpstr>
      <vt:lpstr>Slide 44</vt:lpstr>
      <vt:lpstr>J.R. Karr</vt:lpstr>
      <vt:lpstr>Slide 46</vt:lpstr>
      <vt:lpstr>Slide 47</vt:lpstr>
      <vt:lpstr>Macroinvertebrates as Indicators</vt:lpstr>
      <vt:lpstr>Integrate effects of human impacts</vt:lpstr>
      <vt:lpstr>EPA Recommendations</vt:lpstr>
      <vt:lpstr>For each community characteristic (metric)</vt:lpstr>
      <vt:lpstr>Benthic Index of Biotic Integrity (B-IBI)</vt:lpstr>
      <vt:lpstr>SE MN River/Stream Macroinvertebrate Assessments</vt:lpstr>
      <vt:lpstr>Macroinvertebrate IBI Metric Categories</vt:lpstr>
      <vt:lpstr>Class 5 – Southern Streams (Run/Riffle Habitats) Biocriteria Threshold 35.9 (23.3 – 48.5)</vt:lpstr>
    </vt:vector>
  </TitlesOfParts>
  <Company>UW Madison, CBE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for Everyone</dc:title>
  <dc:creator>Robert Bohanan</dc:creator>
  <cp:lastModifiedBy>Neal Mundahl</cp:lastModifiedBy>
  <cp:revision>124</cp:revision>
  <cp:lastPrinted>2005-10-03T15:33:38Z</cp:lastPrinted>
  <dcterms:created xsi:type="dcterms:W3CDTF">2013-03-19T23:37:07Z</dcterms:created>
  <dcterms:modified xsi:type="dcterms:W3CDTF">2013-03-19T23:48:24Z</dcterms:modified>
</cp:coreProperties>
</file>