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79" r:id="rId10"/>
    <p:sldId id="280" r:id="rId11"/>
    <p:sldId id="281" r:id="rId12"/>
    <p:sldId id="282" r:id="rId13"/>
    <p:sldId id="284" r:id="rId14"/>
    <p:sldId id="274" r:id="rId15"/>
    <p:sldId id="270" r:id="rId16"/>
    <p:sldId id="272" r:id="rId17"/>
    <p:sldId id="278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1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6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5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704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5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66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7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82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0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3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5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1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8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6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DBB85F9-2E3A-427A-9F81-5E85716C395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60F5-E929-4048-A51F-51E39109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03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z+table&amp;source=lnms&amp;tbm=isch&amp;sa=X&amp;ved=0ahUKEwjuzLfS9fzRAhXp54MKHV0TDPAQ_AUICCgB&amp;biw=1745&amp;bih=841#imgrc=n_wEBM8lL0N6nM" TargetMode="External"/><Relationship Id="rId2" Type="http://schemas.openxmlformats.org/officeDocument/2006/relationships/hyperlink" Target="https://infocus.emc.com/william_schmarzo/understanding-type-i-and-type-ii-erro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.yale.edu/Courses/1997-98/101/sigtes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998" y="1496291"/>
            <a:ext cx="11621708" cy="1660108"/>
          </a:xfrm>
        </p:spPr>
        <p:txBody>
          <a:bodyPr/>
          <a:lstStyle/>
          <a:p>
            <a:pPr algn="ctr"/>
            <a:r>
              <a:rPr lang="en-US" b="1" dirty="0" smtClean="0"/>
              <a:t>Significance Test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721663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Student 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63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32" y="452718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Left-tailed t-curve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05404" y="1531453"/>
            <a:ext cx="33915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Observing a sample mean </a:t>
            </a:r>
            <a:r>
              <a:rPr lang="en-US" sz="2800" dirty="0" smtClean="0"/>
              <a:t>less than </a:t>
            </a:r>
            <a:r>
              <a:rPr lang="en-US" sz="2800" dirty="0"/>
              <a:t>or equal to that which was observed in the study, assuming </a:t>
            </a:r>
            <a:r>
              <a:rPr lang="en-US" sz="2800" i="1" dirty="0"/>
              <a:t>H</a:t>
            </a:r>
            <a:r>
              <a:rPr lang="en-US" sz="2800" i="1" baseline="-25000" dirty="0"/>
              <a:t>0</a:t>
            </a:r>
            <a:r>
              <a:rPr lang="en-US" sz="2800" i="1" dirty="0"/>
              <a:t> </a:t>
            </a:r>
            <a:r>
              <a:rPr lang="en-US" sz="2800" dirty="0"/>
              <a:t>is true</a:t>
            </a:r>
          </a:p>
          <a:p>
            <a:endParaRPr lang="en-US" sz="2800" dirty="0"/>
          </a:p>
          <a:p>
            <a:r>
              <a:rPr lang="en-US" sz="2800" dirty="0"/>
              <a:t>Ex: In this case, observing a mean </a:t>
            </a:r>
            <a:r>
              <a:rPr lang="en-US" sz="2800" dirty="0" smtClean="0"/>
              <a:t>of &lt;=76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50" y="1256970"/>
            <a:ext cx="6838287" cy="5276979"/>
          </a:xfrm>
        </p:spPr>
      </p:pic>
    </p:spTree>
    <p:extLst>
      <p:ext uri="{BB962C8B-B14F-4D97-AF65-F5344CB8AC3E}">
        <p14:creationId xmlns:p14="http://schemas.microsoft.com/office/powerpoint/2010/main" val="11567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505" y="452718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Two-tailed t-curve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9476" y="1368624"/>
            <a:ext cx="361501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Observing a sample mean </a:t>
            </a:r>
            <a:r>
              <a:rPr lang="en-US" sz="2800" dirty="0" smtClean="0"/>
              <a:t>different from that of which </a:t>
            </a:r>
            <a:r>
              <a:rPr lang="en-US" sz="2800" dirty="0"/>
              <a:t>was observed in the study, assuming </a:t>
            </a:r>
            <a:r>
              <a:rPr lang="en-US" sz="2800" i="1" dirty="0"/>
              <a:t>H</a:t>
            </a:r>
            <a:r>
              <a:rPr lang="en-US" sz="2800" i="1" baseline="-25000" dirty="0"/>
              <a:t>0</a:t>
            </a:r>
            <a:r>
              <a:rPr lang="en-US" sz="2800" i="1" dirty="0"/>
              <a:t> </a:t>
            </a:r>
            <a:r>
              <a:rPr lang="en-US" sz="2800" dirty="0"/>
              <a:t>is true</a:t>
            </a:r>
          </a:p>
          <a:p>
            <a:endParaRPr lang="en-US" sz="2800" dirty="0"/>
          </a:p>
          <a:p>
            <a:r>
              <a:rPr lang="en-US" sz="2800" dirty="0"/>
              <a:t>Ex: In this case, observing a mean </a:t>
            </a:r>
            <a:r>
              <a:rPr lang="en-US" sz="2800" dirty="0" smtClean="0"/>
              <a:t>not equal to 76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3" y="1285423"/>
            <a:ext cx="6972504" cy="5275492"/>
          </a:xfrm>
        </p:spPr>
      </p:pic>
    </p:spTree>
    <p:extLst>
      <p:ext uri="{BB962C8B-B14F-4D97-AF65-F5344CB8AC3E}">
        <p14:creationId xmlns:p14="http://schemas.microsoft.com/office/powerpoint/2010/main" val="9198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569" y="452718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Significance of our test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9952615" cy="478535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Right-tailed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P-value = 0.02</a:t>
            </a:r>
          </a:p>
          <a:p>
            <a:endParaRPr lang="en-US" sz="2800" dirty="0"/>
          </a:p>
          <a:p>
            <a:r>
              <a:rPr lang="en-US" sz="2800" dirty="0"/>
              <a:t>Significant at a 0.05 level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There is enough evidence to reject the null (H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74), and say that Females overall mean is higher than the entire student populations </a:t>
            </a:r>
          </a:p>
        </p:txBody>
      </p:sp>
    </p:spTree>
    <p:extLst>
      <p:ext uri="{BB962C8B-B14F-4D97-AF65-F5344CB8AC3E}">
        <p14:creationId xmlns:p14="http://schemas.microsoft.com/office/powerpoint/2010/main" val="12372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T-value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396" y="1645920"/>
            <a:ext cx="9268457" cy="4602479"/>
          </a:xfrm>
        </p:spPr>
        <p:txBody>
          <a:bodyPr/>
          <a:lstStyle/>
          <a:p>
            <a:r>
              <a:rPr lang="en-US" sz="2800" dirty="0" smtClean="0"/>
              <a:t>T-value = 2.08 </a:t>
            </a:r>
          </a:p>
          <a:p>
            <a:endParaRPr lang="en-US" sz="2800" dirty="0"/>
          </a:p>
          <a:p>
            <a:r>
              <a:rPr lang="en-US" sz="2800" dirty="0"/>
              <a:t>P</a:t>
            </a:r>
            <a:r>
              <a:rPr lang="en-US" sz="2800" dirty="0" smtClean="0"/>
              <a:t>rovides strong evidence to reject the null and say that females overall mean score is higher than the entire student population</a:t>
            </a:r>
          </a:p>
          <a:p>
            <a:endParaRPr lang="en-US" sz="2800" dirty="0"/>
          </a:p>
          <a:p>
            <a:r>
              <a:rPr lang="en-US" sz="2800" dirty="0" smtClean="0"/>
              <a:t>T and P are correlated, the higher the absolute value of T the lower P will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24" y="369591"/>
            <a:ext cx="9404723" cy="1400530"/>
          </a:xfrm>
        </p:spPr>
        <p:txBody>
          <a:bodyPr/>
          <a:lstStyle/>
          <a:p>
            <a:pPr algn="ctr"/>
            <a:r>
              <a:rPr lang="en-US" sz="4800" b="1" dirty="0"/>
              <a:t>Type I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386" y="159286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Suppose we want to study if there is a difference between two medicines</a:t>
            </a:r>
          </a:p>
          <a:p>
            <a:endParaRPr lang="en-US" sz="3600" dirty="0" smtClean="0"/>
          </a:p>
          <a:p>
            <a:pPr lvl="1"/>
            <a:r>
              <a:rPr lang="en-US" sz="3600" dirty="0" smtClean="0"/>
              <a:t>Type I Error would be:</a:t>
            </a:r>
            <a:endParaRPr lang="en-US" sz="3600" dirty="0"/>
          </a:p>
          <a:p>
            <a:pPr lvl="2"/>
            <a:r>
              <a:rPr lang="en-US" sz="2800" dirty="0" smtClean="0"/>
              <a:t>H</a:t>
            </a:r>
            <a:r>
              <a:rPr lang="en-US" sz="2800" baseline="-25000" dirty="0" smtClean="0"/>
              <a:t>0</a:t>
            </a:r>
            <a:r>
              <a:rPr lang="en-US" sz="2800" dirty="0"/>
              <a:t> </a:t>
            </a:r>
            <a:r>
              <a:rPr lang="en-US" sz="2800" b="1" dirty="0"/>
              <a:t>true</a:t>
            </a:r>
            <a:r>
              <a:rPr lang="en-US" sz="2800" dirty="0"/>
              <a:t>, but rejected as </a:t>
            </a:r>
            <a:r>
              <a:rPr lang="en-US" sz="2800" b="1" dirty="0" smtClean="0"/>
              <a:t>false</a:t>
            </a:r>
            <a:endParaRPr lang="en-US" sz="2800" dirty="0"/>
          </a:p>
          <a:p>
            <a:pPr lvl="3"/>
            <a:r>
              <a:rPr lang="en-US" sz="2800" dirty="0" smtClean="0"/>
              <a:t>Medicines </a:t>
            </a:r>
            <a:r>
              <a:rPr lang="en-US" sz="2800" b="1" dirty="0" smtClean="0"/>
              <a:t>do not differ</a:t>
            </a:r>
            <a:r>
              <a:rPr lang="en-US" sz="2800" dirty="0" smtClean="0"/>
              <a:t>, </a:t>
            </a:r>
            <a:r>
              <a:rPr lang="en-US" sz="2800" dirty="0"/>
              <a:t>but </a:t>
            </a:r>
            <a:r>
              <a:rPr lang="en-US" sz="2800" dirty="0" smtClean="0"/>
              <a:t>are said to be different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6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24" y="311401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Type II Error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386" y="1858876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Again, suppose we want to study if certain medicines differ from one another</a:t>
            </a:r>
          </a:p>
          <a:p>
            <a:pPr marL="0" indent="0">
              <a:buNone/>
            </a:pPr>
            <a:endParaRPr lang="en-US" sz="4000" dirty="0" smtClean="0"/>
          </a:p>
          <a:p>
            <a:pPr lvl="1"/>
            <a:r>
              <a:rPr lang="en-US" sz="3600" dirty="0" smtClean="0"/>
              <a:t>Type II Error would be:</a:t>
            </a:r>
            <a:endParaRPr lang="en-US" sz="3600" dirty="0"/>
          </a:p>
          <a:p>
            <a:pPr lvl="2"/>
            <a:r>
              <a:rPr lang="en-US" sz="3200" dirty="0" smtClean="0"/>
              <a:t>When H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is </a:t>
            </a:r>
            <a:r>
              <a:rPr lang="en-US" sz="3200" b="1" dirty="0" smtClean="0"/>
              <a:t>true</a:t>
            </a:r>
            <a:r>
              <a:rPr lang="en-US" sz="3200" dirty="0" smtClean="0"/>
              <a:t> but not enough evidence to support</a:t>
            </a:r>
          </a:p>
          <a:p>
            <a:pPr lvl="3"/>
            <a:r>
              <a:rPr lang="en-US" sz="2800" dirty="0" smtClean="0"/>
              <a:t>Medicines</a:t>
            </a:r>
            <a:r>
              <a:rPr lang="en-US" sz="2800" dirty="0"/>
              <a:t> </a:t>
            </a:r>
            <a:r>
              <a:rPr lang="en-US" sz="2800" b="1" dirty="0" smtClean="0"/>
              <a:t>differ</a:t>
            </a:r>
            <a:r>
              <a:rPr lang="en-US" sz="2800" dirty="0" smtClean="0"/>
              <a:t>, </a:t>
            </a:r>
            <a:r>
              <a:rPr lang="en-US" sz="2800" dirty="0"/>
              <a:t>but </a:t>
            </a:r>
            <a:r>
              <a:rPr lang="en-US" sz="2800" dirty="0" smtClean="0"/>
              <a:t>are said to be the same</a:t>
            </a:r>
            <a:endParaRPr lang="en-US" sz="2800" b="1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245" y="485969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Conclusion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65630"/>
            <a:ext cx="10782993" cy="416990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Significance tests are important because they allow us to assess evidence in favor of some claim about a population</a:t>
            </a:r>
          </a:p>
          <a:p>
            <a:r>
              <a:rPr lang="en-US" sz="3200" dirty="0" smtClean="0"/>
              <a:t>Purpose of H</a:t>
            </a:r>
            <a:r>
              <a:rPr lang="en-US" sz="3200" i="1" baseline="-25000" dirty="0" smtClean="0"/>
              <a:t>0</a:t>
            </a:r>
            <a:r>
              <a:rPr lang="en-US" sz="3200" i="1" dirty="0" smtClean="0"/>
              <a:t>: </a:t>
            </a:r>
            <a:r>
              <a:rPr lang="en-US" sz="3200" dirty="0" smtClean="0"/>
              <a:t>Basis argument which assumes there is no effect</a:t>
            </a:r>
          </a:p>
          <a:p>
            <a:r>
              <a:rPr lang="en-US" sz="3200" dirty="0" smtClean="0"/>
              <a:t>Purpose of H</a:t>
            </a:r>
            <a:r>
              <a:rPr lang="en-US" sz="3200" i="1" baseline="-25000" dirty="0" smtClean="0"/>
              <a:t>a</a:t>
            </a:r>
            <a:r>
              <a:rPr lang="en-US" sz="3200" dirty="0" smtClean="0"/>
              <a:t>: The theory we are trying to establish which says there is a difference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010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33" y="452718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Conclusion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65630"/>
            <a:ext cx="10950144" cy="480167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Test-statistic gives the extremeness and helps get the p-value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P-value gives us the </a:t>
            </a:r>
            <a:r>
              <a:rPr lang="en-US" sz="3200" dirty="0"/>
              <a:t>probability that a value at least as extreme as </a:t>
            </a:r>
            <a:r>
              <a:rPr lang="en-US" sz="3200" dirty="0" smtClean="0"/>
              <a:t>the value that occurred in the study </a:t>
            </a:r>
            <a:r>
              <a:rPr lang="en-US" sz="3200" dirty="0"/>
              <a:t>would be observed under the null </a:t>
            </a:r>
            <a:r>
              <a:rPr lang="en-US" sz="3200" dirty="0" smtClean="0"/>
              <a:t>hypothesis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Type I Error – incorrect rejection of a true null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Type II Error – incorrectly retaining a false null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5656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380" y="452718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Sources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https://infocus.emc.com/william_schmarzo/understanding-type-i-and-type-ii-errors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www.google.com/search?q=z+table&amp;source=lnms&amp;tbm=isch&amp;sa=X&amp;ved=0ahUKEwjuzLfS9fzRAhXp54MKHV0TDPAQ_AUICCgB&amp;biw=1745&amp;bih=841#imgrc=n_wEBM8lL0N6nM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www.stat.yale.edu/Courses/1997-98/101/sigtest.htm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387" y="452718"/>
            <a:ext cx="9404723" cy="1400530"/>
          </a:xfrm>
        </p:spPr>
        <p:txBody>
          <a:bodyPr/>
          <a:lstStyle/>
          <a:p>
            <a:r>
              <a:rPr lang="en-US" sz="4800" b="1" dirty="0" smtClean="0"/>
              <a:t>What are Significance Tests?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0858"/>
            <a:ext cx="9121343" cy="457754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Method of Inference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/>
              <a:t> </a:t>
            </a:r>
            <a:r>
              <a:rPr lang="en-US" sz="3000" dirty="0" smtClean="0"/>
              <a:t>Allows us to support or reject claims about sample data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Example of why we would do a significance test: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000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600" dirty="0"/>
              <a:t> </a:t>
            </a:r>
            <a:r>
              <a:rPr lang="en-US" altLang="en-US" sz="3600" dirty="0" smtClean="0"/>
              <a:t>  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General</a:t>
            </a:r>
            <a:r>
              <a:rPr lang="en-US" altLang="en-US" sz="2600" dirty="0">
                <a:cs typeface="Times New Roman" panose="02020603050405020304" pitchFamily="18" charset="0"/>
              </a:rPr>
              <a:t>: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Salary is </a:t>
            </a:r>
            <a:r>
              <a:rPr lang="en-US" altLang="en-US" sz="2600" dirty="0">
                <a:cs typeface="Times New Roman" panose="02020603050405020304" pitchFamily="18" charset="0"/>
              </a:rPr>
              <a:t>influenced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by gender</a:t>
            </a:r>
            <a:r>
              <a:rPr lang="en-US" altLang="en-US" sz="2600" dirty="0">
                <a:cs typeface="Times New Roman" panose="02020603050405020304" pitchFamily="18" charset="0"/>
              </a:rPr>
              <a:t>.</a:t>
            </a:r>
          </a:p>
          <a:p>
            <a:pPr marL="4572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dirty="0" smtClean="0">
                <a:cs typeface="Times New Roman" panose="02020603050405020304" pitchFamily="18" charset="0"/>
              </a:rPr>
              <a:t>		</a:t>
            </a:r>
          </a:p>
          <a:p>
            <a:pPr marL="4572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	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Direction</a:t>
            </a:r>
            <a:r>
              <a:rPr lang="en-US" altLang="en-US" sz="2600" dirty="0">
                <a:cs typeface="Times New Roman" panose="02020603050405020304" pitchFamily="18" charset="0"/>
              </a:rPr>
              <a:t>: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Males </a:t>
            </a:r>
            <a:r>
              <a:rPr lang="en-US" altLang="en-US" sz="2600" dirty="0">
                <a:cs typeface="Times New Roman" panose="02020603050405020304" pitchFamily="18" charset="0"/>
              </a:rPr>
              <a:t>are paid more 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than females in the workplace.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99955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99" y="79136"/>
            <a:ext cx="10451379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Null Hypothesis and </a:t>
            </a:r>
            <a:br>
              <a:rPr lang="en-US" sz="4800" b="1" dirty="0" smtClean="0"/>
            </a:br>
            <a:r>
              <a:rPr lang="en-US" sz="4800" b="1" dirty="0" smtClean="0"/>
              <a:t>Its Importance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922" y="1596044"/>
            <a:ext cx="8946541" cy="4630189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i="1" dirty="0"/>
              <a:t> </a:t>
            </a:r>
            <a:r>
              <a:rPr lang="en-US" sz="3200" i="1" dirty="0"/>
              <a:t>H</a:t>
            </a:r>
            <a:r>
              <a:rPr lang="en-US" sz="3200" i="1" baseline="-25000" dirty="0"/>
              <a:t>0, </a:t>
            </a:r>
            <a:r>
              <a:rPr lang="en-US" sz="3200" baseline="-25000" dirty="0"/>
              <a:t> </a:t>
            </a:r>
            <a:r>
              <a:rPr lang="en-US" sz="3200" dirty="0"/>
              <a:t> Null </a:t>
            </a:r>
            <a:r>
              <a:rPr lang="en-US" sz="3200" dirty="0" smtClean="0"/>
              <a:t>Hypothesis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Used as a basis argument for what the test is built around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Example H</a:t>
            </a:r>
            <a:r>
              <a:rPr lang="en-US" sz="3200" baseline="-25000" dirty="0"/>
              <a:t>0</a:t>
            </a:r>
            <a:r>
              <a:rPr lang="en-US" sz="3200" dirty="0"/>
              <a:t> : There is no difference between a new clinical drug and the current drug, on average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755" y="311402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Alternative and Importance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04525"/>
            <a:ext cx="8946541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a,</a:t>
            </a:r>
            <a:r>
              <a:rPr lang="en-US" sz="2800" dirty="0" smtClean="0"/>
              <a:t> Alternative Hypothesis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Gives us a statement that our test is made to establish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Example H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: The new drug is better than the current drug, on average</a:t>
            </a:r>
          </a:p>
        </p:txBody>
      </p:sp>
    </p:spTree>
    <p:extLst>
      <p:ext uri="{BB962C8B-B14F-4D97-AF65-F5344CB8AC3E}">
        <p14:creationId xmlns:p14="http://schemas.microsoft.com/office/powerpoint/2010/main" val="26028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86710"/>
            <a:ext cx="10542820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More about Alternative Hypotheses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4141124" cy="39671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One-sided:			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i="1" dirty="0" smtClean="0"/>
              <a:t>H</a:t>
            </a:r>
            <a:r>
              <a:rPr lang="en-US" sz="3200" i="1" baseline="-25000" dirty="0" smtClean="0"/>
              <a:t>0 </a:t>
            </a:r>
            <a:r>
              <a:rPr lang="el-GR" sz="3200" b="1" dirty="0" smtClean="0"/>
              <a:t>μ</a:t>
            </a:r>
            <a:r>
              <a:rPr lang="en-US" sz="3200" b="1" dirty="0"/>
              <a:t> </a:t>
            </a:r>
            <a:r>
              <a:rPr lang="en-US" sz="3200" dirty="0" smtClean="0"/>
              <a:t>= k</a:t>
            </a:r>
          </a:p>
          <a:p>
            <a:pPr marL="0" indent="0">
              <a:buNone/>
            </a:pPr>
            <a:r>
              <a:rPr lang="en-US" sz="3200" i="1" dirty="0" smtClean="0"/>
              <a:t>   H</a:t>
            </a:r>
            <a:r>
              <a:rPr lang="en-US" sz="3200" i="1" baseline="-25000" dirty="0" smtClean="0"/>
              <a:t>a </a:t>
            </a:r>
            <a:r>
              <a:rPr lang="el-GR" sz="3200" b="1" dirty="0" smtClean="0"/>
              <a:t>μ</a:t>
            </a:r>
            <a:r>
              <a:rPr lang="en-US" sz="3200" b="1" dirty="0" smtClean="0"/>
              <a:t> </a:t>
            </a:r>
            <a:r>
              <a:rPr lang="en-US" sz="3200" dirty="0" smtClean="0"/>
              <a:t>&gt; 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i="1" dirty="0" smtClean="0"/>
              <a:t>H</a:t>
            </a:r>
            <a:r>
              <a:rPr lang="en-US" sz="3200" i="1" baseline="-25000" dirty="0" smtClean="0"/>
              <a:t>0 </a:t>
            </a:r>
            <a:r>
              <a:rPr lang="el-GR" sz="3200" b="1" dirty="0" smtClean="0"/>
              <a:t>μ</a:t>
            </a:r>
            <a:r>
              <a:rPr lang="en-US" sz="3200" b="1" dirty="0" smtClean="0"/>
              <a:t> </a:t>
            </a:r>
            <a:r>
              <a:rPr lang="en-US" sz="3200" dirty="0" smtClean="0"/>
              <a:t>= k</a:t>
            </a:r>
          </a:p>
          <a:p>
            <a:pPr marL="0" indent="0">
              <a:buNone/>
            </a:pPr>
            <a:r>
              <a:rPr lang="en-US" sz="3200" i="1" dirty="0" smtClean="0"/>
              <a:t>   H</a:t>
            </a:r>
            <a:r>
              <a:rPr lang="en-US" sz="3200" i="1" baseline="-25000" dirty="0" smtClean="0"/>
              <a:t>a </a:t>
            </a:r>
            <a:r>
              <a:rPr lang="el-GR" sz="3200" b="1" dirty="0" smtClean="0"/>
              <a:t>μ</a:t>
            </a:r>
            <a:r>
              <a:rPr lang="en-US" sz="3200" b="1" dirty="0" smtClean="0"/>
              <a:t> </a:t>
            </a:r>
            <a:r>
              <a:rPr lang="en-US" sz="3200" dirty="0" smtClean="0"/>
              <a:t>&lt; 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94465" y="1853248"/>
            <a:ext cx="4330931" cy="3939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Two-sided: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3200" i="1" dirty="0" smtClean="0"/>
              <a:t>H</a:t>
            </a:r>
            <a:r>
              <a:rPr lang="en-US" sz="3200" i="1" baseline="-25000" dirty="0"/>
              <a:t>0</a:t>
            </a:r>
            <a:r>
              <a:rPr lang="en-US" sz="3200" i="1" dirty="0" smtClean="0"/>
              <a:t> </a:t>
            </a:r>
            <a:r>
              <a:rPr lang="el-GR" sz="3200" b="1" dirty="0" smtClean="0"/>
              <a:t>μ</a:t>
            </a:r>
            <a:r>
              <a:rPr lang="en-US" sz="3200" b="1" dirty="0" smtClean="0"/>
              <a:t> </a:t>
            </a:r>
            <a:r>
              <a:rPr lang="en-US" sz="3200" dirty="0" smtClean="0"/>
              <a:t>= k</a:t>
            </a:r>
          </a:p>
          <a:p>
            <a:r>
              <a:rPr lang="en-US" sz="3200" i="1" dirty="0" smtClean="0"/>
              <a:t>     H</a:t>
            </a:r>
            <a:r>
              <a:rPr lang="en-US" sz="3200" i="1" baseline="-25000" dirty="0" smtClean="0"/>
              <a:t>a </a:t>
            </a:r>
            <a:r>
              <a:rPr lang="el-GR" sz="3200" b="1" dirty="0" smtClean="0"/>
              <a:t>μ</a:t>
            </a:r>
            <a:r>
              <a:rPr lang="en-US" sz="3200" b="1" dirty="0" smtClean="0"/>
              <a:t> </a:t>
            </a:r>
            <a:r>
              <a:rPr lang="en-US" sz="3200" dirty="0"/>
              <a:t>≠</a:t>
            </a:r>
            <a:r>
              <a:rPr lang="en-US" sz="3200" dirty="0" smtClean="0"/>
              <a:t> k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358" y="228272"/>
            <a:ext cx="10226936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Hypotheses with Real World Example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9261678" cy="4622367"/>
          </a:xfrm>
        </p:spPr>
        <p:txBody>
          <a:bodyPr>
            <a:noAutofit/>
          </a:bodyPr>
          <a:lstStyle/>
          <a:p>
            <a:r>
              <a:rPr lang="en-US" sz="2800" dirty="0" smtClean="0"/>
              <a:t>High school mean test score = 74</a:t>
            </a:r>
          </a:p>
          <a:p>
            <a:endParaRPr lang="en-US" sz="2800" dirty="0" smtClean="0"/>
          </a:p>
          <a:p>
            <a:r>
              <a:rPr lang="en-US" sz="2800" dirty="0" smtClean="0"/>
              <a:t>Random sample 25 females test score = 76</a:t>
            </a:r>
          </a:p>
          <a:p>
            <a:pPr marL="457200" lvl="1" indent="0">
              <a:buNone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i="1" baseline="-25000" dirty="0" smtClean="0"/>
              <a:t> </a:t>
            </a:r>
            <a:r>
              <a:rPr lang="el-GR" sz="2400" b="1" dirty="0" smtClean="0"/>
              <a:t>μ</a:t>
            </a:r>
            <a:r>
              <a:rPr lang="en-US" sz="2400" b="1" dirty="0" smtClean="0"/>
              <a:t> </a:t>
            </a:r>
            <a:r>
              <a:rPr lang="en-US" sz="2400" dirty="0" smtClean="0"/>
              <a:t>= 74</a:t>
            </a:r>
          </a:p>
          <a:p>
            <a:pPr marL="457200" lvl="1" indent="0">
              <a:buNone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</a:t>
            </a:r>
            <a:r>
              <a:rPr lang="el-GR" sz="2400" b="1" dirty="0" smtClean="0"/>
              <a:t>μ</a:t>
            </a:r>
            <a:r>
              <a:rPr lang="en-US" sz="2400" b="1" dirty="0" smtClean="0"/>
              <a:t> </a:t>
            </a:r>
            <a:r>
              <a:rPr lang="en-US" sz="2400" dirty="0" smtClean="0"/>
              <a:t>&gt; 74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Question to ask: Does this provide enough evidence to say the overall mean for females is higher than the entire student population?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88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61278"/>
            <a:ext cx="9404723" cy="1400530"/>
          </a:xfrm>
        </p:spPr>
        <p:txBody>
          <a:bodyPr/>
          <a:lstStyle/>
          <a:p>
            <a:pPr algn="ctr"/>
            <a:r>
              <a:rPr lang="en-US" dirty="0" smtClean="0"/>
              <a:t>			</a:t>
            </a:r>
            <a:r>
              <a:rPr lang="en-US" sz="4800" dirty="0" smtClean="0"/>
              <a:t>	</a:t>
            </a:r>
            <a:r>
              <a:rPr lang="en-US" sz="4800" b="1" dirty="0" smtClean="0"/>
              <a:t>Test Statistic</a:t>
            </a:r>
            <a:endParaRPr lang="en-US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1" y="1061543"/>
                <a:ext cx="10881360" cy="5220393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endParaRPr lang="en-US" sz="2800" dirty="0" smtClean="0"/>
              </a:p>
              <a:p>
                <a14:m>
                  <m:oMath xmlns:m="http://schemas.openxmlformats.org/officeDocument/2006/math">
                    <m:r>
                      <a:rPr lang="en-US" sz="1480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8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1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14800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14800" i="1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14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14800" i="1">
                            <a:latin typeface="Cambria Math" panose="02040503050406030204" pitchFamily="18" charset="0"/>
                          </a:rPr>
                          <m:t>/</m:t>
                        </m:r>
                        <m:rad>
                          <m:radPr>
                            <m:degHide m:val="on"/>
                            <m:ctrlPr>
                              <a:rPr lang="en-US" sz="14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800" dirty="0" smtClean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800" i="1">
                            <a:latin typeface="Cambria Math" panose="02040503050406030204" pitchFamily="18" charset="0"/>
                          </a:rPr>
                          <m:t>76−74</m:t>
                        </m:r>
                      </m:num>
                      <m:den>
                        <m:r>
                          <a:rPr lang="en-US" sz="14800" i="1">
                            <a:latin typeface="Cambria Math" panose="02040503050406030204" pitchFamily="18" charset="0"/>
                          </a:rPr>
                          <m:t>6/</m:t>
                        </m:r>
                        <m:rad>
                          <m:radPr>
                            <m:degHide m:val="on"/>
                            <m:ctrlPr>
                              <a:rPr lang="en-US" sz="14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800" i="1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800" dirty="0" smtClean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800" i="1">
                            <a:latin typeface="Cambria Math" panose="02040503050406030204" pitchFamily="18" charset="0"/>
                          </a:rPr>
                          <m:t>1.2</m:t>
                        </m:r>
                      </m:den>
                    </m:f>
                  </m:oMath>
                </a14:m>
                <a:r>
                  <a:rPr lang="en-US" sz="14800" dirty="0" smtClean="0">
                    <a:latin typeface="+mn-lt"/>
                  </a:rPr>
                  <a:t> = 1.67 </a:t>
                </a:r>
              </a:p>
              <a:p>
                <a:pPr marL="0" indent="0">
                  <a:buNone/>
                </a:pPr>
                <a:endParaRPr lang="en-US" sz="9600" dirty="0">
                  <a:latin typeface="+mn-lt"/>
                </a:endParaRPr>
              </a:p>
              <a:p>
                <a:r>
                  <a:rPr lang="en-US" sz="11200" dirty="0" smtClean="0">
                    <a:latin typeface="+mn-lt"/>
                  </a:rPr>
                  <a:t>Greater the size of t, the greater the evidence against the null</a:t>
                </a:r>
              </a:p>
              <a:p>
                <a:endParaRPr lang="en-US" sz="11200" dirty="0" smtClean="0">
                  <a:latin typeface="+mn-lt"/>
                </a:endParaRPr>
              </a:p>
              <a:p>
                <a:r>
                  <a:rPr lang="en-US" sz="11200" dirty="0" smtClean="0">
                    <a:latin typeface="+mn-lt"/>
                  </a:rPr>
                  <a:t>The closer t is to 0, the less likely there is a significant difference</a:t>
                </a:r>
              </a:p>
              <a:p>
                <a:pPr marL="0" indent="0">
                  <a:buNone/>
                </a:pPr>
                <a:endParaRPr lang="en-US" sz="11200" dirty="0" smtClean="0">
                  <a:latin typeface="+mn-lt"/>
                </a:endParaRPr>
              </a:p>
              <a:p>
                <a:r>
                  <a:rPr lang="en-US" sz="11200" dirty="0" smtClean="0">
                    <a:latin typeface="+mn-lt"/>
                  </a:rPr>
                  <a:t>T from table = 1.318, according to degrees of freedom</a:t>
                </a:r>
              </a:p>
              <a:p>
                <a:pPr marL="0" indent="0">
                  <a:buNone/>
                </a:pPr>
                <a:endParaRPr lang="en-US" sz="11200" dirty="0">
                  <a:latin typeface="+mn-lt"/>
                </a:endParaRPr>
              </a:p>
              <a:p>
                <a:r>
                  <a:rPr lang="en-US" sz="11200" dirty="0" smtClean="0">
                    <a:latin typeface="+mn-lt"/>
                  </a:rPr>
                  <a:t>1.67&gt;1.31, reject null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endParaRPr lang="en-US" sz="7000" dirty="0" smtClean="0"/>
              </a:p>
              <a:p>
                <a:pPr marL="0" indent="0">
                  <a:buNone/>
                </a:pPr>
                <a:endParaRPr lang="en-US" sz="7000" dirty="0" smtClean="0"/>
              </a:p>
              <a:p>
                <a:pPr marL="0" indent="0">
                  <a:buNone/>
                </a:pPr>
                <a:endParaRPr lang="en-US" sz="700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1" y="1061543"/>
                <a:ext cx="10881360" cy="5220393"/>
              </a:xfrm>
              <a:blipFill>
                <a:blip r:embed="rId2"/>
                <a:stretch>
                  <a:fillRect l="-728" b="-6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1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526" y="333284"/>
            <a:ext cx="9404723" cy="140053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P-Values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012" y="1271848"/>
            <a:ext cx="10301750" cy="4921135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Level of significance in </a:t>
            </a:r>
            <a:r>
              <a:rPr lang="en-US" sz="11200" dirty="0"/>
              <a:t>a statistical hypothesis </a:t>
            </a:r>
            <a:r>
              <a:rPr lang="en-US" sz="11200" dirty="0" smtClean="0"/>
              <a:t>test, showing </a:t>
            </a:r>
            <a:r>
              <a:rPr lang="en-US" sz="11200" dirty="0"/>
              <a:t>the probability </a:t>
            </a:r>
            <a:r>
              <a:rPr lang="en-US" sz="11200" dirty="0" smtClean="0"/>
              <a:t>of </a:t>
            </a:r>
            <a:r>
              <a:rPr lang="en-US" sz="11200" dirty="0"/>
              <a:t>a </a:t>
            </a:r>
            <a:r>
              <a:rPr lang="en-US" sz="11200" dirty="0" smtClean="0"/>
              <a:t>certain event occurring</a:t>
            </a:r>
          </a:p>
          <a:p>
            <a:endParaRPr lang="en-US" sz="11200" dirty="0"/>
          </a:p>
          <a:p>
            <a:r>
              <a:rPr lang="en-US" sz="11200" dirty="0" smtClean="0"/>
              <a:t>Smallest level significance at which the null would be rejected</a:t>
            </a:r>
          </a:p>
          <a:p>
            <a:endParaRPr lang="en-US" sz="11200" dirty="0"/>
          </a:p>
          <a:p>
            <a:r>
              <a:rPr lang="en-US" sz="11200" dirty="0" smtClean="0"/>
              <a:t>Smaller p, more evidence for alternative </a:t>
            </a:r>
            <a:endParaRPr lang="en-US" sz="11200" dirty="0"/>
          </a:p>
          <a:p>
            <a:endParaRPr lang="en-US" sz="11200" dirty="0" smtClean="0"/>
          </a:p>
          <a:p>
            <a:r>
              <a:rPr lang="en-US" sz="11200" dirty="0"/>
              <a:t>Usual values: 0.1, 0.05, </a:t>
            </a:r>
            <a:r>
              <a:rPr lang="en-US" sz="11200" dirty="0" smtClean="0"/>
              <a:t>0.01, show significance  </a:t>
            </a:r>
          </a:p>
          <a:p>
            <a:pPr marL="0" indent="0">
              <a:buNone/>
            </a:pPr>
            <a:endParaRPr lang="en-US" sz="11200" dirty="0" smtClean="0"/>
          </a:p>
          <a:p>
            <a:r>
              <a:rPr lang="en-US" sz="11200" dirty="0" smtClean="0"/>
              <a:t>The t-table gives us the p-value using our test-statistic</a:t>
            </a:r>
          </a:p>
          <a:p>
            <a:pPr lvl="1"/>
            <a:r>
              <a:rPr lang="en-US" sz="11000" dirty="0" smtClean="0"/>
              <a:t>P-value from t-table &lt;0.05 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baseline="-25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48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011" y="452718"/>
            <a:ext cx="9404723" cy="1400530"/>
          </a:xfrm>
        </p:spPr>
        <p:txBody>
          <a:bodyPr/>
          <a:lstStyle/>
          <a:p>
            <a:pPr algn="ctr"/>
            <a:r>
              <a:rPr lang="en-US" sz="4800" b="1" dirty="0" smtClean="0"/>
              <a:t>Right-tailed t-curve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80542" y="1512792"/>
            <a:ext cx="35910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Observing a sample mean greater than or equal to that which was observed in the study, assuming </a:t>
            </a:r>
            <a:r>
              <a:rPr lang="en-US" sz="2800" i="1" dirty="0" smtClean="0"/>
              <a:t>H</a:t>
            </a:r>
            <a:r>
              <a:rPr lang="en-US" sz="2800" i="1" baseline="-25000" dirty="0" smtClean="0"/>
              <a:t>0</a:t>
            </a:r>
            <a:r>
              <a:rPr lang="en-US" sz="2800" i="1" dirty="0" smtClean="0"/>
              <a:t> </a:t>
            </a:r>
            <a:r>
              <a:rPr lang="en-US" sz="2800" dirty="0" smtClean="0"/>
              <a:t>is true</a:t>
            </a:r>
          </a:p>
          <a:p>
            <a:endParaRPr lang="en-US" sz="2800" dirty="0" smtClean="0"/>
          </a:p>
          <a:p>
            <a:r>
              <a:rPr lang="en-US" sz="2800" dirty="0" smtClean="0"/>
              <a:t>Ex: In this case, observing a mean &gt;=76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58" y="1259480"/>
            <a:ext cx="6849907" cy="5338716"/>
          </a:xfrm>
        </p:spPr>
      </p:pic>
    </p:spTree>
    <p:extLst>
      <p:ext uri="{BB962C8B-B14F-4D97-AF65-F5344CB8AC3E}">
        <p14:creationId xmlns:p14="http://schemas.microsoft.com/office/powerpoint/2010/main" val="20059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5889</TotalTime>
  <Words>538</Words>
  <Application>Microsoft Office PowerPoint</Application>
  <PresentationFormat>Widescreen</PresentationFormat>
  <Paragraphs>143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Century Gothic</vt:lpstr>
      <vt:lpstr>Times New Roman</vt:lpstr>
      <vt:lpstr>Wingdings 3</vt:lpstr>
      <vt:lpstr>Ion</vt:lpstr>
      <vt:lpstr>Significance Test </vt:lpstr>
      <vt:lpstr>What are Significance Tests? </vt:lpstr>
      <vt:lpstr>Null Hypothesis and  Its Importance</vt:lpstr>
      <vt:lpstr>Alternative and Importance</vt:lpstr>
      <vt:lpstr>More about Alternative Hypotheses</vt:lpstr>
      <vt:lpstr>Hypotheses with Real World Example</vt:lpstr>
      <vt:lpstr>    Test Statistic</vt:lpstr>
      <vt:lpstr>P-Values</vt:lpstr>
      <vt:lpstr>Right-tailed t-curve</vt:lpstr>
      <vt:lpstr>Left-tailed t-curve</vt:lpstr>
      <vt:lpstr>Two-tailed t-curve</vt:lpstr>
      <vt:lpstr>Significance of our test</vt:lpstr>
      <vt:lpstr>T-value</vt:lpstr>
      <vt:lpstr>Type I Error</vt:lpstr>
      <vt:lpstr>Type II Error</vt:lpstr>
      <vt:lpstr>Conclusion</vt:lpstr>
      <vt:lpstr>Conclusion</vt:lpstr>
      <vt:lpstr>Sources</vt:lpstr>
    </vt:vector>
  </TitlesOfParts>
  <Company>Winona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and Whisker and Stem and Leaf Plots</dc:title>
  <dc:creator>Schmit, Ashley N</dc:creator>
  <cp:lastModifiedBy>Hooks, Tisha L</cp:lastModifiedBy>
  <cp:revision>111</cp:revision>
  <dcterms:created xsi:type="dcterms:W3CDTF">2017-02-04T22:00:11Z</dcterms:created>
  <dcterms:modified xsi:type="dcterms:W3CDTF">2019-02-06T15:27:52Z</dcterms:modified>
</cp:coreProperties>
</file>