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" r:id="rId2"/>
    <p:sldId id="279" r:id="rId3"/>
    <p:sldId id="280" r:id="rId4"/>
    <p:sldId id="282" r:id="rId5"/>
    <p:sldId id="283" r:id="rId6"/>
    <p:sldId id="315" r:id="rId7"/>
    <p:sldId id="316" r:id="rId8"/>
    <p:sldId id="284" r:id="rId9"/>
    <p:sldId id="285" r:id="rId10"/>
    <p:sldId id="286" r:id="rId11"/>
    <p:sldId id="287" r:id="rId12"/>
    <p:sldId id="288" r:id="rId13"/>
    <p:sldId id="289" r:id="rId14"/>
    <p:sldId id="317" r:id="rId15"/>
    <p:sldId id="318" r:id="rId16"/>
    <p:sldId id="320" r:id="rId17"/>
    <p:sldId id="321" r:id="rId18"/>
    <p:sldId id="342" r:id="rId19"/>
    <p:sldId id="322" r:id="rId20"/>
    <p:sldId id="324" r:id="rId21"/>
    <p:sldId id="345" r:id="rId22"/>
    <p:sldId id="346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C74"/>
    <a:srgbClr val="594833"/>
    <a:srgbClr val="2564A2"/>
    <a:srgbClr val="AACB2B"/>
    <a:srgbClr val="FFFFFF"/>
    <a:srgbClr val="22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preferSingleView="1">
    <p:restoredLeft sz="34580" autoAdjust="0"/>
    <p:restoredTop sz="86410"/>
  </p:normalViewPr>
  <p:slideViewPr>
    <p:cSldViewPr snapToGrid="0">
      <p:cViewPr varScale="1">
        <p:scale>
          <a:sx n="70" d="100"/>
          <a:sy n="70" d="100"/>
        </p:scale>
        <p:origin x="1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6F562057-B89F-9647-A6CD-38C5EDA48F48}" type="datetime1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616997FC-3E3A-6D44-BA1E-BC6837C7E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73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A9E98D96-5335-414F-B3E4-1E86EF71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66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>
                <a:latin typeface="Arial" charset="0"/>
              </a:defRPr>
            </a:lvl1pPr>
          </a:lstStyle>
          <a:p>
            <a:r>
              <a:rPr lang="en-US"/>
              <a:t>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00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Arial"/>
                <a:ea typeface="Times New Roman" charset="0"/>
                <a:cs typeface="Arial"/>
              </a:defRPr>
            </a:lvl1pPr>
          </a:lstStyle>
          <a:p>
            <a:r>
              <a:rPr lang="en-US" dirty="0" smtClean="0"/>
              <a:t>Copyright © 2015 John Wiley &amp; Sons, Inc. All rights reserved.</a:t>
            </a:r>
            <a:endParaRPr lang="en-US" dirty="0"/>
          </a:p>
        </p:txBody>
      </p:sp>
      <p:pic>
        <p:nvPicPr>
          <p:cNvPr id="2" name="Picture 4" descr="Wiley_Logo.eps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877175" y="63119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96258" name="Picture 2" descr="klein2e_figun_15_p70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43" y="417286"/>
            <a:ext cx="85312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p707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" name="Picture 2" descr="klein2e_figun_15_p70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04457"/>
            <a:ext cx="8531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9634" name="Picture 2" descr="klein2e_fig_15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5200"/>
            <a:ext cx="8531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15.27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70658" name="Picture 2" descr="klein2e_fig_15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01800"/>
            <a:ext cx="85312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15.28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71682" name="Picture 2" descr="klein2e_fig_15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27100"/>
            <a:ext cx="85312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15.29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72706" name="Picture 2" descr="klein2e_fig_15_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27100"/>
            <a:ext cx="85312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15.30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1378" name="Picture 2" descr="klein2e_figun_15_p71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87600"/>
            <a:ext cx="85312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p715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2402" name="Picture 2" descr="klein2e_figun_15_p71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657" y="384628"/>
            <a:ext cx="85312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p715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" name="Picture 2" descr="klein2e_figun_15_p71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85" y="2821780"/>
            <a:ext cx="85312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4450" name="Picture 2" descr="klein2e_figun_15_p71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74900"/>
            <a:ext cx="85312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p716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5474" name="Picture 2" descr="klein2e_figun_15_p71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03500"/>
            <a:ext cx="8531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p716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26978" name="Picture 2" descr="klein2e_tab_15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643" y="1311728"/>
            <a:ext cx="753903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Table 15.3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6498" name="Picture 2" descr="klein2e_figun_15_p7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228" y="504372"/>
            <a:ext cx="59912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p717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" name="Picture 2" descr="klein2e_tab_15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5312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2466" name="Picture 2" descr="klein2e_fig_15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143000"/>
            <a:ext cx="84105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15.21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8546" name="Picture 2" descr="klein2e_figun_15_p71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85900"/>
            <a:ext cx="853122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p718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b="1">
                <a:solidFill>
                  <a:schemeClr val="accent2"/>
                </a:solidFill>
              </a:rPr>
              <a:t>Low resolution</a:t>
            </a:r>
            <a:r>
              <a:rPr lang="en-US" altLang="en-US" sz="2100" b="1"/>
              <a:t> mass spectrometers report </a:t>
            </a:r>
            <a:r>
              <a:rPr lang="en-US" altLang="en-US" sz="2100" b="1" i="1"/>
              <a:t>m/z</a:t>
            </a:r>
            <a:r>
              <a:rPr lang="en-US" altLang="en-US" sz="2100" b="1"/>
              <a:t> values to the nearest whole number. </a:t>
            </a:r>
            <a:r>
              <a:rPr lang="en-US" altLang="en-US" sz="2100" b="1">
                <a:solidFill>
                  <a:schemeClr val="accent2"/>
                </a:solidFill>
              </a:rPr>
              <a:t>High resolution</a:t>
            </a:r>
            <a:r>
              <a:rPr lang="en-US" altLang="en-US" sz="2100" b="1"/>
              <a:t> mass spectrometers measure </a:t>
            </a:r>
            <a:r>
              <a:rPr lang="en-US" altLang="en-US" sz="2100" b="1" i="1"/>
              <a:t>m/z</a:t>
            </a:r>
            <a:r>
              <a:rPr lang="en-US" altLang="en-US" sz="2100" b="1"/>
              <a:t> ratios to four (or more) decimal places.</a:t>
            </a:r>
          </a:p>
        </p:txBody>
      </p:sp>
      <p:pic>
        <p:nvPicPr>
          <p:cNvPr id="10243" name="Picture 5" descr="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>
            <a:fillRect/>
          </a:stretch>
        </p:blipFill>
        <p:spPr bwMode="auto">
          <a:xfrm>
            <a:off x="5638800" y="2057400"/>
            <a:ext cx="2595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2068513"/>
            <a:ext cx="50292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1975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100" b="1" dirty="0"/>
              <a:t>This is valuable because no two molecular formulas have the same exact molecular weight.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100" b="1" dirty="0"/>
              <a:t>Exact MWs can be calculated using exact isotope masses. Table 14.1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100" b="1" dirty="0"/>
              <a:t>Thus HRMS is a way to determine chemical formula!</a:t>
            </a:r>
            <a:endParaRPr lang="en-US" altLang="en-US" sz="2400" b="1" dirty="0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55638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High Resolution MS (HRMS)</a:t>
            </a:r>
          </a:p>
        </p:txBody>
      </p:sp>
      <p:pic>
        <p:nvPicPr>
          <p:cNvPr id="10246" name="Picture 8" descr="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3352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3227" b="1050"/>
          <a:stretch>
            <a:fillRect/>
          </a:stretch>
        </p:blipFill>
        <p:spPr bwMode="auto">
          <a:xfrm>
            <a:off x="2181225" y="98425"/>
            <a:ext cx="6200775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28600" y="381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GC-MS</a:t>
            </a:r>
          </a:p>
        </p:txBody>
      </p:sp>
    </p:spTree>
    <p:extLst>
      <p:ext uri="{BB962C8B-B14F-4D97-AF65-F5344CB8AC3E}">
        <p14:creationId xmlns:p14="http://schemas.microsoft.com/office/powerpoint/2010/main" val="20683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3490" name="Picture 2" descr="klein2e_fig_15_2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42" y="556191"/>
            <a:ext cx="3345543" cy="41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15.22a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" name="Picture 2" descr="klein2e_fig_15_2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873" y="881901"/>
            <a:ext cx="2937328" cy="348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klein2e_figun_15_p70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515" y="4814380"/>
            <a:ext cx="4321629" cy="181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5538" name="Picture 2" descr="klein2e_fig_15_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52500"/>
            <a:ext cx="853122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15.23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6562" name="Picture 2" descr="klein2e_fig_15_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52500"/>
            <a:ext cx="853122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15.24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99330" name="Picture 2" descr="klein2e_figun_15_p70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47900"/>
            <a:ext cx="853122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p709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00354" name="Picture 2" descr="klein2e_figun_15_p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01900"/>
            <a:ext cx="85312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p710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7586" name="Picture 2" descr="klein2e_fig_15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70944"/>
            <a:ext cx="765492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15.25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8610" name="Picture 2" descr="klein2e_fig_15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52500"/>
            <a:ext cx="853122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smtClean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15.26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402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Resolution MS (HRMS)</vt:lpstr>
      <vt:lpstr>PowerPoint Presentation</vt:lpstr>
    </vt:vector>
  </TitlesOfParts>
  <Manager>Sumanas, Inc.</Manager>
  <Company>© 2015 John Wiley &amp; Sons,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subject/>
  <dc:creator>David Klein</dc:creator>
  <cp:keywords/>
  <dc:description/>
  <cp:lastModifiedBy>Nalli, Thomas W</cp:lastModifiedBy>
  <cp:revision>80</cp:revision>
  <cp:lastPrinted>2016-10-28T12:51:14Z</cp:lastPrinted>
  <dcterms:created xsi:type="dcterms:W3CDTF">2013-12-13T05:27:23Z</dcterms:created>
  <dcterms:modified xsi:type="dcterms:W3CDTF">2016-10-28T12:53:37Z</dcterms:modified>
  <cp:category/>
</cp:coreProperties>
</file>