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5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2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4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3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8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2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9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3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0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B36A-7183-4713-A647-D45504D5956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3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1768475" y="193676"/>
            <a:ext cx="8693150" cy="906463"/>
          </a:xfrm>
        </p:spPr>
        <p:txBody>
          <a:bodyPr/>
          <a:lstStyle/>
          <a:p>
            <a:pPr eaLnBrk="1" hangingPunct="1"/>
            <a:r>
              <a:rPr lang="en-US" dirty="0" smtClean="0"/>
              <a:t>Solving an NMR unknown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768475" y="1333500"/>
            <a:ext cx="8693150" cy="5022850"/>
          </a:xfrm>
        </p:spPr>
        <p:txBody>
          <a:bodyPr/>
          <a:lstStyle/>
          <a:p>
            <a:pPr eaLnBrk="1" hangingPunct="1"/>
            <a:r>
              <a:rPr lang="en-US" dirty="0">
                <a:sym typeface="Symbol" pitchFamily="1" charset="2"/>
              </a:rPr>
              <a:t>With a given formula and </a:t>
            </a:r>
            <a:r>
              <a:rPr lang="en-US" dirty="0" smtClean="0">
                <a:sym typeface="Symbol" pitchFamily="1" charset="2"/>
              </a:rPr>
              <a:t>NMR spectra, </a:t>
            </a:r>
            <a:r>
              <a:rPr lang="en-US" dirty="0">
                <a:sym typeface="Symbol" pitchFamily="1" charset="2"/>
              </a:rPr>
              <a:t>you can determine a molecule’s structure by a 4-step process</a:t>
            </a:r>
          </a:p>
          <a:p>
            <a:pPr marL="914400" lvl="1" indent="-457200">
              <a:buFont typeface="Calibri" pitchFamily="1" charset="0"/>
              <a:buAutoNum type="arabicPeriod"/>
            </a:pPr>
            <a:r>
              <a:rPr lang="en-US" dirty="0">
                <a:sym typeface="Symbol" pitchFamily="1" charset="2"/>
              </a:rPr>
              <a:t>Calculate the degree </a:t>
            </a:r>
            <a:r>
              <a:rPr lang="en-US" dirty="0" smtClean="0">
                <a:sym typeface="Symbol" pitchFamily="1" charset="2"/>
              </a:rPr>
              <a:t>of </a:t>
            </a:r>
            <a:r>
              <a:rPr lang="en-US" dirty="0">
                <a:sym typeface="Symbol" pitchFamily="1" charset="2"/>
              </a:rPr>
              <a:t>unsaturation or hydrogen deficiency index (HDI)</a:t>
            </a:r>
            <a:r>
              <a:rPr lang="en-US" dirty="0" smtClean="0">
                <a:sym typeface="Symbol" pitchFamily="1" charset="2"/>
              </a:rPr>
              <a:t>. </a:t>
            </a:r>
          </a:p>
          <a:p>
            <a:pPr marL="914400" lvl="1" indent="-457200">
              <a:buFont typeface="Calibri" pitchFamily="1" charset="0"/>
              <a:buAutoNum type="arabicPeriod"/>
            </a:pPr>
            <a:r>
              <a:rPr lang="en-US" dirty="0" smtClean="0">
                <a:sym typeface="Symbol" pitchFamily="1" charset="2"/>
              </a:rPr>
              <a:t>Consider </a:t>
            </a:r>
            <a:r>
              <a:rPr lang="en-US" dirty="0">
                <a:sym typeface="Symbol" pitchFamily="1" charset="2"/>
              </a:rPr>
              <a:t>the number of </a:t>
            </a:r>
            <a:r>
              <a:rPr lang="en-US" dirty="0" smtClean="0">
                <a:sym typeface="Symbol" pitchFamily="1" charset="2"/>
              </a:rPr>
              <a:t>C- 13 NMR </a:t>
            </a:r>
            <a:r>
              <a:rPr lang="en-US" dirty="0">
                <a:sym typeface="Symbol" pitchFamily="1" charset="2"/>
              </a:rPr>
              <a:t>signals </a:t>
            </a:r>
            <a:r>
              <a:rPr lang="en-US" dirty="0" smtClean="0">
                <a:sym typeface="Symbol" pitchFamily="1" charset="2"/>
              </a:rPr>
              <a:t>to </a:t>
            </a:r>
            <a:r>
              <a:rPr lang="en-US" dirty="0">
                <a:sym typeface="Symbol" pitchFamily="1" charset="2"/>
              </a:rPr>
              <a:t>look for symmetry in the molecule</a:t>
            </a:r>
          </a:p>
          <a:p>
            <a:pPr marL="914400" lvl="1" indent="-457200">
              <a:buFont typeface="Calibri" pitchFamily="1" charset="0"/>
              <a:buAutoNum type="arabicPeriod"/>
            </a:pPr>
            <a:r>
              <a:rPr lang="en-US" dirty="0">
                <a:sym typeface="Symbol" pitchFamily="1" charset="2"/>
              </a:rPr>
              <a:t>Analyze </a:t>
            </a:r>
            <a:r>
              <a:rPr lang="en-US" dirty="0" smtClean="0">
                <a:sym typeface="Symbol" pitchFamily="1" charset="2"/>
              </a:rPr>
              <a:t>the proton NMR shifts, integrations and multiplicities  </a:t>
            </a:r>
            <a:r>
              <a:rPr lang="en-US" dirty="0">
                <a:sym typeface="Symbol" pitchFamily="1" charset="2"/>
              </a:rPr>
              <a:t>draw </a:t>
            </a:r>
            <a:r>
              <a:rPr lang="en-US" dirty="0" smtClean="0">
                <a:sym typeface="Symbol" pitchFamily="1" charset="2"/>
              </a:rPr>
              <a:t>out the molecular </a:t>
            </a:r>
            <a:r>
              <a:rPr lang="en-US" dirty="0">
                <a:sym typeface="Symbol" pitchFamily="1" charset="2"/>
              </a:rPr>
              <a:t>fragments that </a:t>
            </a:r>
            <a:r>
              <a:rPr lang="en-US" dirty="0" smtClean="0">
                <a:sym typeface="Symbol" pitchFamily="1" charset="2"/>
              </a:rPr>
              <a:t>match.</a:t>
            </a:r>
          </a:p>
          <a:p>
            <a:pPr marL="914400" lvl="1" indent="-457200">
              <a:buFont typeface="Calibri" pitchFamily="1" charset="0"/>
              <a:buAutoNum type="arabicPeriod"/>
            </a:pPr>
            <a:r>
              <a:rPr lang="en-US" dirty="0" smtClean="0">
                <a:sym typeface="Symbol" pitchFamily="1" charset="2"/>
              </a:rPr>
              <a:t>Assemble </a:t>
            </a:r>
            <a:r>
              <a:rPr lang="en-US" dirty="0">
                <a:sym typeface="Symbol" pitchFamily="1" charset="2"/>
              </a:rPr>
              <a:t>the fragments into a complete structure like puzzle </a:t>
            </a:r>
            <a:r>
              <a:rPr lang="en-US" dirty="0" smtClean="0">
                <a:sym typeface="Symbol" pitchFamily="1" charset="2"/>
              </a:rPr>
              <a:t>pieces.</a:t>
            </a:r>
            <a:endParaRPr lang="en-US" dirty="0">
              <a:sym typeface="Symbol" pitchFamily="1" charset="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John Wiley &amp; Sons, Inc. All rights reserved.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Klein, Organic Chemistry 2e 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16-</a:t>
            </a:r>
            <a:fld id="{E8BBD60F-88AC-DB46-81CF-529DE25291C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380" y="217487"/>
            <a:ext cx="6500141" cy="6465870"/>
          </a:xfrm>
          <a:prstGeom prst="rect">
            <a:avLst/>
          </a:prstGeom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7538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35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416" y="164897"/>
            <a:ext cx="6279889" cy="639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9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118" y="317758"/>
            <a:ext cx="7437625" cy="61912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8188" y="1161826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11</a:t>
            </a:r>
            <a:r>
              <a:rPr lang="en-US" dirty="0" smtClean="0"/>
              <a:t>H</a:t>
            </a:r>
            <a:r>
              <a:rPr lang="en-US" baseline="-25000" dirty="0" smtClean="0"/>
              <a:t>14</a:t>
            </a:r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6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783" y="129091"/>
            <a:ext cx="6370852" cy="655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2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12" y="586069"/>
            <a:ext cx="10179651" cy="507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4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246" y="1161826"/>
            <a:ext cx="9223200" cy="449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432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98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Solving an NMR unknown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an NMR unknown</dc:title>
  <dc:creator>Nalli, Thomas W</dc:creator>
  <cp:lastModifiedBy>Nalli, Thomas W</cp:lastModifiedBy>
  <cp:revision>4</cp:revision>
  <dcterms:created xsi:type="dcterms:W3CDTF">2016-10-14T20:06:09Z</dcterms:created>
  <dcterms:modified xsi:type="dcterms:W3CDTF">2016-10-18T17:21:07Z</dcterms:modified>
</cp:coreProperties>
</file>