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337" r:id="rId3"/>
    <p:sldId id="345" r:id="rId4"/>
    <p:sldId id="264" r:id="rId5"/>
    <p:sldId id="346" r:id="rId6"/>
    <p:sldId id="265" r:id="rId7"/>
    <p:sldId id="347" r:id="rId8"/>
    <p:sldId id="338" r:id="rId9"/>
    <p:sldId id="341" r:id="rId10"/>
    <p:sldId id="348" r:id="rId11"/>
    <p:sldId id="349" r:id="rId12"/>
    <p:sldId id="350" r:id="rId13"/>
    <p:sldId id="302" r:id="rId14"/>
    <p:sldId id="270" r:id="rId15"/>
    <p:sldId id="351" r:id="rId16"/>
    <p:sldId id="308" r:id="rId17"/>
    <p:sldId id="352" r:id="rId18"/>
    <p:sldId id="303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C74"/>
    <a:srgbClr val="594833"/>
    <a:srgbClr val="2564A2"/>
    <a:srgbClr val="AACB2B"/>
    <a:srgbClr val="FFFFFF"/>
    <a:srgbClr val="22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99" autoAdjust="0"/>
    <p:restoredTop sz="90891" autoAdjust="0"/>
  </p:normalViewPr>
  <p:slideViewPr>
    <p:cSldViewPr snapToGrid="0">
      <p:cViewPr varScale="1">
        <p:scale>
          <a:sx n="60" d="100"/>
          <a:sy n="60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F562057-B89F-9647-A6CD-38C5EDA48F48}" type="datetime1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fld id="{616997FC-3E3A-6D44-BA1E-BC6837C7E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5-11-14T16:45:46.557"/>
    </inkml:context>
    <inkml:brush xml:id="br0">
      <inkml:brushProperty name="width" value="0.0352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12 18 21,'-2'-12'30,"3"13"2,-8-5 2,7 1-2,0 6-15,-4-6-3,4 6-6,-2-1-4,4 3-2,-2 0-4,-1-5-6,6 5-10,-5 0-12,0-7-3,6 4-2,-10-4 1,6 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99" units="in"/>
          <inkml:channel name="Y" type="integer" max="7919" units="in"/>
          <inkml:channel name="F" type="integer" max="255" units="dev"/>
        </inkml:traceFormat>
        <inkml:channelProperties>
          <inkml:channelProperty channel="X" name="resolution" value="1563.51514" units="1/in"/>
          <inkml:channelProperty channel="Y" name="resolution" value="1279.73499" units="1/in"/>
          <inkml:channelProperty channel="F" name="resolution" value="10E-6" units="1/dev"/>
        </inkml:channelProperties>
      </inkml:inkSource>
      <inkml:timestamp xml:id="ts0" timeString="2006-11-27T16:42:39.7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2 127,'3'0'0,"2"0"0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A9E98D96-5335-414F-B3E4-1E86EF71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32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09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5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5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04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3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2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3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9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98D96-5335-414F-B3E4-1E86EF7137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 err="1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FigXXX</a:t>
            </a:r>
            <a:endParaRPr lang="en-US" sz="1200" kern="0" dirty="0">
              <a:solidFill>
                <a:schemeClr val="tx2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>
                <a:latin typeface="Arial" charset="0"/>
              </a:defRPr>
            </a:lvl1pPr>
          </a:lstStyle>
          <a:p>
            <a:r>
              <a:rPr lang="en-US"/>
              <a:t>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2015 John Wiley &amp; Sons, Inc. All rights reserved.Copyright © 2015 John Wiley &amp; Sons,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008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Arial"/>
                <a:ea typeface="Times New Roman" charset="0"/>
                <a:cs typeface="Arial"/>
              </a:defRPr>
            </a:lvl1pPr>
          </a:lstStyle>
          <a:p>
            <a:r>
              <a:rPr lang="en-US" dirty="0"/>
              <a:t>Copyright © 2015 John Wiley &amp; Sons, Inc. All rights reserved.</a:t>
            </a:r>
          </a:p>
        </p:txBody>
      </p:sp>
      <p:pic>
        <p:nvPicPr>
          <p:cNvPr id="2" name="Picture 4" descr="Wiley_Logo.eps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877175" y="63119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../clipboard/media/image3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44034" name="Picture 2" descr="klein2e_fig_1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822" y="2767232"/>
            <a:ext cx="7486389" cy="339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</a:t>
            </a:r>
          </a:p>
        </p:txBody>
      </p:sp>
      <p:pic>
        <p:nvPicPr>
          <p:cNvPr id="5" name="Picture 1026" descr="klein2e_fig_15_01">
            <a:extLst>
              <a:ext uri="{FF2B5EF4-FFF2-40B4-BE49-F238E27FC236}">
                <a16:creationId xmlns:a16="http://schemas.microsoft.com/office/drawing/2014/main" id="{B4C8B218-DF84-4643-98CC-D099BBE8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822" y="813790"/>
            <a:ext cx="3636230" cy="19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48BF40-5DF8-44B5-9EB6-8B4B25064FC5}"/>
              </a:ext>
            </a:extLst>
          </p:cNvPr>
          <p:cNvSpPr txBox="1"/>
          <p:nvPr/>
        </p:nvSpPr>
        <p:spPr>
          <a:xfrm>
            <a:off x="4973272" y="1324081"/>
            <a:ext cx="301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ln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endParaRPr lang="en-US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008b">
            <a:extLst>
              <a:ext uri="{FF2B5EF4-FFF2-40B4-BE49-F238E27FC236}">
                <a16:creationId xmlns:a16="http://schemas.microsoft.com/office/drawing/2014/main" id="{13C11743-2218-47E5-9140-622395E4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9750"/>
            <a:ext cx="70104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7196E907-A99D-40D6-A5E5-C0E680FC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Hexane has only C-C single bonds and </a:t>
            </a:r>
            <a:r>
              <a:rPr lang="en-US" altLang="en-US" sz="2000" b="1" i="1"/>
              <a:t>sp</a:t>
            </a:r>
            <a:r>
              <a:rPr lang="en-US" altLang="en-US" sz="2000" b="1" baseline="30000"/>
              <a:t>3</a:t>
            </a:r>
            <a:r>
              <a:rPr lang="en-US" altLang="en-US" sz="2000" b="1"/>
              <a:t> hybridized C atoms. Therefore it has only one major absorption at 3000-2850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.</a:t>
            </a:r>
          </a:p>
        </p:txBody>
      </p:sp>
      <p:sp>
        <p:nvSpPr>
          <p:cNvPr id="11268" name="Rectangle 13">
            <a:extLst>
              <a:ext uri="{FF2B5EF4-FFF2-40B4-BE49-F238E27FC236}">
                <a16:creationId xmlns:a16="http://schemas.microsoft.com/office/drawing/2014/main" id="{45FE569C-D765-49CB-AC09-34E0304010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Alkanes</a:t>
            </a:r>
          </a:p>
        </p:txBody>
      </p:sp>
    </p:spTree>
    <p:extLst>
      <p:ext uri="{BB962C8B-B14F-4D97-AF65-F5344CB8AC3E}">
        <p14:creationId xmlns:p14="http://schemas.microsoft.com/office/powerpoint/2010/main" val="99842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6728B8A1-C0A1-4D24-8112-FD2F4AEE7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5092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1-Hexene has a C=C and C</a:t>
            </a:r>
            <a:r>
              <a:rPr lang="en-US" altLang="en-US" sz="2000" b="1" i="1" baseline="-25000"/>
              <a:t>sp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-H, in addition to </a:t>
            </a:r>
            <a:r>
              <a:rPr lang="en-US" altLang="en-US" sz="2000" b="1" i="1"/>
              <a:t>sp</a:t>
            </a:r>
            <a:r>
              <a:rPr lang="en-US" altLang="en-US" sz="2000" b="1" baseline="30000"/>
              <a:t>3</a:t>
            </a:r>
            <a:r>
              <a:rPr lang="en-US" altLang="en-US" sz="2000" b="1"/>
              <a:t> hybridized C atoms. Therefore, there are three major absorptions: C</a:t>
            </a:r>
            <a:r>
              <a:rPr lang="en-US" altLang="en-US" sz="2000" b="1" i="1" baseline="-25000"/>
              <a:t>sp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-H at 3150-3000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; C</a:t>
            </a:r>
            <a:r>
              <a:rPr lang="en-US" altLang="en-US" sz="2000" b="1" i="1" baseline="-25000"/>
              <a:t>sp</a:t>
            </a:r>
            <a:r>
              <a:rPr lang="en-US" altLang="en-US" sz="2000" b="1" baseline="30000"/>
              <a:t>3</a:t>
            </a:r>
            <a:r>
              <a:rPr lang="en-US" altLang="en-US" sz="2000" b="1"/>
              <a:t>-H at 3000-2850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; C=C at 1650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.</a:t>
            </a:r>
          </a:p>
        </p:txBody>
      </p:sp>
      <p:pic>
        <p:nvPicPr>
          <p:cNvPr id="12291" name="Picture 5" descr="0008c">
            <a:extLst>
              <a:ext uri="{FF2B5EF4-FFF2-40B4-BE49-F238E27FC236}">
                <a16:creationId xmlns:a16="http://schemas.microsoft.com/office/drawing/2014/main" id="{4F2878DD-125C-4287-997C-93014524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3138"/>
            <a:ext cx="64008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1">
            <a:extLst>
              <a:ext uri="{FF2B5EF4-FFF2-40B4-BE49-F238E27FC236}">
                <a16:creationId xmlns:a16="http://schemas.microsoft.com/office/drawing/2014/main" id="{691FF27B-C905-4FA9-9964-5828CFCE5D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Alkenes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19">
                <a:extLst>
                  <a:ext uri="{FF2B5EF4-FFF2-40B4-BE49-F238E27FC236}">
                    <a16:creationId xmlns:a16="http://schemas.microsoft.com/office/drawing/2014/main" id="{CAD2A5CA-6CE4-4FDB-9932-92A20B609A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6425" y="4816475"/>
              <a:ext cx="4763" cy="9525"/>
            </p14:xfrm>
          </p:contentPart>
        </mc:Choice>
        <mc:Fallback xmlns="">
          <p:pic>
            <p:nvPicPr>
              <p:cNvPr id="4098" name="Ink 19">
                <a:extLst>
                  <a:ext uri="{FF2B5EF4-FFF2-40B4-BE49-F238E27FC236}">
                    <a16:creationId xmlns:a16="http://schemas.microsoft.com/office/drawing/2014/main" id="{CAD2A5CA-6CE4-4FDB-9932-92A20B609A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9830" y="4809881"/>
                <a:ext cx="17220" cy="21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74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9FD84F1D-B737-4EFB-806A-EFC485B3A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1-Hexyne has a C</a:t>
            </a:r>
            <a:r>
              <a:rPr lang="en-US" altLang="en-US" sz="2000" b="1">
                <a:sym typeface="Symbol" panose="05050102010706020507" pitchFamily="18" charset="2"/>
              </a:rPr>
              <a:t></a:t>
            </a:r>
            <a:r>
              <a:rPr lang="en-US" altLang="en-US" sz="2000" b="1"/>
              <a:t>C and C</a:t>
            </a:r>
            <a:r>
              <a:rPr lang="en-US" altLang="en-US" sz="2000" b="1" i="1" baseline="-25000"/>
              <a:t>sp</a:t>
            </a:r>
            <a:r>
              <a:rPr lang="en-US" altLang="en-US" sz="2000" b="1"/>
              <a:t>-H, in addition to </a:t>
            </a:r>
            <a:r>
              <a:rPr lang="en-US" altLang="en-US" sz="2000" b="1" i="1"/>
              <a:t>sp</a:t>
            </a:r>
            <a:r>
              <a:rPr lang="en-US" altLang="en-US" sz="2000" b="1" baseline="30000"/>
              <a:t>3</a:t>
            </a:r>
            <a:r>
              <a:rPr lang="en-US" altLang="en-US" sz="2000" b="1"/>
              <a:t> hybridized C atoms. Therefore, there are three major absorptions: C</a:t>
            </a:r>
            <a:r>
              <a:rPr lang="en-US" altLang="en-US" sz="2000" b="1" i="1" baseline="-25000"/>
              <a:t>sp</a:t>
            </a:r>
            <a:r>
              <a:rPr lang="en-US" altLang="en-US" sz="2000" b="1"/>
              <a:t>-H at 3300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; C</a:t>
            </a:r>
            <a:r>
              <a:rPr lang="en-US" altLang="en-US" sz="2000" b="1" i="1" baseline="-25000"/>
              <a:t>sp</a:t>
            </a:r>
            <a:r>
              <a:rPr lang="en-US" altLang="en-US" sz="2000" b="1" baseline="30000"/>
              <a:t>3</a:t>
            </a:r>
            <a:r>
              <a:rPr lang="en-US" altLang="en-US" sz="2000" b="1"/>
              <a:t>-H at 3000-2850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; C</a:t>
            </a:r>
            <a:r>
              <a:rPr lang="en-US" altLang="en-US" sz="2000" b="1">
                <a:sym typeface="Symbol" panose="05050102010706020507" pitchFamily="18" charset="2"/>
              </a:rPr>
              <a:t></a:t>
            </a:r>
            <a:r>
              <a:rPr lang="en-US" altLang="en-US" sz="2000" b="1"/>
              <a:t>C at 2250 cm</a:t>
            </a:r>
            <a:r>
              <a:rPr lang="en-US" altLang="en-US" sz="2000" b="1" baseline="30000"/>
              <a:t>-1</a:t>
            </a:r>
            <a:r>
              <a:rPr lang="en-US" altLang="en-US" sz="2000" b="1"/>
              <a:t>.</a:t>
            </a:r>
          </a:p>
        </p:txBody>
      </p:sp>
      <p:pic>
        <p:nvPicPr>
          <p:cNvPr id="13315" name="Picture 5" descr="0009a">
            <a:extLst>
              <a:ext uri="{FF2B5EF4-FFF2-40B4-BE49-F238E27FC236}">
                <a16:creationId xmlns:a16="http://schemas.microsoft.com/office/drawing/2014/main" id="{9D8C4E06-39C6-43A9-B99E-374027FA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5225"/>
            <a:ext cx="60960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>
            <a:extLst>
              <a:ext uri="{FF2B5EF4-FFF2-40B4-BE49-F238E27FC236}">
                <a16:creationId xmlns:a16="http://schemas.microsoft.com/office/drawing/2014/main" id="{666F02D7-C27E-477A-83E6-B686591DF1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Alkynes</a:t>
            </a:r>
          </a:p>
        </p:txBody>
      </p:sp>
    </p:spTree>
    <p:extLst>
      <p:ext uri="{BB962C8B-B14F-4D97-AF65-F5344CB8AC3E}">
        <p14:creationId xmlns:p14="http://schemas.microsoft.com/office/powerpoint/2010/main" val="88960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p691</a:t>
            </a:r>
          </a:p>
        </p:txBody>
      </p:sp>
      <p:pic>
        <p:nvPicPr>
          <p:cNvPr id="5" name="Picture 2" descr="klein2e_fig_15_10">
            <a:extLst>
              <a:ext uri="{FF2B5EF4-FFF2-40B4-BE49-F238E27FC236}">
                <a16:creationId xmlns:a16="http://schemas.microsoft.com/office/drawing/2014/main" id="{E0F7BECA-76DD-42D9-BCE9-FF788397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786" y="1302932"/>
            <a:ext cx="7160713" cy="36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998422-2C14-4B86-B527-91FEB88F4656}"/>
              </a:ext>
            </a:extLst>
          </p:cNvPr>
          <p:cNvSpPr txBox="1"/>
          <p:nvPr/>
        </p:nvSpPr>
        <p:spPr>
          <a:xfrm>
            <a:off x="1359073" y="403898"/>
            <a:ext cx="6820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that IR shows the types of bonds that are present and not the functional group family per 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6919-B645-40A7-B152-47CA63765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99" y="1797484"/>
            <a:ext cx="4301077" cy="3241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A13CA0-A379-4FDD-B3AB-14AB4EF4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37" y="1826261"/>
            <a:ext cx="4351397" cy="32690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FF7DFC5E-50F4-4D06-964B-6B5E97710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1" y="94758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The OH group of the alcohol shows a strong absorption at 3600-3200 cm</a:t>
            </a:r>
            <a:r>
              <a:rPr lang="en-US" altLang="en-US" sz="2400" b="1" baseline="30000" dirty="0"/>
              <a:t>-1</a:t>
            </a:r>
            <a:r>
              <a:rPr lang="en-US" altLang="en-US" sz="2400" b="1" dirty="0"/>
              <a:t>.</a:t>
            </a:r>
          </a:p>
        </p:txBody>
      </p:sp>
      <p:pic>
        <p:nvPicPr>
          <p:cNvPr id="14339" name="Picture 5" descr="0009b">
            <a:extLst>
              <a:ext uri="{FF2B5EF4-FFF2-40B4-BE49-F238E27FC236}">
                <a16:creationId xmlns:a16="http://schemas.microsoft.com/office/drawing/2014/main" id="{6CD2F4E7-1FC3-4331-A0A0-90CF1630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9" y="2024890"/>
            <a:ext cx="62484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>
            <a:extLst>
              <a:ext uri="{FF2B5EF4-FFF2-40B4-BE49-F238E27FC236}">
                <a16:creationId xmlns:a16="http://schemas.microsoft.com/office/drawing/2014/main" id="{8E1BC01C-9454-4114-88F7-77C46B3560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-150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Alcohols</a:t>
            </a:r>
          </a:p>
        </p:txBody>
      </p:sp>
    </p:spTree>
    <p:extLst>
      <p:ext uri="{BB962C8B-B14F-4D97-AF65-F5344CB8AC3E}">
        <p14:creationId xmlns:p14="http://schemas.microsoft.com/office/powerpoint/2010/main" val="308361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92162" name="Picture 2" descr="klein2e_figun_15_p6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118" y="830031"/>
            <a:ext cx="4361145" cy="20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p696</a:t>
            </a:r>
          </a:p>
        </p:txBody>
      </p:sp>
      <p:pic>
        <p:nvPicPr>
          <p:cNvPr id="5" name="Picture 2" descr="klein2e_fig_15_17">
            <a:extLst>
              <a:ext uri="{FF2B5EF4-FFF2-40B4-BE49-F238E27FC236}">
                <a16:creationId xmlns:a16="http://schemas.microsoft.com/office/drawing/2014/main" id="{685EA1F3-830D-4CE2-9AD3-4B998F8A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04" y="3082817"/>
            <a:ext cx="85312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E6CDF81C-4131-473A-91A3-3B5D2DD2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79525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The C=O group in the ketone shows a strong absorption at ~1700 cm</a:t>
            </a:r>
            <a:r>
              <a:rPr lang="en-US" altLang="en-US" sz="2400" b="1" baseline="30000" dirty="0"/>
              <a:t>-1</a:t>
            </a:r>
            <a:r>
              <a:rPr lang="en-US" altLang="en-US" sz="2400" b="1" dirty="0"/>
              <a:t>.</a:t>
            </a:r>
          </a:p>
        </p:txBody>
      </p:sp>
      <p:pic>
        <p:nvPicPr>
          <p:cNvPr id="15363" name="Picture 5" descr="0009c">
            <a:extLst>
              <a:ext uri="{FF2B5EF4-FFF2-40B4-BE49-F238E27FC236}">
                <a16:creationId xmlns:a16="http://schemas.microsoft.com/office/drawing/2014/main" id="{2F44BA34-A14E-4688-B533-C315454E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9436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4">
            <a:extLst>
              <a:ext uri="{FF2B5EF4-FFF2-40B4-BE49-F238E27FC236}">
                <a16:creationId xmlns:a16="http://schemas.microsoft.com/office/drawing/2014/main" id="{681900C6-CA2B-4C46-8235-1867F57A13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3215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Carbonyl Compounds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20">
                <a:extLst>
                  <a:ext uri="{FF2B5EF4-FFF2-40B4-BE49-F238E27FC236}">
                    <a16:creationId xmlns:a16="http://schemas.microsoft.com/office/drawing/2014/main" id="{9E312E91-AFC2-490A-8742-4737D60D44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3814763"/>
              <a:ext cx="3175" cy="1587"/>
            </p14:xfrm>
          </p:contentPart>
        </mc:Choice>
        <mc:Fallback xmlns="">
          <p:pic>
            <p:nvPicPr>
              <p:cNvPr id="5122" name="Ink 20">
                <a:extLst>
                  <a:ext uri="{FF2B5EF4-FFF2-40B4-BE49-F238E27FC236}">
                    <a16:creationId xmlns:a16="http://schemas.microsoft.com/office/drawing/2014/main" id="{9E312E91-AFC2-490A-8742-4737D60D44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74328" y="3773501"/>
                <a:ext cx="21519" cy="84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67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87042" name="Picture 2" descr="klein2e_figun_15_p69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738" y="897264"/>
            <a:ext cx="3852309" cy="18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Unnumbered 15 p691</a:t>
            </a:r>
          </a:p>
        </p:txBody>
      </p:sp>
      <p:pic>
        <p:nvPicPr>
          <p:cNvPr id="5" name="Picture 2" descr="klein2e_figun_15_p692c">
            <a:extLst>
              <a:ext uri="{FF2B5EF4-FFF2-40B4-BE49-F238E27FC236}">
                <a16:creationId xmlns:a16="http://schemas.microsoft.com/office/drawing/2014/main" id="{04322A94-4889-4DC5-89E2-21E85955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069197"/>
            <a:ext cx="4668034" cy="16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klein2e_figun_15_p693">
            <a:extLst>
              <a:ext uri="{FF2B5EF4-FFF2-40B4-BE49-F238E27FC236}">
                <a16:creationId xmlns:a16="http://schemas.microsoft.com/office/drawing/2014/main" id="{2C734B7D-DF5C-4442-A724-7E0BDAC1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180" y="5012580"/>
            <a:ext cx="3653424" cy="13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48352-A2D0-4FBD-BACD-685C0FAF5D04}"/>
              </a:ext>
            </a:extLst>
          </p:cNvPr>
          <p:cNvSpPr txBox="1"/>
          <p:nvPr/>
        </p:nvSpPr>
        <p:spPr>
          <a:xfrm>
            <a:off x="670142" y="200416"/>
            <a:ext cx="779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Resonance Effects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59394" name="Picture 2" descr="klein2e_fig_15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063" y="371432"/>
            <a:ext cx="85312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15.18</a:t>
            </a:r>
          </a:p>
        </p:txBody>
      </p:sp>
      <p:pic>
        <p:nvPicPr>
          <p:cNvPr id="5" name="Picture 2" descr="klein2e_figun_15_p697">
            <a:extLst>
              <a:ext uri="{FF2B5EF4-FFF2-40B4-BE49-F238E27FC236}">
                <a16:creationId xmlns:a16="http://schemas.microsoft.com/office/drawing/2014/main" id="{1CC4FFB4-6A5E-4C56-839C-339EC45F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7943" y="3667469"/>
            <a:ext cx="4721268" cy="250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21858" name="Picture 2" descr="klein2e_tab_15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890" y="3123025"/>
            <a:ext cx="7955332" cy="297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Table 15.1</a:t>
            </a:r>
          </a:p>
        </p:txBody>
      </p:sp>
      <p:pic>
        <p:nvPicPr>
          <p:cNvPr id="5" name="Picture 3" descr="0005b">
            <a:extLst>
              <a:ext uri="{FF2B5EF4-FFF2-40B4-BE49-F238E27FC236}">
                <a16:creationId xmlns:a16="http://schemas.microsoft.com/office/drawing/2014/main" id="{21902B95-B245-45B8-B4D0-9D146F4E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72" y="1724394"/>
            <a:ext cx="7302152" cy="124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875D2-5E35-4561-B319-9FDD5FA0A64B}"/>
              </a:ext>
            </a:extLst>
          </p:cNvPr>
          <p:cNvSpPr/>
          <p:nvPr/>
        </p:nvSpPr>
        <p:spPr>
          <a:xfrm>
            <a:off x="432148" y="499993"/>
            <a:ext cx="87118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Spectroscopy is a measurement of the frequencies of electromagnetic radiation that are absorbed by a molecule.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absorption to occur, the energy of the radiation must match the difference between two energy states in the molecule.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0418" name="Picture 2" descr="klein2e_fig_15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38" y="1768171"/>
            <a:ext cx="5447121" cy="47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15.19</a:t>
            </a:r>
          </a:p>
        </p:txBody>
      </p:sp>
      <p:pic>
        <p:nvPicPr>
          <p:cNvPr id="5" name="Picture 2" descr="klein2e_figun_15_p699">
            <a:extLst>
              <a:ext uri="{FF2B5EF4-FFF2-40B4-BE49-F238E27FC236}">
                <a16:creationId xmlns:a16="http://schemas.microsoft.com/office/drawing/2014/main" id="{90F740BE-D419-4E08-87F6-C7B5E44C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459" y="708810"/>
            <a:ext cx="2884118" cy="105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61442" name="Picture 2" descr="klein2e_fig_15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3800" y="381000"/>
            <a:ext cx="42164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14A1B6A4-4C37-4D2F-880E-D50848167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71563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Frequencies are reported in wavenumbers </a:t>
            </a:r>
            <a:r>
              <a:rPr lang="en-US" altLang="en-US" b="1" dirty="0"/>
              <a:t>(</a:t>
            </a:r>
            <a:r>
              <a:rPr lang="en-US" altLang="en-US" sz="2400" b="1" dirty="0"/>
              <a:t>cm</a:t>
            </a:r>
            <a:r>
              <a:rPr lang="en-US" altLang="en-US" sz="2400" b="1" baseline="30000" dirty="0"/>
              <a:t>–1</a:t>
            </a:r>
            <a:r>
              <a:rPr lang="en-US" altLang="en-US" sz="2400" b="1" dirty="0"/>
              <a:t>)</a:t>
            </a:r>
            <a:endParaRPr lang="en-US" altLang="en-US" sz="2400" b="1" dirty="0">
              <a:sym typeface="Symbol" panose="05050102010706020507" pitchFamily="18" charset="2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72DDBA93-C637-4678-B943-236039A3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954" y="1511435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accent2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2400" b="1" dirty="0">
                <a:solidFill>
                  <a:schemeClr val="accent2"/>
                </a:solidFill>
                <a:sym typeface="Symbol" panose="05050102010706020507" pitchFamily="18" charset="2"/>
              </a:rPr>
              <a:t>  = 1/</a:t>
            </a:r>
            <a:r>
              <a:rPr lang="en-US" altLang="en-US" sz="2400" b="1" i="1" dirty="0">
                <a:solidFill>
                  <a:schemeClr val="accent2"/>
                </a:solidFill>
                <a:sym typeface="Symbol" panose="05050102010706020507" pitchFamily="18" charset="2"/>
              </a:rPr>
              <a:t></a:t>
            </a:r>
            <a:endParaRPr lang="en-US" alt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A89244D9-49E6-4EEF-9B58-3594969B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954" y="1464458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chemeClr val="accent2"/>
                </a:solidFill>
              </a:rPr>
              <a:t>~</a:t>
            </a:r>
          </a:p>
        </p:txBody>
      </p:sp>
      <p:sp>
        <p:nvSpPr>
          <p:cNvPr id="4101" name="Text Box 6">
            <a:extLst>
              <a:ext uri="{FF2B5EF4-FFF2-40B4-BE49-F238E27FC236}">
                <a16:creationId xmlns:a16="http://schemas.microsoft.com/office/drawing/2014/main" id="{F91A10AC-6D37-43D5-93BE-D357016B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26420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IR absorptions occur from 4000 cm</a:t>
            </a:r>
            <a:r>
              <a:rPr lang="en-US" altLang="en-US" sz="2400" b="1" baseline="30000" dirty="0"/>
              <a:t>–1</a:t>
            </a:r>
            <a:r>
              <a:rPr lang="en-US" altLang="en-US" sz="2400" b="1" dirty="0"/>
              <a:t>  –  400 cm</a:t>
            </a:r>
            <a:r>
              <a:rPr lang="en-US" altLang="en-US" sz="2400" b="1" baseline="30000" dirty="0"/>
              <a:t>–1</a:t>
            </a:r>
            <a:r>
              <a:rPr lang="en-US" altLang="en-US" sz="2400" b="1" dirty="0"/>
              <a:t>.</a:t>
            </a:r>
          </a:p>
        </p:txBody>
      </p:sp>
      <p:sp>
        <p:nvSpPr>
          <p:cNvPr id="4102" name="Rectangle 7">
            <a:extLst>
              <a:ext uri="{FF2B5EF4-FFF2-40B4-BE49-F238E27FC236}">
                <a16:creationId xmlns:a16="http://schemas.microsoft.com/office/drawing/2014/main" id="{9790559A-2938-4077-A9CB-39EC7D00CA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</a:rPr>
              <a:t>Infrared Spectroscopy</a:t>
            </a: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A7A58677-5CE1-4617-BBF2-24D292E0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53172"/>
            <a:ext cx="8686800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IR absorption causes vibrational excitation.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 dirty="0"/>
              <a:t>IR peaks correspond to specific bond vibrations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="1" dirty="0"/>
              <a:t>Only bond vibrations that chang</a:t>
            </a:r>
            <a:r>
              <a:rPr lang="en-US" altLang="en-US" dirty="0"/>
              <a:t>e</a:t>
            </a:r>
            <a:r>
              <a:rPr lang="en-US" altLang="en-US" b="1" dirty="0"/>
              <a:t> the overall dipole moment of the molecule can be excited by IR radiation.</a:t>
            </a:r>
            <a:endParaRPr lang="en-US" altLang="en-US" sz="2400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Organic chemists prefer to view IR spectra as a plot of the percent of transmitted light versus wavenumber.</a:t>
            </a:r>
          </a:p>
        </p:txBody>
      </p:sp>
      <p:pic>
        <p:nvPicPr>
          <p:cNvPr id="8" name="Picture 2" descr="klein2e_figun_15_p686">
            <a:extLst>
              <a:ext uri="{FF2B5EF4-FFF2-40B4-BE49-F238E27FC236}">
                <a16:creationId xmlns:a16="http://schemas.microsoft.com/office/drawing/2014/main" id="{1BBB9A05-D7EC-4C20-B639-F963277F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327" y="3285890"/>
            <a:ext cx="4703522" cy="14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047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47106" name="Picture 2" descr="klein2e_fig_15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76300"/>
            <a:ext cx="853122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6D37B96-B591-4673-9294-1CD4496BF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65329"/>
            <a:ext cx="86868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b="1" dirty="0"/>
              <a:t>The frequency of a bond stretching vibrations depends on the bond strength and the masses of the bonded atoms.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200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b="1" dirty="0"/>
              <a:t>Stronger bonds vibrate at a higher frequency.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200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200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b="1" dirty="0"/>
              <a:t>Bonds with lighter atoms vibrate at higher frequency.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200" b="1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200" b="1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33496FC-9978-44D8-8176-29788DC22B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4000"/>
              <a:t>Frequency of Stretching Vibrations</a:t>
            </a:r>
          </a:p>
        </p:txBody>
      </p:sp>
      <p:pic>
        <p:nvPicPr>
          <p:cNvPr id="4" name="Picture 2" descr="klein2e_figun_15_p689a">
            <a:extLst>
              <a:ext uri="{FF2B5EF4-FFF2-40B4-BE49-F238E27FC236}">
                <a16:creationId xmlns:a16="http://schemas.microsoft.com/office/drawing/2014/main" id="{CCD6839E-F10E-4185-A392-FA188DF4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241" y="901874"/>
            <a:ext cx="5563141" cy="187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540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48130" name="Picture 2" descr="klein2e_fig_15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850" y="581068"/>
            <a:ext cx="85312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Figure 15.6</a:t>
            </a:r>
          </a:p>
        </p:txBody>
      </p:sp>
      <p:pic>
        <p:nvPicPr>
          <p:cNvPr id="5" name="Picture 2" descr="klein2e_fig_15_07">
            <a:extLst>
              <a:ext uri="{FF2B5EF4-FFF2-40B4-BE49-F238E27FC236}">
                <a16:creationId xmlns:a16="http://schemas.microsoft.com/office/drawing/2014/main" id="{F7D7E250-3A47-417E-9C47-BA728CC3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851" y="3206489"/>
            <a:ext cx="85312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>
            <a:extLst>
              <a:ext uri="{FF2B5EF4-FFF2-40B4-BE49-F238E27FC236}">
                <a16:creationId xmlns:a16="http://schemas.microsoft.com/office/drawing/2014/main" id="{3C71673F-55FE-44CF-9F44-D886C3EF73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579438"/>
          </a:xfrm>
        </p:spPr>
        <p:txBody>
          <a:bodyPr/>
          <a:lstStyle/>
          <a:p>
            <a:pPr eaLnBrk="1" hangingPunct="1"/>
            <a:r>
              <a:rPr lang="en-US" altLang="en-US" sz="4000"/>
              <a:t>Fingerprint Region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0470E-187A-4E91-A9B7-8ADF5DFF8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1314450"/>
            <a:ext cx="9086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4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22882" name="Picture 2" descr="klein2e_tab_15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79" y="593150"/>
            <a:ext cx="3042074" cy="48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Table 15.2</a:t>
            </a:r>
          </a:p>
        </p:txBody>
      </p:sp>
      <p:pic>
        <p:nvPicPr>
          <p:cNvPr id="7" name="Picture 2" descr="klein2e_tab_15_02_02">
            <a:extLst>
              <a:ext uri="{FF2B5EF4-FFF2-40B4-BE49-F238E27FC236}">
                <a16:creationId xmlns:a16="http://schemas.microsoft.com/office/drawing/2014/main" id="{B3D469FD-D04C-428F-9437-D3B159D4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1390" y="674913"/>
            <a:ext cx="2500334" cy="104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061BCF-4524-469D-A94D-D9AD0B80A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361" y="593150"/>
            <a:ext cx="2483285" cy="5577044"/>
          </a:xfrm>
          <a:prstGeom prst="rect">
            <a:avLst/>
          </a:prstGeom>
        </p:spPr>
      </p:pic>
      <p:pic>
        <p:nvPicPr>
          <p:cNvPr id="9" name="Picture 2" descr="klein2e_fig_15_14">
            <a:extLst>
              <a:ext uri="{FF2B5EF4-FFF2-40B4-BE49-F238E27FC236}">
                <a16:creationId xmlns:a16="http://schemas.microsoft.com/office/drawing/2014/main" id="{3DB6F71D-44C7-43F1-8A3A-241F4EAE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7910" y="2392473"/>
            <a:ext cx="2677090" cy="400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2015 John Wiley &amp; Sons, Inc. All rights reserved.</a:t>
            </a:r>
          </a:p>
        </p:txBody>
      </p:sp>
      <p:pic>
        <p:nvPicPr>
          <p:cNvPr id="125954" name="Picture 2" descr="klein2e_tab_15_02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44600"/>
            <a:ext cx="85312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6546850"/>
            <a:ext cx="1905000" cy="3111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1200" kern="0" dirty="0">
                <a:solidFill>
                  <a:schemeClr val="tx2"/>
                </a:solidFill>
                <a:latin typeface="Arial" charset="0"/>
                <a:ea typeface="+mj-ea"/>
                <a:cs typeface="Arial" charset="0"/>
              </a:rPr>
              <a:t>Table 15.2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569</Words>
  <Application>Microsoft Office PowerPoint</Application>
  <PresentationFormat>On-screen Show (4:3)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Infrared Spectroscopy</vt:lpstr>
      <vt:lpstr>PowerPoint Presentation</vt:lpstr>
      <vt:lpstr>Frequency of Stretching Vibrations</vt:lpstr>
      <vt:lpstr>PowerPoint Presentation</vt:lpstr>
      <vt:lpstr>Fingerprint Region</vt:lpstr>
      <vt:lpstr>PowerPoint Presentation</vt:lpstr>
      <vt:lpstr>PowerPoint Presentation</vt:lpstr>
      <vt:lpstr>Alkanes</vt:lpstr>
      <vt:lpstr>Alkenes</vt:lpstr>
      <vt:lpstr>Alkynes</vt:lpstr>
      <vt:lpstr>PowerPoint Presentation</vt:lpstr>
      <vt:lpstr>PowerPoint Presentation</vt:lpstr>
      <vt:lpstr>Alcohols</vt:lpstr>
      <vt:lpstr>PowerPoint Presentation</vt:lpstr>
      <vt:lpstr>Carbonyl Compounds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© 2015 John Wiley &amp;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subject/>
  <dc:creator>David Klein</dc:creator>
  <cp:keywords/>
  <dc:description/>
  <cp:lastModifiedBy>Nalli, Thomas W</cp:lastModifiedBy>
  <cp:revision>87</cp:revision>
  <dcterms:created xsi:type="dcterms:W3CDTF">2013-12-13T05:27:23Z</dcterms:created>
  <dcterms:modified xsi:type="dcterms:W3CDTF">2017-10-18T13:05:00Z</dcterms:modified>
  <cp:category/>
</cp:coreProperties>
</file>