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3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B36A-7183-4713-A647-D45504D59560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44E0-3CB6-415D-A888-9546B591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58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B36A-7183-4713-A647-D45504D59560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44E0-3CB6-415D-A888-9546B591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2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B36A-7183-4713-A647-D45504D59560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44E0-3CB6-415D-A888-9546B591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47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B36A-7183-4713-A647-D45504D59560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44E0-3CB6-415D-A888-9546B591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38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B36A-7183-4713-A647-D45504D59560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44E0-3CB6-415D-A888-9546B591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84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B36A-7183-4713-A647-D45504D59560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44E0-3CB6-415D-A888-9546B591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89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B36A-7183-4713-A647-D45504D59560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44E0-3CB6-415D-A888-9546B591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21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B36A-7183-4713-A647-D45504D59560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44E0-3CB6-415D-A888-9546B591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9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B36A-7183-4713-A647-D45504D59560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44E0-3CB6-415D-A888-9546B591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97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B36A-7183-4713-A647-D45504D59560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44E0-3CB6-415D-A888-9546B591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132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B36A-7183-4713-A647-D45504D59560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44E0-3CB6-415D-A888-9546B591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306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4B36A-7183-4713-A647-D45504D59560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E44E0-3CB6-415D-A888-9546B591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39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>
          <a:xfrm>
            <a:off x="1768475" y="193676"/>
            <a:ext cx="8693150" cy="906463"/>
          </a:xfrm>
        </p:spPr>
        <p:txBody>
          <a:bodyPr/>
          <a:lstStyle/>
          <a:p>
            <a:pPr eaLnBrk="1" hangingPunct="1"/>
            <a:r>
              <a:rPr lang="en-US" dirty="0"/>
              <a:t>Solving an NMR unknown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768475" y="1333500"/>
            <a:ext cx="8693150" cy="5022850"/>
          </a:xfrm>
        </p:spPr>
        <p:txBody>
          <a:bodyPr/>
          <a:lstStyle/>
          <a:p>
            <a:pPr eaLnBrk="1" hangingPunct="1"/>
            <a:r>
              <a:rPr lang="en-US" dirty="0">
                <a:sym typeface="Symbol" pitchFamily="1" charset="2"/>
              </a:rPr>
              <a:t>With a given formula and NMR spectra, you can determine a molecule’s structure by a 4-step process</a:t>
            </a:r>
          </a:p>
          <a:p>
            <a:pPr marL="914400" lvl="1" indent="-457200">
              <a:buFont typeface="Calibri" pitchFamily="1" charset="0"/>
              <a:buAutoNum type="arabicPeriod"/>
            </a:pPr>
            <a:r>
              <a:rPr lang="en-US" dirty="0">
                <a:sym typeface="Symbol" pitchFamily="1" charset="2"/>
              </a:rPr>
              <a:t>Calculate the degree of unsaturation or hydrogen deficiency index (HDI). </a:t>
            </a:r>
          </a:p>
          <a:p>
            <a:pPr marL="914400" lvl="1" indent="-457200">
              <a:buFont typeface="Calibri" pitchFamily="1" charset="0"/>
              <a:buAutoNum type="arabicPeriod"/>
            </a:pPr>
            <a:r>
              <a:rPr lang="en-US" dirty="0">
                <a:sym typeface="Symbol" pitchFamily="1" charset="2"/>
              </a:rPr>
              <a:t>Consider the number of C- 13 NMR signals to look for symmetry in the molecule</a:t>
            </a:r>
          </a:p>
          <a:p>
            <a:pPr marL="914400" lvl="1" indent="-457200">
              <a:buFont typeface="Calibri" pitchFamily="1" charset="0"/>
              <a:buAutoNum type="arabicPeriod"/>
            </a:pPr>
            <a:r>
              <a:rPr lang="en-US" dirty="0">
                <a:sym typeface="Symbol" pitchFamily="1" charset="2"/>
              </a:rPr>
              <a:t>Analyze the proton NMR shifts, integrations and multiplicities  draw out the molecular fragments that match.</a:t>
            </a:r>
          </a:p>
          <a:p>
            <a:pPr marL="914400" lvl="1" indent="-457200">
              <a:buFont typeface="Calibri" pitchFamily="1" charset="0"/>
              <a:buAutoNum type="arabicPeriod"/>
            </a:pPr>
            <a:r>
              <a:rPr lang="en-US" dirty="0">
                <a:sym typeface="Symbol" pitchFamily="1" charset="2"/>
              </a:rPr>
              <a:t>Assemble the fragments into a complete structure like puzzle pieces.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2015 John Wiley &amp; Sons, Inc. All rights reserved.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Organic Chemistry 2e 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16-</a:t>
            </a:r>
            <a:fld id="{E8BBD60F-88AC-DB46-81CF-529DE25291C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313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666" y="105520"/>
            <a:ext cx="6500141" cy="646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356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5575" y="174228"/>
            <a:ext cx="6279889" cy="639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098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4799" y="327089"/>
            <a:ext cx="7437625" cy="619124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68188" y="1161826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baseline="-25000" dirty="0"/>
              <a:t>11</a:t>
            </a:r>
            <a:r>
              <a:rPr lang="en-US" dirty="0"/>
              <a:t>H</a:t>
            </a:r>
            <a:r>
              <a:rPr lang="en-US" baseline="-25000" dirty="0"/>
              <a:t>14</a:t>
            </a:r>
            <a:r>
              <a:rPr lang="en-US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615466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5783" y="129091"/>
            <a:ext cx="6370852" cy="6557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427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98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Office Theme</vt:lpstr>
      <vt:lpstr>Solving an NMR unknown</vt:lpstr>
      <vt:lpstr>PowerPoint Presentation</vt:lpstr>
      <vt:lpstr>PowerPoint Presentation</vt:lpstr>
      <vt:lpstr>PowerPoint Presentation</vt:lpstr>
      <vt:lpstr>PowerPoint Presentation</vt:lpstr>
    </vt:vector>
  </TitlesOfParts>
  <Company>Winona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an NMR unknown</dc:title>
  <dc:creator>Nalli, Thomas W</dc:creator>
  <cp:lastModifiedBy>Nalli, Thomas W</cp:lastModifiedBy>
  <cp:revision>5</cp:revision>
  <dcterms:created xsi:type="dcterms:W3CDTF">2016-10-14T20:06:09Z</dcterms:created>
  <dcterms:modified xsi:type="dcterms:W3CDTF">2017-10-10T19:21:49Z</dcterms:modified>
</cp:coreProperties>
</file>