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9" r:id="rId2"/>
    <p:sldId id="350" r:id="rId3"/>
    <p:sldId id="312" r:id="rId4"/>
    <p:sldId id="280" r:id="rId5"/>
    <p:sldId id="282" r:id="rId6"/>
    <p:sldId id="284" r:id="rId7"/>
    <p:sldId id="315" r:id="rId8"/>
    <p:sldId id="347" r:id="rId9"/>
    <p:sldId id="348" r:id="rId10"/>
    <p:sldId id="285" r:id="rId11"/>
    <p:sldId id="287" r:id="rId12"/>
    <p:sldId id="317" r:id="rId13"/>
    <p:sldId id="289" r:id="rId14"/>
    <p:sldId id="318" r:id="rId15"/>
    <p:sldId id="320" r:id="rId16"/>
    <p:sldId id="321" r:id="rId17"/>
    <p:sldId id="342" r:id="rId18"/>
    <p:sldId id="322" r:id="rId19"/>
    <p:sldId id="345" r:id="rId20"/>
    <p:sldId id="346" r:id="rId21"/>
    <p:sldId id="259" r:id="rId22"/>
    <p:sldId id="349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C74"/>
    <a:srgbClr val="594833"/>
    <a:srgbClr val="2564A2"/>
    <a:srgbClr val="AACB2B"/>
    <a:srgbClr val="FFFFFF"/>
    <a:srgbClr val="226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34580" autoAdjust="0"/>
    <p:restoredTop sz="86410"/>
  </p:normalViewPr>
  <p:slideViewPr>
    <p:cSldViewPr snapToGrid="0">
      <p:cViewPr varScale="1">
        <p:scale>
          <a:sx n="95" d="100"/>
          <a:sy n="95" d="100"/>
        </p:scale>
        <p:origin x="9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fld id="{6F562057-B89F-9647-A6CD-38C5EDA48F48}" type="datetime1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fld id="{616997FC-3E3A-6D44-BA1E-BC6837C7E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73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A9E98D96-5335-414F-B3E4-1E86EF713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660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 userDrawn="1"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err="1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FigXXX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 userDrawn="1"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err="1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FigXXX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 userDrawn="1"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err="1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FigXXX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>
                <a:latin typeface="Arial" charset="0"/>
              </a:defRPr>
            </a:lvl1pPr>
          </a:lstStyle>
          <a:p>
            <a:r>
              <a:rPr lang="en-US"/>
              <a:t>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00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Arial"/>
                <a:ea typeface="Times New Roman" charset="0"/>
                <a:cs typeface="Arial"/>
              </a:defRPr>
            </a:lvl1pPr>
          </a:lstStyle>
          <a:p>
            <a:r>
              <a:rPr lang="en-US" dirty="0"/>
              <a:t>Copyright © 2015 John Wiley &amp; Sons, Inc. All rights reserved.</a:t>
            </a:r>
          </a:p>
        </p:txBody>
      </p:sp>
      <p:pic>
        <p:nvPicPr>
          <p:cNvPr id="2" name="Picture 4" descr="Wiley_Logo.eps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877175" y="63119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39.e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43.png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8.emf"/><Relationship Id="rId5" Type="http://schemas.openxmlformats.org/officeDocument/2006/relationships/image" Target="../media/image36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4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5.jpeg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2466" name="Picture 2" descr="klein2e_fig_15_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143000"/>
            <a:ext cx="841057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8CB95-34B4-4473-B646-158C02F91277}"/>
              </a:ext>
            </a:extLst>
          </p:cNvPr>
          <p:cNvSpPr txBox="1"/>
          <p:nvPr/>
        </p:nvSpPr>
        <p:spPr>
          <a:xfrm>
            <a:off x="512466" y="381837"/>
            <a:ext cx="814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Ionization - Mass Spectrometry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8610" name="Picture 2" descr="klein2e_fig_15_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461" y="316796"/>
            <a:ext cx="5452905" cy="31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15.26</a:t>
            </a:r>
          </a:p>
        </p:txBody>
      </p:sp>
      <p:pic>
        <p:nvPicPr>
          <p:cNvPr id="5" name="Picture 2" descr="klein2e_fig_15_27">
            <a:extLst>
              <a:ext uri="{FF2B5EF4-FFF2-40B4-BE49-F238E27FC236}">
                <a16:creationId xmlns:a16="http://schemas.microsoft.com/office/drawing/2014/main" id="{CDC23AD8-20DF-4D0C-93D2-32EF547D1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086" y="3208053"/>
            <a:ext cx="5774453" cy="333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15.28</a:t>
            </a:r>
          </a:p>
        </p:txBody>
      </p:sp>
      <p:pic>
        <p:nvPicPr>
          <p:cNvPr id="5" name="Picture 2" descr="klein2e_fig_15_29">
            <a:extLst>
              <a:ext uri="{FF2B5EF4-FFF2-40B4-BE49-F238E27FC236}">
                <a16:creationId xmlns:a16="http://schemas.microsoft.com/office/drawing/2014/main" id="{A4A15707-C01F-4788-83D4-F240C6DB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333" y="2966677"/>
            <a:ext cx="6377354" cy="373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8" name="Picture 2" descr="klein2e_fig_15_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0255" y="155575"/>
            <a:ext cx="7239925" cy="29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01378" name="Picture 2" descr="klein2e_figun_15_p71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352" y="619000"/>
            <a:ext cx="7080738" cy="174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82FE7-3B0C-4747-81A7-24D58B316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018" y="2796805"/>
            <a:ext cx="4537749" cy="3403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B9BF1F-D5E8-4D08-BEE6-6B4EC790AADC}"/>
              </a:ext>
            </a:extLst>
          </p:cNvPr>
          <p:cNvSpPr txBox="1"/>
          <p:nvPr/>
        </p:nvSpPr>
        <p:spPr>
          <a:xfrm>
            <a:off x="482321" y="1959429"/>
            <a:ext cx="2793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baseline="-25000" dirty="0"/>
              <a:t>7</a:t>
            </a:r>
            <a:r>
              <a:rPr lang="en-US" sz="2000" dirty="0"/>
              <a:t>H</a:t>
            </a:r>
            <a:r>
              <a:rPr lang="en-US" sz="2000" baseline="-25000" dirty="0"/>
              <a:t>16</a:t>
            </a:r>
            <a:r>
              <a:rPr lang="en-US" sz="2000" dirty="0"/>
              <a:t>  M</a:t>
            </a:r>
            <a:r>
              <a:rPr lang="en-US" sz="2000" baseline="30000" dirty="0"/>
              <a:t>+</a:t>
            </a:r>
            <a:r>
              <a:rPr lang="en-US" sz="2000" dirty="0"/>
              <a:t> at </a:t>
            </a:r>
            <a:r>
              <a:rPr lang="en-US" sz="2000" i="1" dirty="0"/>
              <a:t>m/z</a:t>
            </a:r>
            <a:r>
              <a:rPr lang="en-US" sz="2000" dirty="0"/>
              <a:t> = 100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B37B98-8FCD-4E42-9D85-4F844C8B1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24" y="2796805"/>
            <a:ext cx="4537751" cy="34033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72706" name="Picture 2" descr="klein2e_fig_15_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27100"/>
            <a:ext cx="853122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4BED2-F2C8-4A45-B52F-F400D77A1DA2}"/>
              </a:ext>
            </a:extLst>
          </p:cNvPr>
          <p:cNvSpPr txBox="1"/>
          <p:nvPr/>
        </p:nvSpPr>
        <p:spPr>
          <a:xfrm>
            <a:off x="1085221" y="331596"/>
            <a:ext cx="607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“Picket Fence” = straight chain alkane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02402" name="Picture 2" descr="klein2e_figun_15_p71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753" y="1088641"/>
            <a:ext cx="85312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p715</a:t>
            </a:r>
          </a:p>
        </p:txBody>
      </p:sp>
      <p:pic>
        <p:nvPicPr>
          <p:cNvPr id="5" name="Picture 2" descr="klein2e_figun_15_p71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7" y="3555310"/>
            <a:ext cx="85312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215BB-326E-43B6-965B-DB985F672A6C}"/>
              </a:ext>
            </a:extLst>
          </p:cNvPr>
          <p:cNvSpPr txBox="1"/>
          <p:nvPr/>
        </p:nvSpPr>
        <p:spPr>
          <a:xfrm>
            <a:off x="743578" y="331596"/>
            <a:ext cx="721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Cleavage of Alcohols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04450" name="Picture 2" descr="klein2e_figun_15_p71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74900"/>
            <a:ext cx="85312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032BF-EA51-4E32-92C1-2F721F3EB6BA}"/>
              </a:ext>
            </a:extLst>
          </p:cNvPr>
          <p:cNvSpPr txBox="1"/>
          <p:nvPr/>
        </p:nvSpPr>
        <p:spPr>
          <a:xfrm>
            <a:off x="442127" y="703385"/>
            <a:ext cx="682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Amines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klein2e_figun_15_p71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574" y="4260850"/>
            <a:ext cx="8531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DA369E-F38E-4241-88C2-39456A55ACF1}"/>
              </a:ext>
            </a:extLst>
          </p:cNvPr>
          <p:cNvSpPr txBox="1"/>
          <p:nvPr/>
        </p:nvSpPr>
        <p:spPr>
          <a:xfrm>
            <a:off x="602901" y="994787"/>
            <a:ext cx="438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Carbonyls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BDF9B1-6A26-4BB7-98BB-BF122479D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5" y="1815142"/>
            <a:ext cx="7728850" cy="1564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14CAE7-85C6-4D98-9229-70AA9B0E02F5}"/>
              </a:ext>
            </a:extLst>
          </p:cNvPr>
          <p:cNvSpPr txBox="1"/>
          <p:nvPr/>
        </p:nvSpPr>
        <p:spPr>
          <a:xfrm>
            <a:off x="6611815" y="5881466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alkene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26978" name="Picture 2" descr="klein2e_tab_15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643" y="1311728"/>
            <a:ext cx="7539038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Table 15.3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CC165D-B75F-48D4-9EDB-DE23224B14C6}"/>
              </a:ext>
            </a:extLst>
          </p:cNvPr>
          <p:cNvSpPr txBox="1"/>
          <p:nvPr/>
        </p:nvSpPr>
        <p:spPr>
          <a:xfrm>
            <a:off x="952500" y="4748666"/>
            <a:ext cx="293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X = 28, 42, 56, 70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06498" name="Picture 2" descr="klein2e_figun_15_p7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71633"/>
            <a:ext cx="3805205" cy="84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p717</a:t>
            </a:r>
          </a:p>
        </p:txBody>
      </p:sp>
      <p:pic>
        <p:nvPicPr>
          <p:cNvPr id="5" name="Picture 2" descr="klein2e_tab_15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1415554"/>
            <a:ext cx="6933363" cy="198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klein2e_figun_15_p718b">
            <a:extLst>
              <a:ext uri="{FF2B5EF4-FFF2-40B4-BE49-F238E27FC236}">
                <a16:creationId xmlns:a16="http://schemas.microsoft.com/office/drawing/2014/main" id="{74926E70-F2A6-4D09-8771-035E1EE1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3165" y="3957637"/>
            <a:ext cx="4478215" cy="204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686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b="1" dirty="0">
                <a:solidFill>
                  <a:schemeClr val="accent2"/>
                </a:solidFill>
              </a:rPr>
              <a:t>Low resolution</a:t>
            </a:r>
            <a:r>
              <a:rPr lang="en-US" altLang="en-US" sz="2100" b="1" dirty="0"/>
              <a:t> mass spectrometers report </a:t>
            </a:r>
            <a:r>
              <a:rPr lang="en-US" altLang="en-US" sz="2100" b="1" i="1" dirty="0"/>
              <a:t>m/z</a:t>
            </a:r>
            <a:r>
              <a:rPr lang="en-US" altLang="en-US" sz="2100" b="1" dirty="0"/>
              <a:t> values to the nearest whole number. </a:t>
            </a:r>
            <a:r>
              <a:rPr lang="en-US" altLang="en-US" sz="2100" b="1" dirty="0">
                <a:solidFill>
                  <a:schemeClr val="accent2"/>
                </a:solidFill>
              </a:rPr>
              <a:t>High resolution</a:t>
            </a:r>
            <a:r>
              <a:rPr lang="en-US" altLang="en-US" sz="2100" b="1" dirty="0"/>
              <a:t> mass spectrometers measure </a:t>
            </a:r>
            <a:r>
              <a:rPr lang="en-US" altLang="en-US" sz="2100" b="1" i="1" dirty="0"/>
              <a:t>m/z</a:t>
            </a:r>
            <a:r>
              <a:rPr lang="en-US" altLang="en-US" sz="2100" b="1" dirty="0"/>
              <a:t> ratios to four (or more) decimal places.</a:t>
            </a:r>
          </a:p>
        </p:txBody>
      </p:sp>
      <p:pic>
        <p:nvPicPr>
          <p:cNvPr id="10243" name="Picture 5" descr="1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>
            <a:fillRect/>
          </a:stretch>
        </p:blipFill>
        <p:spPr bwMode="auto">
          <a:xfrm>
            <a:off x="5638800" y="2057400"/>
            <a:ext cx="25955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2068513"/>
            <a:ext cx="50292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1975" indent="-223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100" b="1" dirty="0"/>
              <a:t>This is valuable because no two molecular formulas have the same exact molecular weight.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100" b="1" dirty="0"/>
              <a:t>Exact MWs can be calculated using exact isotope masses. Table 14.1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100" b="1" dirty="0"/>
              <a:t>Thus HRMS is a way to determine chemical formula!</a:t>
            </a:r>
            <a:endParaRPr lang="en-US" altLang="en-US" sz="2400" b="1" dirty="0"/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65563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High Resolution MS (HRMS)</a:t>
            </a:r>
          </a:p>
        </p:txBody>
      </p:sp>
      <p:pic>
        <p:nvPicPr>
          <p:cNvPr id="10246" name="Picture 8" descr="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6800"/>
            <a:ext cx="3352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39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0FC75F-2300-4B24-B05D-7B4F9AC4F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349"/>
            <a:ext cx="9144000" cy="48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23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4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3227" b="1050"/>
          <a:stretch>
            <a:fillRect/>
          </a:stretch>
        </p:blipFill>
        <p:spPr bwMode="auto">
          <a:xfrm>
            <a:off x="2181225" y="98425"/>
            <a:ext cx="6200775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28600" y="381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GC-MS</a:t>
            </a:r>
          </a:p>
        </p:txBody>
      </p:sp>
    </p:spTree>
    <p:extLst>
      <p:ext uri="{BB962C8B-B14F-4D97-AF65-F5344CB8AC3E}">
        <p14:creationId xmlns:p14="http://schemas.microsoft.com/office/powerpoint/2010/main" val="2068394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7250"/>
            <a:ext cx="9192491" cy="4990396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90CA0FE-5496-4D9C-B04D-A4FCC143A24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05375" y="4547645"/>
          <a:ext cx="701341" cy="3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S ChemDraw Drawing" r:id="rId4" imgW="2157569" imgH="1211300" progId="ChemDraw.Document.6.0">
                  <p:embed/>
                </p:oleObj>
              </mc:Choice>
              <mc:Fallback>
                <p:oleObj name="CS ChemDraw Drawing" r:id="rId4" imgW="2157569" imgH="1211300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90CA0FE-5496-4D9C-B04D-A4FCC143A2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5375" y="4547645"/>
                        <a:ext cx="701341" cy="3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ECD592-A8C3-4134-8BEF-D011EE9F695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86643" y="1077363"/>
          <a:ext cx="695272" cy="39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S ChemDraw Drawing" r:id="rId6" imgW="2155881" imgH="1220423" progId="ChemDraw.Document.6.0">
                  <p:embed/>
                </p:oleObj>
              </mc:Choice>
              <mc:Fallback>
                <p:oleObj name="CS ChemDraw Drawing" r:id="rId6" imgW="2155881" imgH="1220423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BECD592-A8C3-4134-8BEF-D011EE9F6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6643" y="1077363"/>
                        <a:ext cx="695272" cy="39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Shot 2015-04-08 at 1.56.19 PM.png">
            <a:extLst>
              <a:ext uri="{FF2B5EF4-FFF2-40B4-BE49-F238E27FC236}">
                <a16:creationId xmlns:a16="http://schemas.microsoft.com/office/drawing/2014/main" id="{6EB3644D-70E0-4F5E-A082-DFE450F3BE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37" y="1470950"/>
            <a:ext cx="972617" cy="851039"/>
          </a:xfrm>
          <a:prstGeom prst="rect">
            <a:avLst/>
          </a:prstGeom>
        </p:spPr>
      </p:pic>
      <p:pic>
        <p:nvPicPr>
          <p:cNvPr id="6" name="Picture 2" descr="Dried Morels Mushrooms - 2 oz. Life Gourmet Shop">
            <a:extLst>
              <a:ext uri="{FF2B5EF4-FFF2-40B4-BE49-F238E27FC236}">
                <a16:creationId xmlns:a16="http://schemas.microsoft.com/office/drawing/2014/main" id="{CEB9CB43-38DB-4FE5-9326-F387A5E53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45" y="1357999"/>
            <a:ext cx="1076939" cy="10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E7BC0B5-7ADE-4D51-A9E6-64C1E4975D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0105" y="2789940"/>
          <a:ext cx="695272" cy="38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S ChemDraw Drawing" r:id="rId10" imgW="2155881" imgH="1191365" progId="ChemDraw.Document.6.0">
                  <p:embed/>
                </p:oleObj>
              </mc:Choice>
              <mc:Fallback>
                <p:oleObj name="CS ChemDraw Drawing" r:id="rId10" imgW="2155881" imgH="1191365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E7BC0B5-7ADE-4D51-A9E6-64C1E4975D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0105" y="2789940"/>
                        <a:ext cx="695272" cy="384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985AD6B-EFAA-4D6B-9623-A18EAEEBD78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95634" y="4655233"/>
          <a:ext cx="695381" cy="39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CS ChemDraw Drawing" r:id="rId12" imgW="2156219" imgH="1235627" progId="ChemDraw.Document.6.0">
                  <p:embed/>
                </p:oleObj>
              </mc:Choice>
              <mc:Fallback>
                <p:oleObj name="CS ChemDraw Drawing" r:id="rId12" imgW="2156219" imgH="1235627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985AD6B-EFAA-4D6B-9623-A18EAEEBD7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95634" y="4655233"/>
                        <a:ext cx="695381" cy="398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A49FBE6-7757-456A-BC7B-78FCC90D5F8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37473" y="4457949"/>
          <a:ext cx="695816" cy="39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S ChemDraw Drawing" r:id="rId14" imgW="2157569" imgH="1229546" progId="ChemDraw.Document.6.0">
                  <p:embed/>
                </p:oleObj>
              </mc:Choice>
              <mc:Fallback>
                <p:oleObj name="CS ChemDraw Drawing" r:id="rId14" imgW="2157569" imgH="1229546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A49FBE6-7757-456A-BC7B-78FCC90D5F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37473" y="4457949"/>
                        <a:ext cx="695816" cy="396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4D5EF9C-99A5-4F82-B748-B6ADB5FEAC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575339" y="2789939"/>
          <a:ext cx="695272" cy="37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CS ChemDraw Drawing" r:id="rId16" imgW="2155881" imgH="1171768" progId="ChemDraw.Document.6.0">
                  <p:embed/>
                </p:oleObj>
              </mc:Choice>
              <mc:Fallback>
                <p:oleObj name="CS ChemDraw Drawing" r:id="rId16" imgW="2155881" imgH="1171768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4D5EF9C-99A5-4F82-B748-B6ADB5FEA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75339" y="2789939"/>
                        <a:ext cx="695272" cy="377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596FDDD-35E2-4AA4-B53E-5DDCC536946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62668" y="1163657"/>
          <a:ext cx="695816" cy="388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S ChemDraw Drawing" r:id="rId18" imgW="2157569" imgH="1205218" progId="ChemDraw.Document.6.0">
                  <p:embed/>
                </p:oleObj>
              </mc:Choice>
              <mc:Fallback>
                <p:oleObj name="CS ChemDraw Drawing" r:id="rId18" imgW="2157569" imgH="1205218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596FDDD-35E2-4AA4-B53E-5DDCC5369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62668" y="1163657"/>
                        <a:ext cx="695816" cy="388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494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340EE9-5E1C-40D0-9EEB-219A710C1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836B4-9213-459A-B8F3-C74F5B6AC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1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96258" name="Picture 2" descr="klein2e_figun_15_p70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543" y="417286"/>
            <a:ext cx="85312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p707</a:t>
            </a:r>
          </a:p>
        </p:txBody>
      </p:sp>
      <p:pic>
        <p:nvPicPr>
          <p:cNvPr id="5" name="Picture 2" descr="klein2e_figun_15_p70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04457"/>
            <a:ext cx="8531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3490" name="Picture 2" descr="klein2e_fig_15_2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142" y="556191"/>
            <a:ext cx="3345543" cy="414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15.22a</a:t>
            </a:r>
          </a:p>
        </p:txBody>
      </p:sp>
      <p:pic>
        <p:nvPicPr>
          <p:cNvPr id="5" name="Picture 2" descr="klein2e_fig_15_2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8873" y="881901"/>
            <a:ext cx="2937328" cy="348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klein2e_figun_15_p70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515" y="4814380"/>
            <a:ext cx="4321629" cy="181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5538" name="Picture 2" descr="klein2e_fig_15_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3625" y="452736"/>
            <a:ext cx="5131359" cy="29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15.23</a:t>
            </a:r>
          </a:p>
        </p:txBody>
      </p:sp>
      <p:pic>
        <p:nvPicPr>
          <p:cNvPr id="5" name="Picture 2" descr="klein2e_fig_15_24">
            <a:extLst>
              <a:ext uri="{FF2B5EF4-FFF2-40B4-BE49-F238E27FC236}">
                <a16:creationId xmlns:a16="http://schemas.microsoft.com/office/drawing/2014/main" id="{02B205D2-35B6-48F1-8BEB-82ACA8FA6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3625" y="3353743"/>
            <a:ext cx="5131359" cy="29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7586" name="Picture 2" descr="klein2e_fig_15_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170944"/>
            <a:ext cx="7654925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p709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0BCF714-DEE4-4C5B-A9B0-11F8C1C84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048316"/>
              </p:ext>
            </p:extLst>
          </p:nvPr>
        </p:nvGraphicFramePr>
        <p:xfrm>
          <a:off x="977730" y="938166"/>
          <a:ext cx="7191580" cy="417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S ChemDraw Drawing" r:id="rId3" imgW="3738189" imgH="2168176" progId="ChemDraw.Document.6.0">
                  <p:embed/>
                </p:oleObj>
              </mc:Choice>
              <mc:Fallback>
                <p:oleObj name="CS ChemDraw Drawing" r:id="rId3" imgW="3738189" imgH="21681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730" y="938166"/>
                        <a:ext cx="7191580" cy="4171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89CD0-97BE-495B-B449-4F0E1E822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BEEF3-F94E-47F1-A758-9E775928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42" y="361480"/>
            <a:ext cx="8826116" cy="581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BEA3E8-6CEF-4657-812B-36B6A73AABA2}"/>
              </a:ext>
            </a:extLst>
          </p:cNvPr>
          <p:cNvSpPr txBox="1"/>
          <p:nvPr/>
        </p:nvSpPr>
        <p:spPr>
          <a:xfrm>
            <a:off x="2240782" y="6204959"/>
            <a:ext cx="6063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https://www2.chemistry.msu.edu/faculty/reusch/OrgPage/mass.htm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22DD5-8B59-444C-AC1A-2E957E3A4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226" y="516720"/>
            <a:ext cx="3644202" cy="55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002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4533</TotalTime>
  <Words>396</Words>
  <Application>Microsoft Office PowerPoint</Application>
  <PresentationFormat>On-screen Show (4:3)</PresentationFormat>
  <Paragraphs>47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Times</vt:lpstr>
      <vt:lpstr>Times New Roman</vt:lpstr>
      <vt:lpstr>Wingdings</vt:lpstr>
      <vt:lpstr>Blank Presentation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Resolution MS (HRMS)</vt:lpstr>
      <vt:lpstr>PowerPoint Presentation</vt:lpstr>
      <vt:lpstr>PowerPoint Presentation</vt:lpstr>
      <vt:lpstr>PowerPoint Presentation</vt:lpstr>
    </vt:vector>
  </TitlesOfParts>
  <Manager>Sumanas, Inc.</Manager>
  <Company>© 2015 John Wiley &amp;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subject/>
  <dc:creator>David Klein</dc:creator>
  <cp:keywords/>
  <dc:description/>
  <cp:lastModifiedBy>Nalli, Thomas W</cp:lastModifiedBy>
  <cp:revision>92</cp:revision>
  <cp:lastPrinted>2018-10-15T13:03:41Z</cp:lastPrinted>
  <dcterms:created xsi:type="dcterms:W3CDTF">2013-12-13T05:27:23Z</dcterms:created>
  <dcterms:modified xsi:type="dcterms:W3CDTF">2018-10-15T14:13:22Z</dcterms:modified>
  <cp:category/>
</cp:coreProperties>
</file>