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5720000" cy="30175200"/>
  <p:notesSz cx="32918400" cy="51206400"/>
  <p:defaultTextStyle>
    <a:defPPr>
      <a:defRPr lang="en-US"/>
    </a:defPPr>
    <a:lvl1pPr algn="l" rtl="0" fontAlgn="base">
      <a:spcBef>
        <a:spcPct val="0"/>
      </a:spcBef>
      <a:spcAft>
        <a:spcPct val="0"/>
      </a:spcAft>
      <a:defRPr sz="3200" kern="1200">
        <a:solidFill>
          <a:schemeClr val="tx1"/>
        </a:solidFill>
        <a:latin typeface="Helvetica" charset="0"/>
        <a:ea typeface="+mn-ea"/>
        <a:cs typeface="+mn-cs"/>
      </a:defRPr>
    </a:lvl1pPr>
    <a:lvl2pPr marL="455613" indent="1588" algn="l" rtl="0" fontAlgn="base">
      <a:spcBef>
        <a:spcPct val="0"/>
      </a:spcBef>
      <a:spcAft>
        <a:spcPct val="0"/>
      </a:spcAft>
      <a:defRPr sz="3200" kern="1200">
        <a:solidFill>
          <a:schemeClr val="tx1"/>
        </a:solidFill>
        <a:latin typeface="Helvetica" charset="0"/>
        <a:ea typeface="+mn-ea"/>
        <a:cs typeface="+mn-cs"/>
      </a:defRPr>
    </a:lvl2pPr>
    <a:lvl3pPr marL="912813" indent="1588" algn="l" rtl="0" fontAlgn="base">
      <a:spcBef>
        <a:spcPct val="0"/>
      </a:spcBef>
      <a:spcAft>
        <a:spcPct val="0"/>
      </a:spcAft>
      <a:defRPr sz="3200" kern="1200">
        <a:solidFill>
          <a:schemeClr val="tx1"/>
        </a:solidFill>
        <a:latin typeface="Helvetica" charset="0"/>
        <a:ea typeface="+mn-ea"/>
        <a:cs typeface="+mn-cs"/>
      </a:defRPr>
    </a:lvl3pPr>
    <a:lvl4pPr marL="1370013" indent="1588" algn="l" rtl="0" fontAlgn="base">
      <a:spcBef>
        <a:spcPct val="0"/>
      </a:spcBef>
      <a:spcAft>
        <a:spcPct val="0"/>
      </a:spcAft>
      <a:defRPr sz="3200" kern="1200">
        <a:solidFill>
          <a:schemeClr val="tx1"/>
        </a:solidFill>
        <a:latin typeface="Helvetica" charset="0"/>
        <a:ea typeface="+mn-ea"/>
        <a:cs typeface="+mn-cs"/>
      </a:defRPr>
    </a:lvl4pPr>
    <a:lvl5pPr marL="1827213" indent="1588" algn="l" rtl="0" fontAlgn="base">
      <a:spcBef>
        <a:spcPct val="0"/>
      </a:spcBef>
      <a:spcAft>
        <a:spcPct val="0"/>
      </a:spcAft>
      <a:defRPr sz="3200" kern="1200">
        <a:solidFill>
          <a:schemeClr val="tx1"/>
        </a:solidFill>
        <a:latin typeface="Helvetica" charset="0"/>
        <a:ea typeface="+mn-ea"/>
        <a:cs typeface="+mn-cs"/>
      </a:defRPr>
    </a:lvl5pPr>
    <a:lvl6pPr marL="2286000" algn="l" defTabSz="457200" rtl="0" eaLnBrk="1" latinLnBrk="0" hangingPunct="1">
      <a:defRPr sz="3200" kern="1200">
        <a:solidFill>
          <a:schemeClr val="tx1"/>
        </a:solidFill>
        <a:latin typeface="Helvetica" charset="0"/>
        <a:ea typeface="+mn-ea"/>
        <a:cs typeface="+mn-cs"/>
      </a:defRPr>
    </a:lvl6pPr>
    <a:lvl7pPr marL="2743200" algn="l" defTabSz="457200" rtl="0" eaLnBrk="1" latinLnBrk="0" hangingPunct="1">
      <a:defRPr sz="3200" kern="1200">
        <a:solidFill>
          <a:schemeClr val="tx1"/>
        </a:solidFill>
        <a:latin typeface="Helvetica" charset="0"/>
        <a:ea typeface="+mn-ea"/>
        <a:cs typeface="+mn-cs"/>
      </a:defRPr>
    </a:lvl7pPr>
    <a:lvl8pPr marL="3200400" algn="l" defTabSz="457200" rtl="0" eaLnBrk="1" latinLnBrk="0" hangingPunct="1">
      <a:defRPr sz="3200" kern="1200">
        <a:solidFill>
          <a:schemeClr val="tx1"/>
        </a:solidFill>
        <a:latin typeface="Helvetica" charset="0"/>
        <a:ea typeface="+mn-ea"/>
        <a:cs typeface="+mn-cs"/>
      </a:defRPr>
    </a:lvl8pPr>
    <a:lvl9pPr marL="3657600" algn="l" defTabSz="457200" rtl="0" eaLnBrk="1" latinLnBrk="0" hangingPunct="1">
      <a:defRPr sz="32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50693"/>
    <a:srgbClr val="EF5DFF"/>
    <a:srgbClr val="FFFA00"/>
    <a:srgbClr val="2C002C"/>
    <a:srgbClr val="FFFFE1"/>
    <a:srgbClr val="FFF3F3"/>
    <a:srgbClr val="FFE5E5"/>
    <a:srgbClr val="6C18B0"/>
    <a:srgbClr val="ED181E"/>
    <a:srgbClr val="CC87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8761" autoAdjust="0"/>
  </p:normalViewPr>
  <p:slideViewPr>
    <p:cSldViewPr>
      <p:cViewPr>
        <p:scale>
          <a:sx n="50" d="100"/>
          <a:sy n="50" d="100"/>
        </p:scale>
        <p:origin x="6234" y="4758"/>
      </p:cViewPr>
      <p:guideLst>
        <p:guide orient="horz" pos="-288"/>
        <p:guide orient="horz" pos="18768"/>
        <p:guide pos="5664"/>
        <p:guide pos="7294"/>
        <p:guide pos="13538"/>
        <p:guide pos="23136"/>
        <p:guide pos="-670"/>
        <p:guide pos="15122"/>
        <p:guide pos="21602"/>
        <p:guide pos="2947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emf"/><Relationship Id="rId4"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8723" y="9374452"/>
            <a:ext cx="38862567" cy="6466946"/>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7434" y="17098700"/>
            <a:ext cx="32005134" cy="771260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9D83B37-579A-0E4F-BD8F-AEF42DC3F3D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BDE399D-2D40-F34F-99DF-12011E8860C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576356" y="2681955"/>
            <a:ext cx="9714933" cy="24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8721" y="2681955"/>
            <a:ext cx="29011563" cy="24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259A152-C6F3-8E4D-9BF4-DB18CDA2E56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32C8D3-0955-1145-A111-2CAC6825FB7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6" y="19390660"/>
            <a:ext cx="38862567" cy="599254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611566" y="12789827"/>
            <a:ext cx="38862567" cy="66008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930427C-2C40-2B47-8EC7-8B143B3705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8722" y="8718161"/>
            <a:ext cx="19363247" cy="18104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928040" y="8718161"/>
            <a:ext cx="19363247" cy="18104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7E329AB-8411-574B-98E6-25E071A1928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290" y="1207823"/>
            <a:ext cx="41147433" cy="502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284" y="6755087"/>
            <a:ext cx="20200938" cy="28143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284" y="9569457"/>
            <a:ext cx="20200938" cy="173853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693" y="6755087"/>
            <a:ext cx="20208026" cy="28143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693" y="9569457"/>
            <a:ext cx="20208026" cy="173853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C8DE0AE-DDBD-F24C-893C-87D0806F8F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78D4AF8-CEC4-9F4B-B12F-924F327A79A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C3A4005-4E8F-F247-872D-48A94A2AD06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285" y="1202004"/>
            <a:ext cx="15041563" cy="511214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874968" y="1202004"/>
            <a:ext cx="25558750" cy="257528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285" y="6314150"/>
            <a:ext cx="15041563" cy="2064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3CF2294-E877-8F48-8441-5B0354A569C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0877" y="21122358"/>
            <a:ext cx="27432567" cy="249422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960877" y="2696509"/>
            <a:ext cx="27432567" cy="181042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960877" y="23616583"/>
            <a:ext cx="27432567" cy="35405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13CE427-CF12-8B47-91C0-4F856ADA7F2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428721" y="2681949"/>
            <a:ext cx="38862567" cy="5029200"/>
          </a:xfrm>
          <a:prstGeom prst="rect">
            <a:avLst/>
          </a:prstGeom>
          <a:noFill/>
          <a:ln w="9525">
            <a:noFill/>
            <a:miter lim="800000"/>
            <a:headEnd/>
            <a:tailEnd/>
          </a:ln>
        </p:spPr>
        <p:txBody>
          <a:bodyPr vert="horz" wrap="square" lIns="407557" tIns="203779" rIns="407557" bIns="203779"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428721" y="8718156"/>
            <a:ext cx="38862567" cy="18104247"/>
          </a:xfrm>
          <a:prstGeom prst="rect">
            <a:avLst/>
          </a:prstGeom>
          <a:noFill/>
          <a:ln w="9525">
            <a:noFill/>
            <a:miter lim="800000"/>
            <a:headEnd/>
            <a:tailEnd/>
          </a:ln>
        </p:spPr>
        <p:txBody>
          <a:bodyPr vert="horz" wrap="square" lIns="407557" tIns="203779" rIns="407557" bIns="20377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428717" y="27493254"/>
            <a:ext cx="9525000" cy="2011098"/>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charset="0"/>
              </a:defRPr>
            </a:lvl1pPr>
          </a:lstStyle>
          <a:p>
            <a:endParaRPr lang="en-US"/>
          </a:p>
        </p:txBody>
      </p:sp>
      <p:sp>
        <p:nvSpPr>
          <p:cNvPr id="1029" name="Rectangle 5"/>
          <p:cNvSpPr>
            <a:spLocks noGrp="1" noChangeArrowheads="1"/>
          </p:cNvSpPr>
          <p:nvPr>
            <p:ph type="ftr" sz="quarter" idx="3"/>
          </p:nvPr>
        </p:nvSpPr>
        <p:spPr bwMode="auto">
          <a:xfrm>
            <a:off x="15621288" y="27493254"/>
            <a:ext cx="14477433" cy="2011098"/>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charset="0"/>
              </a:defRPr>
            </a:lvl1pPr>
          </a:lstStyle>
          <a:p>
            <a:endParaRPr lang="en-US"/>
          </a:p>
        </p:txBody>
      </p:sp>
      <p:sp>
        <p:nvSpPr>
          <p:cNvPr id="1030" name="Rectangle 6"/>
          <p:cNvSpPr>
            <a:spLocks noGrp="1" noChangeArrowheads="1"/>
          </p:cNvSpPr>
          <p:nvPr>
            <p:ph type="sldNum" sz="quarter" idx="4"/>
          </p:nvPr>
        </p:nvSpPr>
        <p:spPr bwMode="auto">
          <a:xfrm>
            <a:off x="32766284" y="27493254"/>
            <a:ext cx="9525000" cy="2011098"/>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charset="0"/>
              </a:defRPr>
            </a:lvl1pPr>
          </a:lstStyle>
          <a:p>
            <a:fld id="{74D125D5-3526-A14C-8504-0F303A237B1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j-ea"/>
          <a:cs typeface="+mj-cs"/>
        </a:defRPr>
      </a:lvl1pPr>
      <a:lvl2pPr algn="ctr" defTabSz="4075113" rtl="0" eaLnBrk="0" fontAlgn="base" hangingPunct="0">
        <a:spcBef>
          <a:spcPct val="0"/>
        </a:spcBef>
        <a:spcAft>
          <a:spcPct val="0"/>
        </a:spcAft>
        <a:defRPr sz="19600">
          <a:solidFill>
            <a:schemeClr val="tx2"/>
          </a:solidFill>
          <a:latin typeface="Times New Roman" pitchFamily="18" charset="0"/>
        </a:defRPr>
      </a:lvl2pPr>
      <a:lvl3pPr algn="ctr" defTabSz="4075113" rtl="0" eaLnBrk="0" fontAlgn="base" hangingPunct="0">
        <a:spcBef>
          <a:spcPct val="0"/>
        </a:spcBef>
        <a:spcAft>
          <a:spcPct val="0"/>
        </a:spcAft>
        <a:defRPr sz="19600">
          <a:solidFill>
            <a:schemeClr val="tx2"/>
          </a:solidFill>
          <a:latin typeface="Times New Roman" pitchFamily="18" charset="0"/>
        </a:defRPr>
      </a:lvl3pPr>
      <a:lvl4pPr algn="ctr" defTabSz="4075113" rtl="0" eaLnBrk="0" fontAlgn="base" hangingPunct="0">
        <a:spcBef>
          <a:spcPct val="0"/>
        </a:spcBef>
        <a:spcAft>
          <a:spcPct val="0"/>
        </a:spcAft>
        <a:defRPr sz="19600">
          <a:solidFill>
            <a:schemeClr val="tx2"/>
          </a:solidFill>
          <a:latin typeface="Times New Roman" pitchFamily="18" charset="0"/>
        </a:defRPr>
      </a:lvl4pPr>
      <a:lvl5pPr algn="ctr" defTabSz="4075113" rtl="0" eaLnBrk="0" fontAlgn="base" hangingPunct="0">
        <a:spcBef>
          <a:spcPct val="0"/>
        </a:spcBef>
        <a:spcAft>
          <a:spcPct val="0"/>
        </a:spcAft>
        <a:defRPr sz="19600">
          <a:solidFill>
            <a:schemeClr val="tx2"/>
          </a:solidFill>
          <a:latin typeface="Times New Roman" pitchFamily="18" charset="0"/>
        </a:defRPr>
      </a:lvl5pPr>
      <a:lvl6pPr marL="457200" algn="ctr" defTabSz="4075113" rtl="0" fontAlgn="base">
        <a:spcBef>
          <a:spcPct val="0"/>
        </a:spcBef>
        <a:spcAft>
          <a:spcPct val="0"/>
        </a:spcAft>
        <a:defRPr sz="19600">
          <a:solidFill>
            <a:schemeClr val="tx2"/>
          </a:solidFill>
          <a:latin typeface="Times New Roman" pitchFamily="18" charset="0"/>
        </a:defRPr>
      </a:lvl6pPr>
      <a:lvl7pPr marL="914400" algn="ctr" defTabSz="4075113" rtl="0" fontAlgn="base">
        <a:spcBef>
          <a:spcPct val="0"/>
        </a:spcBef>
        <a:spcAft>
          <a:spcPct val="0"/>
        </a:spcAft>
        <a:defRPr sz="19600">
          <a:solidFill>
            <a:schemeClr val="tx2"/>
          </a:solidFill>
          <a:latin typeface="Times New Roman" pitchFamily="18" charset="0"/>
        </a:defRPr>
      </a:lvl7pPr>
      <a:lvl8pPr marL="1371600" algn="ctr" defTabSz="4075113" rtl="0" fontAlgn="base">
        <a:spcBef>
          <a:spcPct val="0"/>
        </a:spcBef>
        <a:spcAft>
          <a:spcPct val="0"/>
        </a:spcAft>
        <a:defRPr sz="19600">
          <a:solidFill>
            <a:schemeClr val="tx2"/>
          </a:solidFill>
          <a:latin typeface="Times New Roman" pitchFamily="18" charset="0"/>
        </a:defRPr>
      </a:lvl8pPr>
      <a:lvl9pPr marL="1828800" algn="ctr" defTabSz="4075113" rtl="0" fontAlgn="base">
        <a:spcBef>
          <a:spcPct val="0"/>
        </a:spcBef>
        <a:spcAft>
          <a:spcPct val="0"/>
        </a:spcAft>
        <a:defRPr sz="19600">
          <a:solidFill>
            <a:schemeClr val="tx2"/>
          </a:solidFill>
          <a:latin typeface="Times New Roman" pitchFamily="18"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n-ea"/>
          <a:cs typeface="+mn-cs"/>
        </a:defRPr>
      </a:lvl1pPr>
      <a:lvl2pPr marL="3311525" indent="-1273175" algn="l" defTabSz="4075113" rtl="0" eaLnBrk="0" fontAlgn="base" hangingPunct="0">
        <a:spcBef>
          <a:spcPct val="20000"/>
        </a:spcBef>
        <a:spcAft>
          <a:spcPct val="0"/>
        </a:spcAft>
        <a:buChar char="–"/>
        <a:defRPr sz="12500">
          <a:solidFill>
            <a:schemeClr val="tx1"/>
          </a:solidFill>
          <a:latin typeface="+mn-lt"/>
          <a:ea typeface="ＭＳ Ｐゴシック"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ＭＳ Ｐゴシック"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ＭＳ Ｐゴシック"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ＭＳ Ｐゴシック" charset="-128"/>
        </a:defRPr>
      </a:lvl5pPr>
      <a:lvl6pPr marL="9626600" indent="-1017588" algn="l" defTabSz="4075113" rtl="0" fontAlgn="base">
        <a:spcBef>
          <a:spcPct val="20000"/>
        </a:spcBef>
        <a:spcAft>
          <a:spcPct val="0"/>
        </a:spcAft>
        <a:buChar char="»"/>
        <a:defRPr sz="8900">
          <a:solidFill>
            <a:schemeClr val="tx1"/>
          </a:solidFill>
          <a:latin typeface="+mn-lt"/>
        </a:defRPr>
      </a:lvl6pPr>
      <a:lvl7pPr marL="10083800" indent="-1017588" algn="l" defTabSz="4075113" rtl="0" fontAlgn="base">
        <a:spcBef>
          <a:spcPct val="20000"/>
        </a:spcBef>
        <a:spcAft>
          <a:spcPct val="0"/>
        </a:spcAft>
        <a:buChar char="»"/>
        <a:defRPr sz="8900">
          <a:solidFill>
            <a:schemeClr val="tx1"/>
          </a:solidFill>
          <a:latin typeface="+mn-lt"/>
        </a:defRPr>
      </a:lvl7pPr>
      <a:lvl8pPr marL="10541000" indent="-1017588" algn="l" defTabSz="4075113" rtl="0" fontAlgn="base">
        <a:spcBef>
          <a:spcPct val="20000"/>
        </a:spcBef>
        <a:spcAft>
          <a:spcPct val="0"/>
        </a:spcAft>
        <a:buChar char="»"/>
        <a:defRPr sz="8900">
          <a:solidFill>
            <a:schemeClr val="tx1"/>
          </a:solidFill>
          <a:latin typeface="+mn-lt"/>
        </a:defRPr>
      </a:lvl8pPr>
      <a:lvl9pPr marL="10998200" indent="-1017588" algn="l" defTabSz="4075113"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7.bin"/><Relationship Id="rId3" Type="http://schemas.openxmlformats.org/officeDocument/2006/relationships/image" Target="../media/image6.jpeg"/><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oleObject" Target="../embeddings/oleObject1.bin"/><Relationship Id="rId10" Type="http://schemas.openxmlformats.org/officeDocument/2006/relationships/image" Target="../media/image9.jpeg"/><Relationship Id="rId4" Type="http://schemas.openxmlformats.org/officeDocument/2006/relationships/image" Target="../media/image7.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bg1">
                <a:lumMod val="85000"/>
                <a:alpha val="23000"/>
              </a:schemeClr>
            </a:gs>
            <a:gs pos="100000">
              <a:srgbClr val="550693">
                <a:alpha val="25000"/>
              </a:srgbClr>
            </a:gs>
            <a:gs pos="0">
              <a:schemeClr val="bg1"/>
            </a:gs>
          </a:gsLst>
          <a:path path="rect">
            <a:fillToRect l="50000" t="50000" r="50000" b="50000"/>
          </a:path>
          <a:tileRect/>
        </a:gradFill>
        <a:effectLst/>
      </p:bgPr>
    </p:bg>
    <p:spTree>
      <p:nvGrpSpPr>
        <p:cNvPr id="1" name=""/>
        <p:cNvGrpSpPr/>
        <p:nvPr/>
      </p:nvGrpSpPr>
      <p:grpSpPr>
        <a:xfrm>
          <a:off x="0" y="0"/>
          <a:ext cx="0" cy="0"/>
          <a:chOff x="0" y="0"/>
          <a:chExt cx="0" cy="0"/>
        </a:xfrm>
      </p:grpSpPr>
      <p:pic>
        <p:nvPicPr>
          <p:cNvPr id="7" name="Picture 11" descr="C:\Documents and Settings\saklanko9885\My Documents\delta\reports\FNMR 5-11 2nd and 3rd.jpg"/>
          <p:cNvPicPr>
            <a:picLocks noChangeArrowheads="1"/>
          </p:cNvPicPr>
          <p:nvPr/>
        </p:nvPicPr>
        <p:blipFill>
          <a:blip r:embed="rId3" cstate="print"/>
          <a:srcRect t="3623" b="2174"/>
          <a:stretch>
            <a:fillRect/>
          </a:stretch>
        </p:blipFill>
        <p:spPr bwMode="auto">
          <a:xfrm rot="5400000">
            <a:off x="15182850" y="21931313"/>
            <a:ext cx="3771900" cy="10515600"/>
          </a:xfrm>
          <a:prstGeom prst="rect">
            <a:avLst/>
          </a:prstGeom>
          <a:noFill/>
          <a:ln w="38100">
            <a:solidFill>
              <a:srgbClr val="550693"/>
            </a:solidFill>
          </a:ln>
        </p:spPr>
      </p:pic>
      <p:pic>
        <p:nvPicPr>
          <p:cNvPr id="6" name="Picture 10" descr="C:\Documents and Settings\saklanko9885\My Documents\delta\reports\FNMR SPE5-11 initial.jpg"/>
          <p:cNvPicPr>
            <a:picLocks noChangeArrowheads="1"/>
          </p:cNvPicPr>
          <p:nvPr/>
        </p:nvPicPr>
        <p:blipFill>
          <a:blip r:embed="rId4" cstate="print"/>
          <a:srcRect t="3623" b="2174"/>
          <a:stretch>
            <a:fillRect/>
          </a:stretch>
        </p:blipFill>
        <p:spPr bwMode="auto">
          <a:xfrm rot="5400000">
            <a:off x="15182850" y="18159413"/>
            <a:ext cx="3771900" cy="10515600"/>
          </a:xfrm>
          <a:prstGeom prst="rect">
            <a:avLst/>
          </a:prstGeom>
          <a:noFill/>
          <a:ln w="38100">
            <a:solidFill>
              <a:srgbClr val="550693"/>
            </a:solidFill>
          </a:ln>
        </p:spPr>
      </p:pic>
      <p:sp>
        <p:nvSpPr>
          <p:cNvPr id="1028" name="Text Box 16"/>
          <p:cNvSpPr txBox="1">
            <a:spLocks noChangeArrowheads="1"/>
          </p:cNvSpPr>
          <p:nvPr/>
        </p:nvSpPr>
        <p:spPr bwMode="auto">
          <a:xfrm>
            <a:off x="34747200" y="27813000"/>
            <a:ext cx="10477500" cy="1361873"/>
          </a:xfrm>
          <a:prstGeom prst="rect">
            <a:avLst/>
          </a:prstGeom>
          <a:noFill/>
          <a:ln w="12700">
            <a:noFill/>
            <a:miter lim="800000"/>
            <a:headEnd/>
            <a:tailEnd/>
          </a:ln>
        </p:spPr>
        <p:txBody>
          <a:bodyPr lIns="91421" tIns="91421" rIns="91421" bIns="91421">
            <a:prstTxWarp prst="textNoShape">
              <a:avLst/>
            </a:prstTxWarp>
            <a:spAutoFit/>
          </a:bodyPr>
          <a:lstStyle/>
          <a:p>
            <a:pPr>
              <a:spcBef>
                <a:spcPct val="50000"/>
              </a:spcBef>
            </a:pPr>
            <a:r>
              <a:rPr lang="en-US" sz="4200" b="1" dirty="0">
                <a:latin typeface="Helvetica"/>
                <a:cs typeface="Helvetica"/>
              </a:rPr>
              <a:t>Acknowledgments</a:t>
            </a:r>
            <a:endParaRPr lang="en-US" sz="4200" b="1" dirty="0" smtClean="0">
              <a:latin typeface="Helvetica"/>
              <a:cs typeface="Helvetica"/>
            </a:endParaRPr>
          </a:p>
          <a:p>
            <a:pPr>
              <a:spcBef>
                <a:spcPts val="300"/>
              </a:spcBef>
            </a:pPr>
            <a:r>
              <a:rPr lang="en-US" sz="1600" dirty="0" smtClean="0">
                <a:latin typeface="Times New Roman"/>
                <a:cs typeface="Times New Roman"/>
              </a:rPr>
              <a:t>Thanks </a:t>
            </a:r>
            <a:r>
              <a:rPr lang="en-US" sz="1600" dirty="0" smtClean="0">
                <a:latin typeface="Times New Roman"/>
                <a:cs typeface="Times New Roman"/>
              </a:rPr>
              <a:t>to the Chemistry Faculty and Staff </a:t>
            </a:r>
            <a:r>
              <a:rPr lang="en-US" sz="1600" dirty="0" smtClean="0">
                <a:latin typeface="Times New Roman"/>
                <a:cs typeface="Times New Roman"/>
              </a:rPr>
              <a:t>at WSU for </a:t>
            </a:r>
            <a:r>
              <a:rPr lang="en-US" sz="1600" dirty="0" smtClean="0">
                <a:latin typeface="Times New Roman"/>
                <a:cs typeface="Times New Roman"/>
              </a:rPr>
              <a:t>their continuous </a:t>
            </a:r>
            <a:r>
              <a:rPr lang="en-US" sz="1600" dirty="0" smtClean="0">
                <a:latin typeface="Times New Roman"/>
                <a:cs typeface="Times New Roman"/>
              </a:rPr>
              <a:t>hard work</a:t>
            </a:r>
            <a:r>
              <a:rPr lang="en-US" sz="1600" dirty="0" smtClean="0">
                <a:latin typeface="Times New Roman"/>
                <a:cs typeface="Times New Roman"/>
              </a:rPr>
              <a:t>.  </a:t>
            </a:r>
            <a:r>
              <a:rPr lang="en-US" sz="1600" dirty="0" smtClean="0">
                <a:latin typeface="Times New Roman"/>
                <a:cs typeface="Times New Roman"/>
              </a:rPr>
              <a:t>We also acknowledge the National </a:t>
            </a:r>
            <a:r>
              <a:rPr lang="en-US" sz="1600" dirty="0" smtClean="0">
                <a:latin typeface="Times New Roman"/>
                <a:cs typeface="Times New Roman"/>
              </a:rPr>
              <a:t>Science Foundation, CCLI Grant #0126470  (JEOL NMR</a:t>
            </a:r>
            <a:r>
              <a:rPr lang="en-US" sz="1600" dirty="0" smtClean="0">
                <a:latin typeface="Times New Roman"/>
                <a:cs typeface="Times New Roman"/>
              </a:rPr>
              <a:t>).</a:t>
            </a:r>
            <a:endParaRPr lang="en-US" sz="1600" dirty="0" smtClean="0">
              <a:latin typeface="Times New Roman"/>
              <a:cs typeface="Times New Roman"/>
            </a:endParaRPr>
          </a:p>
        </p:txBody>
      </p:sp>
      <p:sp>
        <p:nvSpPr>
          <p:cNvPr id="1029" name="Text Box 7"/>
          <p:cNvSpPr txBox="1">
            <a:spLocks noChangeAspect="1" noChangeArrowheads="1"/>
          </p:cNvSpPr>
          <p:nvPr/>
        </p:nvSpPr>
        <p:spPr bwMode="auto">
          <a:xfrm>
            <a:off x="914400" y="5943600"/>
            <a:ext cx="10058400" cy="11258428"/>
          </a:xfrm>
          <a:prstGeom prst="rect">
            <a:avLst/>
          </a:prstGeom>
          <a:noFill/>
          <a:ln w="12700">
            <a:noFill/>
            <a:miter lim="800000"/>
            <a:headEnd/>
            <a:tailEnd/>
          </a:ln>
        </p:spPr>
        <p:txBody>
          <a:bodyPr wrap="square" lIns="91421" tIns="91421" rIns="91421" bIns="91421">
            <a:prstTxWarp prst="textNoShape">
              <a:avLst/>
            </a:prstTxWarp>
            <a:spAutoFit/>
          </a:bodyPr>
          <a:lstStyle/>
          <a:p>
            <a:pPr algn="just">
              <a:spcBef>
                <a:spcPct val="50000"/>
              </a:spcBef>
              <a:tabLst>
                <a:tab pos="498475" algn="l"/>
              </a:tabLst>
            </a:pPr>
            <a:r>
              <a:rPr lang="en-US" sz="4200" b="1" dirty="0" smtClean="0">
                <a:latin typeface="Helvetica"/>
                <a:cs typeface="Helvetica"/>
              </a:rPr>
              <a:t>Abstract</a:t>
            </a:r>
          </a:p>
          <a:p>
            <a:pPr marL="0" indent="0">
              <a:lnSpc>
                <a:spcPct val="110000"/>
              </a:lnSpc>
              <a:spcBef>
                <a:spcPts val="0"/>
              </a:spcBef>
              <a:buNone/>
            </a:pPr>
            <a:r>
              <a:rPr lang="en-US" sz="2600" dirty="0" smtClean="0">
                <a:latin typeface="+mn-lt"/>
              </a:rPr>
              <a:t>	</a:t>
            </a:r>
            <a:r>
              <a:rPr lang="en-US" sz="2800" dirty="0" smtClean="0">
                <a:latin typeface="+mn-lt"/>
              </a:rPr>
              <a:t>Various trialkyl phosphites (P(OR)</a:t>
            </a:r>
            <a:r>
              <a:rPr lang="en-US" sz="2800" baseline="-25000" dirty="0" smtClean="0">
                <a:latin typeface="+mn-lt"/>
              </a:rPr>
              <a:t>3</a:t>
            </a:r>
            <a:r>
              <a:rPr lang="en-US" sz="2800" dirty="0" smtClean="0">
                <a:latin typeface="+mn-lt"/>
              </a:rPr>
              <a:t>) have been shown to start cationic polymerizations of cyclohexene oxide (CHO) through a radical chain mechanism with a diaryliodonium salt (Ar</a:t>
            </a:r>
            <a:r>
              <a:rPr lang="en-US" sz="2800" baseline="-25000" dirty="0" smtClean="0">
                <a:latin typeface="+mn-lt"/>
              </a:rPr>
              <a:t>2</a:t>
            </a:r>
            <a:r>
              <a:rPr lang="en-US" sz="2800" dirty="0" smtClean="0">
                <a:latin typeface="+mn-lt"/>
              </a:rPr>
              <a:t>I</a:t>
            </a:r>
            <a:r>
              <a:rPr lang="en-US" sz="2800" baseline="30000" dirty="0" smtClean="0">
                <a:latin typeface="+mn-lt"/>
              </a:rPr>
              <a:t>+</a:t>
            </a:r>
            <a:r>
              <a:rPr lang="en-US" sz="2800" dirty="0" smtClean="0">
                <a:latin typeface="+mn-lt"/>
              </a:rPr>
              <a:t>).  Utilizing visible light photolysis of phenylazoisobutyronitrile (PAIBN) as the radical initiation step (</a:t>
            </a:r>
            <a:r>
              <a:rPr lang="en-US" sz="2800" dirty="0" err="1" smtClean="0">
                <a:latin typeface="+mn-lt"/>
              </a:rPr>
              <a:t>eq</a:t>
            </a:r>
            <a:r>
              <a:rPr lang="en-US" sz="2800" dirty="0" smtClean="0">
                <a:latin typeface="+mn-lt"/>
              </a:rPr>
              <a:t> 1), a propagation cycle represented by equations 2-4 has been proposed.  Phenyl radicals (</a:t>
            </a:r>
            <a:r>
              <a:rPr lang="en-US" sz="2800" dirty="0" err="1" smtClean="0">
                <a:latin typeface="+mn-lt"/>
              </a:rPr>
              <a:t>Ar</a:t>
            </a:r>
            <a:r>
              <a:rPr lang="en-US" sz="2800" baseline="30000" dirty="0" err="1" smtClean="0">
                <a:latin typeface="+mn-lt"/>
                <a:sym typeface="Symbol"/>
              </a:rPr>
              <a:t></a:t>
            </a:r>
            <a:r>
              <a:rPr lang="en-US" sz="2800" dirty="0" smtClean="0">
                <a:latin typeface="+mn-lt"/>
              </a:rPr>
              <a:t>) attack the phosphite to produce the initial phosphoranyl radicals (</a:t>
            </a:r>
            <a:r>
              <a:rPr lang="en-US" sz="2800" dirty="0" err="1" smtClean="0">
                <a:latin typeface="+mn-lt"/>
              </a:rPr>
              <a:t>eq</a:t>
            </a:r>
            <a:r>
              <a:rPr lang="en-US" sz="2800" dirty="0" smtClean="0">
                <a:latin typeface="+mn-lt"/>
              </a:rPr>
              <a:t> 2).  These radicals perform one-electron transfers with the iodonium salt to form the polymerization-starting aryltrialkoxyphosphonium salt (ArP</a:t>
            </a:r>
            <a:r>
              <a:rPr lang="en-US" sz="2800" baseline="30000" dirty="0" smtClean="0">
                <a:latin typeface="+mn-lt"/>
              </a:rPr>
              <a:t>+</a:t>
            </a:r>
            <a:r>
              <a:rPr lang="en-US" sz="2800" dirty="0" smtClean="0">
                <a:latin typeface="+mn-lt"/>
              </a:rPr>
              <a:t>(OR</a:t>
            </a:r>
            <a:r>
              <a:rPr lang="en-US" sz="2800" baseline="-25000" dirty="0" smtClean="0">
                <a:latin typeface="+mn-lt"/>
              </a:rPr>
              <a:t>3</a:t>
            </a:r>
            <a:r>
              <a:rPr lang="en-US" sz="2800" dirty="0" smtClean="0">
                <a:latin typeface="+mn-lt"/>
              </a:rPr>
              <a:t>)) (</a:t>
            </a:r>
            <a:r>
              <a:rPr lang="en-US" sz="2800" dirty="0" err="1" smtClean="0">
                <a:latin typeface="+mn-lt"/>
              </a:rPr>
              <a:t>eq</a:t>
            </a:r>
            <a:r>
              <a:rPr lang="en-US" sz="2800" dirty="0" smtClean="0">
                <a:latin typeface="+mn-lt"/>
              </a:rPr>
              <a:t> 3).  The </a:t>
            </a:r>
            <a:r>
              <a:rPr lang="en-US" sz="2800" dirty="0" err="1" smtClean="0">
                <a:latin typeface="+mn-lt"/>
              </a:rPr>
              <a:t>diaryliodine</a:t>
            </a:r>
            <a:r>
              <a:rPr lang="en-US" sz="2800" dirty="0" smtClean="0">
                <a:latin typeface="+mn-lt"/>
              </a:rPr>
              <a:t> intermediate (Ar</a:t>
            </a:r>
            <a:r>
              <a:rPr lang="en-US" sz="2800" baseline="-25000" dirty="0" smtClean="0">
                <a:latin typeface="+mn-lt"/>
              </a:rPr>
              <a:t>2</a:t>
            </a:r>
            <a:r>
              <a:rPr lang="en-US" sz="2800" dirty="0" smtClean="0">
                <a:latin typeface="+mn-lt"/>
              </a:rPr>
              <a:t>I</a:t>
            </a:r>
            <a:r>
              <a:rPr lang="en-US" sz="2800" baseline="30000" dirty="0" smtClean="0">
                <a:latin typeface="+mn-lt"/>
                <a:sym typeface="Symbol"/>
              </a:rPr>
              <a:t></a:t>
            </a:r>
            <a:r>
              <a:rPr lang="en-US" sz="2800" dirty="0" smtClean="0">
                <a:latin typeface="+mn-lt"/>
              </a:rPr>
              <a:t>) generated in this redox step fragments producing iodoarene (</a:t>
            </a:r>
            <a:r>
              <a:rPr lang="en-US" sz="2800" dirty="0" err="1" smtClean="0">
                <a:latin typeface="+mn-lt"/>
              </a:rPr>
              <a:t>ArI</a:t>
            </a:r>
            <a:r>
              <a:rPr lang="en-US" sz="2800" dirty="0" smtClean="0">
                <a:latin typeface="+mn-lt"/>
              </a:rPr>
              <a:t>) and regenerating a phenyl radical that continues the chain (eq 4).</a:t>
            </a:r>
          </a:p>
          <a:p>
            <a:pPr marL="0" indent="0">
              <a:lnSpc>
                <a:spcPct val="110000"/>
              </a:lnSpc>
              <a:spcBef>
                <a:spcPts val="0"/>
              </a:spcBef>
              <a:buNone/>
            </a:pPr>
            <a:r>
              <a:rPr lang="en-US" sz="2800" dirty="0" smtClean="0">
                <a:latin typeface="+mn-lt"/>
              </a:rPr>
              <a:t>	The use of tris(2,2,2-trifluoroethyl) phosphite (TFP) ((CF</a:t>
            </a:r>
            <a:r>
              <a:rPr lang="en-US" sz="2800" baseline="-25000" dirty="0" smtClean="0">
                <a:latin typeface="+mn-lt"/>
              </a:rPr>
              <a:t>3</a:t>
            </a:r>
            <a:r>
              <a:rPr lang="en-US" sz="2800" dirty="0" smtClean="0">
                <a:latin typeface="+mn-lt"/>
              </a:rPr>
              <a:t>CH</a:t>
            </a:r>
            <a:r>
              <a:rPr lang="en-US" sz="2800" baseline="-25000" dirty="0" smtClean="0">
                <a:latin typeface="+mn-lt"/>
              </a:rPr>
              <a:t>2</a:t>
            </a:r>
            <a:r>
              <a:rPr lang="en-US" sz="2800" dirty="0" smtClean="0">
                <a:latin typeface="+mn-lt"/>
              </a:rPr>
              <a:t>O)</a:t>
            </a:r>
            <a:r>
              <a:rPr lang="en-US" sz="2800" baseline="-25000" dirty="0" smtClean="0">
                <a:latin typeface="+mn-lt"/>
              </a:rPr>
              <a:t>3</a:t>
            </a:r>
            <a:r>
              <a:rPr lang="en-US" sz="2800" dirty="0" smtClean="0">
                <a:latin typeface="+mn-lt"/>
              </a:rPr>
              <a:t>P) allows the polymerization of CHO to proceed with minimal chain-transfer  (eq </a:t>
            </a:r>
            <a:r>
              <a:rPr lang="en-US" sz="2800" dirty="0" smtClean="0">
                <a:latin typeface="+mn-lt"/>
              </a:rPr>
              <a:t>8-9).  </a:t>
            </a:r>
            <a:r>
              <a:rPr lang="en-US" sz="2800" dirty="0" smtClean="0">
                <a:latin typeface="+mn-lt"/>
              </a:rPr>
              <a:t>This is due to the decrease in </a:t>
            </a:r>
            <a:r>
              <a:rPr lang="en-US" sz="2800" dirty="0" smtClean="0">
                <a:latin typeface="+mn-lt"/>
              </a:rPr>
              <a:t>nucleophilicity </a:t>
            </a:r>
            <a:r>
              <a:rPr lang="en-US" sz="2800" dirty="0" smtClean="0">
                <a:latin typeface="+mn-lt"/>
              </a:rPr>
              <a:t>of the phosphite, effectively reducing its interference with cationic polymerization. </a:t>
            </a:r>
          </a:p>
          <a:p>
            <a:pPr marL="0" indent="0">
              <a:lnSpc>
                <a:spcPct val="110000"/>
              </a:lnSpc>
              <a:spcBef>
                <a:spcPts val="0"/>
              </a:spcBef>
              <a:buNone/>
            </a:pPr>
            <a:r>
              <a:rPr lang="en-US" sz="2800" dirty="0" smtClean="0">
                <a:latin typeface="+mn-lt"/>
              </a:rPr>
              <a:t>	</a:t>
            </a:r>
            <a:r>
              <a:rPr lang="en-US" sz="2800" dirty="0" smtClean="0">
                <a:latin typeface="+mn-lt"/>
              </a:rPr>
              <a:t>In this poster we </a:t>
            </a:r>
            <a:r>
              <a:rPr lang="en-US" sz="2800" dirty="0" smtClean="0">
                <a:latin typeface="+mn-lt"/>
              </a:rPr>
              <a:t>present </a:t>
            </a:r>
            <a:r>
              <a:rPr lang="en-US" sz="2800" dirty="0" smtClean="0">
                <a:latin typeface="+mn-lt"/>
              </a:rPr>
              <a:t>evidence, in </a:t>
            </a:r>
            <a:r>
              <a:rPr lang="en-US" sz="2800" dirty="0" smtClean="0">
                <a:latin typeface="+mn-lt"/>
              </a:rPr>
              <a:t>the form of polymer end group analysis </a:t>
            </a:r>
            <a:r>
              <a:rPr lang="en-US" sz="2800" dirty="0" smtClean="0">
                <a:latin typeface="+mn-lt"/>
              </a:rPr>
              <a:t>by </a:t>
            </a:r>
            <a:r>
              <a:rPr lang="en-US" sz="2800" baseline="30000" dirty="0" smtClean="0">
                <a:latin typeface="+mn-lt"/>
              </a:rPr>
              <a:t>19</a:t>
            </a:r>
            <a:r>
              <a:rPr lang="en-US" sz="2800" dirty="0" smtClean="0">
                <a:latin typeface="+mn-lt"/>
              </a:rPr>
              <a:t>F NMR spectroscopy, that </a:t>
            </a:r>
            <a:r>
              <a:rPr lang="en-US" sz="2800" dirty="0" smtClean="0">
                <a:latin typeface="+mj-lt"/>
              </a:rPr>
              <a:t>polymerization is indeed started  by alkylation of the monomer by </a:t>
            </a:r>
            <a:r>
              <a:rPr lang="en-US" sz="2800" dirty="0" smtClean="0">
                <a:latin typeface="+mj-lt"/>
              </a:rPr>
              <a:t>the aryltrialkoxyphosphonium salt </a:t>
            </a:r>
            <a:r>
              <a:rPr lang="en-US" sz="2800" dirty="0" smtClean="0">
                <a:latin typeface="+mj-lt"/>
              </a:rPr>
              <a:t> (eq 6) as previously proposed.</a:t>
            </a:r>
            <a:r>
              <a:rPr lang="en-US" sz="2800" baseline="30000" dirty="0" smtClean="0">
                <a:latin typeface="+mj-lt"/>
              </a:rPr>
              <a:t>4</a:t>
            </a:r>
            <a:endParaRPr lang="en-US" sz="2800" dirty="0">
              <a:latin typeface="+mj-lt"/>
            </a:endParaRPr>
          </a:p>
        </p:txBody>
      </p:sp>
      <p:sp>
        <p:nvSpPr>
          <p:cNvPr id="1031" name="Text Box 12"/>
          <p:cNvSpPr txBox="1">
            <a:spLocks noChangeArrowheads="1"/>
          </p:cNvSpPr>
          <p:nvPr/>
        </p:nvSpPr>
        <p:spPr bwMode="auto">
          <a:xfrm>
            <a:off x="11887200" y="5943600"/>
            <a:ext cx="10515600" cy="9142464"/>
          </a:xfrm>
          <a:prstGeom prst="rect">
            <a:avLst/>
          </a:prstGeom>
          <a:noFill/>
          <a:ln w="12700">
            <a:noFill/>
            <a:miter lim="800000"/>
            <a:headEnd/>
            <a:tailEnd/>
          </a:ln>
        </p:spPr>
        <p:txBody>
          <a:bodyPr wrap="square" lIns="91421" tIns="91421" rIns="91421" bIns="91421">
            <a:prstTxWarp prst="textNoShape">
              <a:avLst/>
            </a:prstTxWarp>
            <a:spAutoFit/>
          </a:bodyPr>
          <a:lstStyle/>
          <a:p>
            <a:pPr algn="just">
              <a:tabLst>
                <a:tab pos="498475" algn="l"/>
              </a:tabLst>
            </a:pPr>
            <a:r>
              <a:rPr lang="en-US" sz="4200" b="1" dirty="0" smtClean="0"/>
              <a:t>Mechanism</a:t>
            </a:r>
          </a:p>
          <a:p>
            <a:pPr>
              <a:tabLst>
                <a:tab pos="498475" algn="l"/>
              </a:tabLst>
            </a:pPr>
            <a:r>
              <a:rPr lang="en-US" sz="2800" dirty="0" smtClean="0">
                <a:latin typeface="Times New Roman"/>
                <a:cs typeface="Times New Roman"/>
              </a:rPr>
              <a:t>	Proposed mechanism of PAIBN,  iodonium Salt and TFP to produce arylphosphonium used in polymerization.    </a:t>
            </a:r>
            <a:r>
              <a:rPr lang="en-US" sz="2800" b="1" dirty="0" smtClean="0">
                <a:latin typeface="Times New Roman"/>
                <a:cs typeface="Times New Roman"/>
              </a:rPr>
              <a:t>R</a:t>
            </a:r>
            <a:r>
              <a:rPr lang="en-US" sz="2800" dirty="0" smtClean="0">
                <a:latin typeface="Times New Roman"/>
                <a:cs typeface="Times New Roman"/>
              </a:rPr>
              <a:t>=CH</a:t>
            </a:r>
            <a:r>
              <a:rPr lang="en-US" sz="2800" baseline="-25000" dirty="0" smtClean="0">
                <a:latin typeface="Times New Roman"/>
                <a:cs typeface="Times New Roman"/>
              </a:rPr>
              <a:t>2</a:t>
            </a:r>
            <a:r>
              <a:rPr lang="en-US" sz="2800" dirty="0" smtClean="0">
                <a:latin typeface="Times New Roman"/>
                <a:cs typeface="Times New Roman"/>
              </a:rPr>
              <a:t>CF</a:t>
            </a:r>
            <a:r>
              <a:rPr lang="en-US" sz="2800" baseline="-25000" dirty="0" smtClean="0">
                <a:latin typeface="Times New Roman"/>
                <a:cs typeface="Times New Roman"/>
              </a:rPr>
              <a:t>3</a:t>
            </a:r>
            <a:r>
              <a:rPr lang="en-US" sz="2800" dirty="0" smtClean="0">
                <a:latin typeface="Times New Roman"/>
                <a:cs typeface="Times New Roman"/>
              </a:rPr>
              <a:t>     </a:t>
            </a:r>
            <a:r>
              <a:rPr lang="en-US" sz="2800" b="1" dirty="0" err="1" smtClean="0">
                <a:latin typeface="Times New Roman"/>
                <a:cs typeface="Times New Roman"/>
              </a:rPr>
              <a:t>Ar</a:t>
            </a:r>
            <a:r>
              <a:rPr lang="en-US" sz="2800" dirty="0" smtClean="0">
                <a:latin typeface="Times New Roman"/>
                <a:cs typeface="Times New Roman"/>
              </a:rPr>
              <a:t> = t-</a:t>
            </a:r>
            <a:r>
              <a:rPr lang="en-US" sz="2800" dirty="0" err="1" smtClean="0">
                <a:latin typeface="Times New Roman"/>
                <a:cs typeface="Times New Roman"/>
              </a:rPr>
              <a:t>BuPh</a:t>
            </a:r>
            <a:r>
              <a:rPr lang="en-US" sz="1000" dirty="0" smtClean="0">
                <a:latin typeface="Times New Roman"/>
                <a:cs typeface="Times New Roman"/>
              </a:rPr>
              <a:t>	          </a:t>
            </a:r>
          </a:p>
          <a:p>
            <a:pPr>
              <a:tabLst>
                <a:tab pos="498475" algn="l"/>
              </a:tabLst>
            </a:pPr>
            <a:r>
              <a:rPr lang="en-US" sz="2800" b="1" dirty="0" smtClean="0">
                <a:latin typeface="Times New Roman"/>
                <a:cs typeface="Times New Roman"/>
              </a:rPr>
              <a:t>Radical Chain            </a:t>
            </a:r>
          </a:p>
          <a:p>
            <a:pPr>
              <a:tabLst>
                <a:tab pos="498475" algn="l"/>
              </a:tabLst>
            </a:pPr>
            <a:r>
              <a:rPr lang="en-US" sz="2800" dirty="0" smtClean="0">
                <a:latin typeface="Times New Roman"/>
                <a:cs typeface="Times New Roman"/>
              </a:rPr>
              <a:t>	Ph-N=N-CMe</a:t>
            </a:r>
            <a:r>
              <a:rPr lang="en-US" sz="2800" baseline="-25000" dirty="0" smtClean="0">
                <a:latin typeface="Times New Roman"/>
                <a:cs typeface="Times New Roman"/>
              </a:rPr>
              <a:t>2</a:t>
            </a:r>
            <a:r>
              <a:rPr lang="en-US" sz="2800" dirty="0" smtClean="0">
                <a:latin typeface="Times New Roman"/>
                <a:cs typeface="Times New Roman"/>
              </a:rPr>
              <a:t>CN </a:t>
            </a:r>
            <a:r>
              <a:rPr lang="en-US" sz="2800" dirty="0" smtClean="0">
                <a:latin typeface="Times New Roman"/>
                <a:cs typeface="Times New Roman"/>
                <a:sym typeface="Wingdings"/>
              </a:rPr>
              <a:t></a:t>
            </a:r>
            <a:r>
              <a:rPr lang="en-US" sz="2800" dirty="0" smtClean="0">
                <a:latin typeface="Times New Roman"/>
                <a:cs typeface="Times New Roman"/>
              </a:rPr>
              <a:t> Ph</a:t>
            </a:r>
            <a:r>
              <a:rPr lang="en-US" sz="2800" baseline="30000" dirty="0" smtClean="0">
                <a:latin typeface="Times New Roman"/>
                <a:cs typeface="Times New Roman"/>
              </a:rPr>
              <a:t>•</a:t>
            </a:r>
            <a:r>
              <a:rPr lang="en-US" sz="2800" dirty="0" smtClean="0">
                <a:latin typeface="Times New Roman"/>
                <a:cs typeface="Times New Roman"/>
              </a:rPr>
              <a:t> +N</a:t>
            </a:r>
            <a:r>
              <a:rPr lang="en-US" sz="2800" baseline="-25000" dirty="0" smtClean="0">
                <a:latin typeface="Times New Roman"/>
                <a:cs typeface="Times New Roman"/>
              </a:rPr>
              <a:t>2</a:t>
            </a:r>
            <a:r>
              <a:rPr lang="en-US" sz="2800" dirty="0" smtClean="0">
                <a:latin typeface="Times New Roman"/>
                <a:cs typeface="Times New Roman"/>
              </a:rPr>
              <a:t> + </a:t>
            </a:r>
            <a:r>
              <a:rPr lang="en-US" sz="2800" baseline="30000" dirty="0" smtClean="0">
                <a:latin typeface="Times New Roman"/>
                <a:cs typeface="Times New Roman"/>
              </a:rPr>
              <a:t>•</a:t>
            </a:r>
            <a:r>
              <a:rPr lang="en-US" sz="2800" dirty="0" smtClean="0">
                <a:latin typeface="Times New Roman"/>
                <a:cs typeface="Times New Roman"/>
              </a:rPr>
              <a:t>CMe</a:t>
            </a:r>
            <a:r>
              <a:rPr lang="en-US" sz="2800" baseline="-25000" dirty="0" smtClean="0">
                <a:latin typeface="Times New Roman"/>
                <a:cs typeface="Times New Roman"/>
              </a:rPr>
              <a:t>2</a:t>
            </a:r>
            <a:r>
              <a:rPr lang="en-US" sz="2800" dirty="0" smtClean="0">
                <a:latin typeface="Times New Roman"/>
                <a:cs typeface="Times New Roman"/>
              </a:rPr>
              <a:t>CN		(1)(init)</a:t>
            </a:r>
          </a:p>
          <a:p>
            <a:pPr>
              <a:lnSpc>
                <a:spcPct val="150000"/>
              </a:lnSpc>
              <a:buNone/>
            </a:pPr>
            <a:r>
              <a:rPr lang="en-US" sz="2800" dirty="0" smtClean="0">
                <a:latin typeface="Times New Roman"/>
                <a:cs typeface="Times New Roman"/>
              </a:rPr>
              <a:t>		</a:t>
            </a:r>
            <a:r>
              <a:rPr lang="en-US" sz="2800" dirty="0" err="1" smtClean="0">
                <a:latin typeface="Times New Roman"/>
                <a:cs typeface="Times New Roman"/>
              </a:rPr>
              <a:t>Ar</a:t>
            </a:r>
            <a:r>
              <a:rPr lang="en-US" sz="2800" baseline="30000" dirty="0" smtClean="0">
                <a:latin typeface="Times New Roman"/>
                <a:cs typeface="Times New Roman"/>
              </a:rPr>
              <a:t>•  </a:t>
            </a:r>
            <a:r>
              <a:rPr lang="en-US" sz="2800" dirty="0" smtClean="0">
                <a:latin typeface="Times New Roman"/>
                <a:cs typeface="Times New Roman"/>
              </a:rPr>
              <a:t>+ P(OR)</a:t>
            </a:r>
            <a:r>
              <a:rPr lang="en-US" sz="2800" baseline="-25000" dirty="0" smtClean="0">
                <a:latin typeface="Times New Roman"/>
                <a:cs typeface="Times New Roman"/>
              </a:rPr>
              <a:t>3</a:t>
            </a:r>
            <a:r>
              <a:rPr lang="en-US" sz="2800" dirty="0" smtClean="0">
                <a:latin typeface="Times New Roman"/>
                <a:cs typeface="Times New Roman"/>
              </a:rPr>
              <a:t> </a:t>
            </a:r>
            <a:r>
              <a:rPr lang="en-US" sz="2800" dirty="0" err="1" smtClean="0">
                <a:latin typeface="Times New Roman"/>
                <a:cs typeface="Times New Roman"/>
                <a:sym typeface="Wingdings"/>
              </a:rPr>
              <a:t></a:t>
            </a:r>
            <a:r>
              <a:rPr lang="en-US" sz="2800" dirty="0" smtClean="0">
                <a:latin typeface="Times New Roman"/>
                <a:cs typeface="Times New Roman"/>
              </a:rPr>
              <a:t> ArP</a:t>
            </a:r>
            <a:r>
              <a:rPr lang="en-US" sz="2800" baseline="30000" dirty="0" smtClean="0">
                <a:latin typeface="Times New Roman"/>
                <a:cs typeface="Times New Roman"/>
              </a:rPr>
              <a:t>•</a:t>
            </a:r>
            <a:r>
              <a:rPr lang="en-US" sz="2800" dirty="0" smtClean="0">
                <a:latin typeface="Times New Roman"/>
                <a:cs typeface="Times New Roman"/>
              </a:rPr>
              <a:t>(OR)</a:t>
            </a:r>
            <a:r>
              <a:rPr lang="en-US" sz="2800" baseline="-25000" dirty="0" smtClean="0">
                <a:latin typeface="Times New Roman"/>
                <a:cs typeface="Times New Roman"/>
              </a:rPr>
              <a:t>3			</a:t>
            </a:r>
            <a:r>
              <a:rPr lang="en-US" sz="2800" dirty="0" smtClean="0">
                <a:latin typeface="Times New Roman"/>
                <a:cs typeface="Times New Roman"/>
              </a:rPr>
              <a:t>(2)(prop)</a:t>
            </a:r>
          </a:p>
          <a:p>
            <a:pPr>
              <a:lnSpc>
                <a:spcPct val="150000"/>
              </a:lnSpc>
              <a:buNone/>
            </a:pPr>
            <a:r>
              <a:rPr lang="en-US" sz="2800" dirty="0" smtClean="0">
                <a:latin typeface="Times New Roman"/>
                <a:cs typeface="Times New Roman"/>
              </a:rPr>
              <a:t>	  Ar</a:t>
            </a:r>
            <a:r>
              <a:rPr lang="en-US" sz="2800" baseline="-25000" dirty="0" smtClean="0">
                <a:latin typeface="Times New Roman"/>
                <a:cs typeface="Times New Roman"/>
              </a:rPr>
              <a:t>2</a:t>
            </a:r>
            <a:r>
              <a:rPr lang="en-US" sz="2800" dirty="0" smtClean="0">
                <a:latin typeface="Times New Roman"/>
                <a:cs typeface="Times New Roman"/>
              </a:rPr>
              <a:t>I</a:t>
            </a:r>
            <a:r>
              <a:rPr lang="en-US" sz="2800" baseline="30000" dirty="0" smtClean="0">
                <a:latin typeface="Times New Roman"/>
                <a:cs typeface="Times New Roman"/>
              </a:rPr>
              <a:t>+</a:t>
            </a:r>
            <a:r>
              <a:rPr lang="en-US" sz="2800" dirty="0" smtClean="0">
                <a:latin typeface="Times New Roman"/>
                <a:cs typeface="Times New Roman"/>
              </a:rPr>
              <a:t> + ArP</a:t>
            </a:r>
            <a:r>
              <a:rPr lang="en-US" sz="2800" baseline="30000" dirty="0" smtClean="0">
                <a:latin typeface="Times New Roman"/>
                <a:cs typeface="Times New Roman"/>
              </a:rPr>
              <a:t>•</a:t>
            </a:r>
            <a:r>
              <a:rPr lang="en-US" sz="2800" dirty="0" smtClean="0">
                <a:latin typeface="Times New Roman"/>
                <a:cs typeface="Times New Roman"/>
              </a:rPr>
              <a:t>(OR)</a:t>
            </a:r>
            <a:r>
              <a:rPr lang="en-US" sz="2800" baseline="-25000" dirty="0" smtClean="0">
                <a:latin typeface="Times New Roman"/>
                <a:cs typeface="Times New Roman"/>
              </a:rPr>
              <a:t>3</a:t>
            </a:r>
            <a:r>
              <a:rPr lang="en-US" sz="2800" dirty="0" smtClean="0">
                <a:latin typeface="Times New Roman"/>
                <a:cs typeface="Times New Roman"/>
              </a:rPr>
              <a:t> </a:t>
            </a:r>
            <a:r>
              <a:rPr lang="en-US" sz="2800" dirty="0" err="1" smtClean="0">
                <a:latin typeface="Times New Roman"/>
                <a:cs typeface="Times New Roman"/>
                <a:sym typeface="Wingdings"/>
              </a:rPr>
              <a:t></a:t>
            </a:r>
            <a:r>
              <a:rPr lang="en-US" sz="2800" dirty="0" smtClean="0">
                <a:latin typeface="Times New Roman"/>
                <a:cs typeface="Times New Roman"/>
              </a:rPr>
              <a:t> Ar</a:t>
            </a:r>
            <a:r>
              <a:rPr lang="en-US" sz="2800" baseline="-25000" dirty="0" smtClean="0">
                <a:latin typeface="Times New Roman"/>
                <a:cs typeface="Times New Roman"/>
              </a:rPr>
              <a:t>2</a:t>
            </a:r>
            <a:r>
              <a:rPr lang="en-US" sz="2800" dirty="0" smtClean="0">
                <a:latin typeface="Times New Roman"/>
                <a:cs typeface="Times New Roman"/>
              </a:rPr>
              <a:t>I</a:t>
            </a:r>
            <a:r>
              <a:rPr lang="en-US" sz="2800" baseline="30000" dirty="0" smtClean="0">
                <a:latin typeface="Times New Roman"/>
                <a:cs typeface="Times New Roman"/>
              </a:rPr>
              <a:t>•</a:t>
            </a:r>
            <a:r>
              <a:rPr lang="en-US" sz="2800" dirty="0" smtClean="0">
                <a:latin typeface="Times New Roman"/>
                <a:cs typeface="Times New Roman"/>
              </a:rPr>
              <a:t> + ArP</a:t>
            </a:r>
            <a:r>
              <a:rPr lang="en-US" sz="2800" baseline="30000" dirty="0" smtClean="0">
                <a:latin typeface="Times New Roman"/>
                <a:cs typeface="Times New Roman"/>
              </a:rPr>
              <a:t>+</a:t>
            </a:r>
            <a:r>
              <a:rPr lang="en-US" sz="2800" dirty="0" smtClean="0">
                <a:latin typeface="Times New Roman"/>
                <a:cs typeface="Times New Roman"/>
              </a:rPr>
              <a:t>(OR)</a:t>
            </a:r>
            <a:r>
              <a:rPr lang="en-US" sz="2800" baseline="-25000" dirty="0" smtClean="0">
                <a:latin typeface="Times New Roman"/>
                <a:cs typeface="Times New Roman"/>
              </a:rPr>
              <a:t>3</a:t>
            </a:r>
            <a:r>
              <a:rPr lang="en-US" sz="2800" dirty="0" smtClean="0">
                <a:latin typeface="Times New Roman"/>
                <a:cs typeface="Times New Roman"/>
              </a:rPr>
              <a:t>		(3)(prop)</a:t>
            </a:r>
          </a:p>
          <a:p>
            <a:pPr>
              <a:lnSpc>
                <a:spcPct val="150000"/>
              </a:lnSpc>
              <a:buNone/>
            </a:pPr>
            <a:r>
              <a:rPr lang="en-US" sz="2800" dirty="0" smtClean="0">
                <a:latin typeface="Times New Roman"/>
                <a:cs typeface="Times New Roman"/>
              </a:rPr>
              <a:t>			    Ar</a:t>
            </a:r>
            <a:r>
              <a:rPr lang="en-US" sz="2800" baseline="-25000" dirty="0" smtClean="0">
                <a:latin typeface="Times New Roman"/>
                <a:cs typeface="Times New Roman"/>
              </a:rPr>
              <a:t>2</a:t>
            </a:r>
            <a:r>
              <a:rPr lang="en-US" sz="2800" dirty="0" smtClean="0">
                <a:latin typeface="Times New Roman"/>
                <a:cs typeface="Times New Roman"/>
              </a:rPr>
              <a:t>I</a:t>
            </a:r>
            <a:r>
              <a:rPr lang="en-US" sz="2800" baseline="30000" dirty="0" smtClean="0">
                <a:latin typeface="Times New Roman"/>
                <a:cs typeface="Times New Roman"/>
              </a:rPr>
              <a:t>•</a:t>
            </a:r>
            <a:r>
              <a:rPr lang="en-US" sz="2800" dirty="0" smtClean="0">
                <a:latin typeface="Times New Roman"/>
                <a:cs typeface="Times New Roman"/>
                <a:sym typeface="Wingdings"/>
              </a:rPr>
              <a:t></a:t>
            </a:r>
            <a:r>
              <a:rPr lang="en-US" sz="2800" dirty="0" smtClean="0">
                <a:latin typeface="Times New Roman"/>
                <a:cs typeface="Times New Roman"/>
              </a:rPr>
              <a:t> </a:t>
            </a:r>
            <a:r>
              <a:rPr lang="en-US" sz="2800" dirty="0" err="1" smtClean="0">
                <a:latin typeface="Times New Roman"/>
                <a:cs typeface="Times New Roman"/>
              </a:rPr>
              <a:t>Ar</a:t>
            </a:r>
            <a:r>
              <a:rPr lang="en-US" sz="2800" baseline="30000" dirty="0" smtClean="0">
                <a:latin typeface="Times New Roman"/>
                <a:cs typeface="Times New Roman"/>
              </a:rPr>
              <a:t>•</a:t>
            </a:r>
            <a:r>
              <a:rPr lang="en-US" sz="2800" dirty="0" smtClean="0">
                <a:latin typeface="Times New Roman"/>
                <a:cs typeface="Times New Roman"/>
              </a:rPr>
              <a:t> + ArI 			(4)(prop)</a:t>
            </a:r>
          </a:p>
          <a:p>
            <a:pPr>
              <a:lnSpc>
                <a:spcPct val="150000"/>
              </a:lnSpc>
              <a:buNone/>
            </a:pPr>
            <a:r>
              <a:rPr lang="en-US" sz="2800" dirty="0" smtClean="0">
                <a:latin typeface="Times New Roman"/>
                <a:cs typeface="Times New Roman"/>
              </a:rPr>
              <a:t>	      Ar</a:t>
            </a:r>
            <a:r>
              <a:rPr lang="en-US" sz="2800" baseline="-25000" dirty="0" smtClean="0">
                <a:latin typeface="Times New Roman"/>
                <a:cs typeface="Times New Roman"/>
              </a:rPr>
              <a:t>2-</a:t>
            </a:r>
            <a:r>
              <a:rPr lang="en-US" sz="2800" dirty="0" smtClean="0">
                <a:latin typeface="Times New Roman"/>
                <a:cs typeface="Times New Roman"/>
              </a:rPr>
              <a:t>I</a:t>
            </a:r>
            <a:r>
              <a:rPr lang="en-US" sz="2800" baseline="30000" dirty="0" smtClean="0">
                <a:latin typeface="Times New Roman"/>
                <a:cs typeface="Times New Roman"/>
              </a:rPr>
              <a:t>+</a:t>
            </a:r>
            <a:r>
              <a:rPr lang="en-US" sz="2800" dirty="0" smtClean="0">
                <a:latin typeface="Times New Roman"/>
                <a:cs typeface="Times New Roman"/>
              </a:rPr>
              <a:t> + P(OR)</a:t>
            </a:r>
            <a:r>
              <a:rPr lang="en-US" sz="2800" baseline="-25000" dirty="0" smtClean="0">
                <a:latin typeface="Times New Roman"/>
                <a:cs typeface="Times New Roman"/>
              </a:rPr>
              <a:t>3</a:t>
            </a:r>
            <a:r>
              <a:rPr lang="en-US" sz="2800" dirty="0" smtClean="0">
                <a:latin typeface="Times New Roman"/>
                <a:cs typeface="Times New Roman"/>
              </a:rPr>
              <a:t> </a:t>
            </a:r>
            <a:r>
              <a:rPr lang="en-US" sz="2800" dirty="0" smtClean="0">
                <a:latin typeface="Times New Roman"/>
                <a:cs typeface="Times New Roman"/>
                <a:sym typeface="Wingdings"/>
              </a:rPr>
              <a:t></a:t>
            </a:r>
            <a:r>
              <a:rPr lang="en-US" sz="2800" dirty="0" smtClean="0">
                <a:latin typeface="Times New Roman"/>
                <a:cs typeface="Times New Roman"/>
              </a:rPr>
              <a:t> ArI + ArP</a:t>
            </a:r>
            <a:r>
              <a:rPr lang="en-US" sz="2800" baseline="30000" dirty="0" smtClean="0">
                <a:latin typeface="Times New Roman"/>
                <a:cs typeface="Times New Roman"/>
              </a:rPr>
              <a:t>+</a:t>
            </a:r>
            <a:r>
              <a:rPr lang="en-US" sz="2800" dirty="0" smtClean="0">
                <a:latin typeface="Times New Roman"/>
                <a:cs typeface="Times New Roman"/>
              </a:rPr>
              <a:t>(OR)</a:t>
            </a:r>
            <a:r>
              <a:rPr lang="en-US" sz="2800" baseline="-25000" dirty="0" smtClean="0">
                <a:latin typeface="Times New Roman"/>
                <a:cs typeface="Times New Roman"/>
              </a:rPr>
              <a:t>3 </a:t>
            </a:r>
            <a:r>
              <a:rPr lang="en-US" sz="2800" dirty="0" smtClean="0">
                <a:latin typeface="Times New Roman"/>
                <a:cs typeface="Times New Roman"/>
              </a:rPr>
              <a:t>		(5)(net)</a:t>
            </a:r>
          </a:p>
          <a:p>
            <a:pPr>
              <a:lnSpc>
                <a:spcPct val="150000"/>
              </a:lnSpc>
              <a:buNone/>
            </a:pPr>
            <a:endParaRPr lang="en-US" sz="1100" dirty="0" smtClean="0">
              <a:latin typeface="Times New Roman"/>
              <a:cs typeface="Times New Roman"/>
            </a:endParaRPr>
          </a:p>
          <a:p>
            <a:pPr>
              <a:lnSpc>
                <a:spcPct val="150000"/>
              </a:lnSpc>
              <a:buNone/>
            </a:pPr>
            <a:r>
              <a:rPr lang="en-US" sz="2800" b="1" dirty="0" smtClean="0">
                <a:latin typeface="Times New Roman"/>
                <a:cs typeface="Times New Roman"/>
              </a:rPr>
              <a:t>Polymerization </a:t>
            </a:r>
          </a:p>
          <a:p>
            <a:pPr>
              <a:lnSpc>
                <a:spcPct val="150000"/>
              </a:lnSpc>
              <a:buNone/>
            </a:pPr>
            <a:r>
              <a:rPr lang="en-US" sz="2800" dirty="0" smtClean="0">
                <a:latin typeface="Times New Roman"/>
                <a:cs typeface="Times New Roman"/>
              </a:rPr>
              <a:t>             ArP</a:t>
            </a:r>
            <a:r>
              <a:rPr lang="en-US" sz="2800" baseline="30000" dirty="0" smtClean="0">
                <a:latin typeface="Times New Roman"/>
                <a:cs typeface="Times New Roman"/>
              </a:rPr>
              <a:t>+</a:t>
            </a:r>
            <a:r>
              <a:rPr lang="en-US" sz="2800" dirty="0" smtClean="0">
                <a:latin typeface="Times New Roman"/>
                <a:cs typeface="Times New Roman"/>
              </a:rPr>
              <a:t>(OR)</a:t>
            </a:r>
            <a:r>
              <a:rPr lang="en-US" sz="2800" baseline="-25000" dirty="0" smtClean="0">
                <a:latin typeface="Times New Roman"/>
                <a:cs typeface="Times New Roman"/>
              </a:rPr>
              <a:t>3 </a:t>
            </a:r>
            <a:r>
              <a:rPr lang="en-US" sz="2800" dirty="0" smtClean="0">
                <a:latin typeface="Times New Roman"/>
                <a:cs typeface="Times New Roman"/>
              </a:rPr>
              <a:t>+         </a:t>
            </a:r>
            <a:r>
              <a:rPr lang="en-US" sz="2800" dirty="0" smtClean="0">
                <a:latin typeface="Times New Roman"/>
                <a:cs typeface="Times New Roman"/>
                <a:sym typeface="Wingdings"/>
              </a:rPr>
              <a:t></a:t>
            </a:r>
            <a:r>
              <a:rPr lang="en-US" sz="2800" dirty="0" smtClean="0">
                <a:latin typeface="Times New Roman"/>
                <a:cs typeface="Times New Roman"/>
              </a:rPr>
              <a:t> ArP(O)(OR)</a:t>
            </a:r>
            <a:r>
              <a:rPr lang="en-US" sz="2800" baseline="-25000" dirty="0" smtClean="0">
                <a:latin typeface="Times New Roman"/>
                <a:cs typeface="Times New Roman"/>
              </a:rPr>
              <a:t>2 </a:t>
            </a:r>
            <a:r>
              <a:rPr lang="en-US" sz="2800" dirty="0" smtClean="0">
                <a:latin typeface="Times New Roman"/>
                <a:cs typeface="Times New Roman"/>
              </a:rPr>
              <a:t>+ R</a:t>
            </a:r>
            <a:r>
              <a:rPr lang="en-US" sz="2800" dirty="0" smtClean="0">
                <a:latin typeface="Times New Roman"/>
                <a:cs typeface="Times New Roman"/>
              </a:rPr>
              <a:t>—</a:t>
            </a:r>
            <a:r>
              <a:rPr lang="en-US" sz="4000" baseline="40000" dirty="0" smtClean="0">
                <a:latin typeface="Times New Roman"/>
                <a:cs typeface="Times New Roman"/>
              </a:rPr>
              <a:t>+ </a:t>
            </a:r>
            <a:r>
              <a:rPr lang="en-US" sz="4000" baseline="-25000" dirty="0" smtClean="0">
                <a:latin typeface="Times New Roman"/>
                <a:cs typeface="Times New Roman"/>
              </a:rPr>
              <a:t>	             </a:t>
            </a:r>
            <a:r>
              <a:rPr lang="en-US" sz="2800" dirty="0" smtClean="0">
                <a:solidFill>
                  <a:srgbClr val="000000"/>
                </a:solidFill>
                <a:latin typeface="Times New Roman"/>
              </a:rPr>
              <a:t>(</a:t>
            </a:r>
            <a:r>
              <a:rPr lang="en-US" sz="2800" dirty="0" smtClean="0">
                <a:solidFill>
                  <a:srgbClr val="000000"/>
                </a:solidFill>
                <a:latin typeface="Times New Roman"/>
              </a:rPr>
              <a:t>6</a:t>
            </a:r>
            <a:r>
              <a:rPr lang="en-US" sz="2800" dirty="0" smtClean="0">
                <a:solidFill>
                  <a:srgbClr val="000000"/>
                </a:solidFill>
                <a:latin typeface="Times New Roman"/>
              </a:rPr>
              <a:t>)</a:t>
            </a:r>
            <a:endParaRPr lang="en-US" sz="2800" dirty="0" smtClean="0">
              <a:latin typeface="Times New Roman"/>
              <a:cs typeface="Times New Roman"/>
            </a:endParaRPr>
          </a:p>
          <a:p>
            <a:pPr>
              <a:lnSpc>
                <a:spcPct val="150000"/>
              </a:lnSpc>
              <a:buNone/>
            </a:pPr>
            <a:r>
              <a:rPr lang="en-US" sz="2800" dirty="0" smtClean="0">
                <a:latin typeface="Times New Roman"/>
                <a:cs typeface="Times New Roman"/>
              </a:rPr>
              <a:t>	   R—</a:t>
            </a:r>
            <a:r>
              <a:rPr lang="en-US" sz="4000" baseline="40000" dirty="0" smtClean="0">
                <a:latin typeface="Times New Roman"/>
                <a:cs typeface="Times New Roman"/>
              </a:rPr>
              <a:t>+ </a:t>
            </a:r>
            <a:r>
              <a:rPr lang="en-US" sz="2800" baseline="30000" dirty="0" smtClean="0">
                <a:latin typeface="Times New Roman"/>
                <a:cs typeface="Times New Roman"/>
              </a:rPr>
              <a:t>            </a:t>
            </a:r>
            <a:r>
              <a:rPr lang="en-US" sz="2800" dirty="0" smtClean="0">
                <a:latin typeface="Times New Roman"/>
                <a:cs typeface="Times New Roman"/>
              </a:rPr>
              <a:t>+  n          </a:t>
            </a:r>
            <a:r>
              <a:rPr lang="en-US" sz="2800" dirty="0" smtClean="0">
                <a:latin typeface="Times New Roman"/>
                <a:cs typeface="Times New Roman"/>
                <a:sym typeface="Wingdings"/>
              </a:rPr>
              <a:t></a:t>
            </a:r>
            <a:r>
              <a:rPr lang="en-US" sz="2800" dirty="0" smtClean="0">
                <a:latin typeface="Times New Roman"/>
                <a:cs typeface="Times New Roman"/>
              </a:rPr>
              <a:t>  R-(OCH</a:t>
            </a:r>
            <a:r>
              <a:rPr lang="en-US" sz="2800" baseline="-25000" dirty="0" smtClean="0">
                <a:latin typeface="Times New Roman"/>
                <a:cs typeface="Times New Roman"/>
              </a:rPr>
              <a:t>2</a:t>
            </a:r>
            <a:r>
              <a:rPr lang="en-US" sz="2800" dirty="0" smtClean="0">
                <a:latin typeface="Times New Roman"/>
                <a:cs typeface="Times New Roman"/>
              </a:rPr>
              <a:t>CH</a:t>
            </a:r>
            <a:r>
              <a:rPr lang="en-US" sz="2800" baseline="-25000" dirty="0" smtClean="0">
                <a:latin typeface="Times New Roman"/>
                <a:cs typeface="Times New Roman"/>
              </a:rPr>
              <a:t>2</a:t>
            </a:r>
            <a:r>
              <a:rPr lang="en-US" sz="2800" dirty="0" smtClean="0">
                <a:latin typeface="Times New Roman"/>
                <a:cs typeface="Times New Roman"/>
              </a:rPr>
              <a:t>)</a:t>
            </a:r>
            <a:r>
              <a:rPr lang="en-US" sz="2800" baseline="-25000" dirty="0" smtClean="0">
                <a:latin typeface="Times New Roman"/>
                <a:cs typeface="Times New Roman"/>
              </a:rPr>
              <a:t>n</a:t>
            </a:r>
            <a:r>
              <a:rPr lang="en-US" sz="2800" dirty="0" smtClean="0">
                <a:latin typeface="Times New Roman"/>
                <a:cs typeface="Times New Roman"/>
              </a:rPr>
              <a:t>    	        </a:t>
            </a:r>
            <a:r>
              <a:rPr lang="en-US" sz="2800" dirty="0" smtClean="0">
                <a:latin typeface="Times New Roman"/>
                <a:cs typeface="Times New Roman"/>
              </a:rPr>
              <a:t>    (7)</a:t>
            </a:r>
            <a:endParaRPr lang="en-US" sz="1000" dirty="0" smtClean="0">
              <a:latin typeface="Times New Roman"/>
              <a:cs typeface="Times New Roman"/>
            </a:endParaRPr>
          </a:p>
          <a:p>
            <a:pPr>
              <a:buNone/>
            </a:pPr>
            <a:endParaRPr lang="en-US" sz="1200" dirty="0" smtClean="0">
              <a:latin typeface="Times New Roman"/>
              <a:cs typeface="Times New Roman"/>
            </a:endParaRPr>
          </a:p>
          <a:p>
            <a:pPr>
              <a:buNone/>
            </a:pPr>
            <a:r>
              <a:rPr lang="en-US" sz="2800" b="1" dirty="0" smtClean="0">
                <a:latin typeface="Times New Roman"/>
                <a:cs typeface="Times New Roman"/>
              </a:rPr>
              <a:t>Polymerization Chain  Transfer</a:t>
            </a:r>
          </a:p>
          <a:p>
            <a:pPr algn="ctr">
              <a:lnSpc>
                <a:spcPct val="150000"/>
              </a:lnSpc>
              <a:buNone/>
            </a:pPr>
            <a:endParaRPr lang="en-US" sz="2600" dirty="0" smtClean="0"/>
          </a:p>
          <a:p>
            <a:pPr>
              <a:spcBef>
                <a:spcPct val="10000"/>
              </a:spcBef>
              <a:tabLst>
                <a:tab pos="498475" algn="l"/>
              </a:tabLst>
            </a:pPr>
            <a:endParaRPr lang="en-US" sz="2600" dirty="0">
              <a:latin typeface="Times New Roman" charset="0"/>
            </a:endParaRPr>
          </a:p>
        </p:txBody>
      </p:sp>
      <p:sp>
        <p:nvSpPr>
          <p:cNvPr id="1032" name="Text Box 13"/>
          <p:cNvSpPr txBox="1">
            <a:spLocks noChangeArrowheads="1"/>
          </p:cNvSpPr>
          <p:nvPr/>
        </p:nvSpPr>
        <p:spPr bwMode="auto">
          <a:xfrm>
            <a:off x="34747200" y="19888201"/>
            <a:ext cx="10058400" cy="5447607"/>
          </a:xfrm>
          <a:prstGeom prst="rect">
            <a:avLst/>
          </a:prstGeom>
          <a:noFill/>
          <a:ln w="12700">
            <a:noFill/>
            <a:miter lim="800000"/>
            <a:headEnd/>
            <a:tailEnd/>
          </a:ln>
        </p:spPr>
        <p:txBody>
          <a:bodyPr wrap="square" lIns="91421" tIns="91421" rIns="91421" bIns="91421">
            <a:prstTxWarp prst="textNoShape">
              <a:avLst/>
            </a:prstTxWarp>
            <a:spAutoFit/>
          </a:bodyPr>
          <a:lstStyle/>
          <a:p>
            <a:pPr>
              <a:spcBef>
                <a:spcPct val="50000"/>
              </a:spcBef>
              <a:tabLst>
                <a:tab pos="633413" algn="l"/>
              </a:tabLst>
            </a:pPr>
            <a:r>
              <a:rPr lang="en-US" sz="4200" b="1" dirty="0"/>
              <a:t>Conclusions</a:t>
            </a:r>
            <a:endParaRPr lang="en-US" sz="4200" b="1" dirty="0" smtClean="0"/>
          </a:p>
          <a:p>
            <a:pPr>
              <a:spcBef>
                <a:spcPct val="10000"/>
              </a:spcBef>
              <a:tabLst>
                <a:tab pos="633413" algn="l"/>
              </a:tabLst>
            </a:pPr>
            <a:r>
              <a:rPr lang="en-US" sz="2400" dirty="0" smtClean="0">
                <a:latin typeface="Times New Roman" charset="0"/>
              </a:rPr>
              <a:t>	After three successive reprecipitations, the polymer </a:t>
            </a:r>
            <a:r>
              <a:rPr lang="en-US" sz="2400" dirty="0" smtClean="0">
                <a:latin typeface="Times New Roman" charset="0"/>
              </a:rPr>
              <a:t>was found </a:t>
            </a:r>
            <a:r>
              <a:rPr lang="en-US" sz="2400" dirty="0" smtClean="0">
                <a:latin typeface="Times New Roman" charset="0"/>
              </a:rPr>
              <a:t>to have good purity and still show F-19 (-</a:t>
            </a:r>
            <a:r>
              <a:rPr lang="en-US" sz="2400" dirty="0" smtClean="0">
                <a:latin typeface="Times New Roman" charset="0"/>
              </a:rPr>
              <a:t>75.1 ppm</a:t>
            </a:r>
            <a:r>
              <a:rPr lang="en-US" sz="2400" dirty="0" smtClean="0">
                <a:latin typeface="Times New Roman" charset="0"/>
              </a:rPr>
              <a:t>) peaks that must be attributed to trifluoroethoxy endgroups on polymer, not impurities.  </a:t>
            </a:r>
          </a:p>
          <a:p>
            <a:pPr>
              <a:spcBef>
                <a:spcPct val="10000"/>
              </a:spcBef>
              <a:tabLst>
                <a:tab pos="633413" algn="l"/>
              </a:tabLst>
            </a:pPr>
            <a:r>
              <a:rPr lang="en-US" sz="2400" dirty="0" smtClean="0">
                <a:latin typeface="Times New Roman" charset="0"/>
              </a:rPr>
              <a:t>	Addition of </a:t>
            </a:r>
            <a:r>
              <a:rPr lang="en-US" sz="2400" i="1" dirty="0" smtClean="0">
                <a:latin typeface="Times New Roman" charset="0"/>
              </a:rPr>
              <a:t>p</a:t>
            </a:r>
            <a:r>
              <a:rPr lang="en-US" sz="2400" dirty="0" smtClean="0">
                <a:latin typeface="Times New Roman" charset="0"/>
              </a:rPr>
              <a:t>-</a:t>
            </a:r>
            <a:r>
              <a:rPr lang="en-US" sz="2400" dirty="0" err="1" smtClean="0">
                <a:latin typeface="Times New Roman" charset="0"/>
              </a:rPr>
              <a:t>bromofluorobenzene</a:t>
            </a:r>
            <a:r>
              <a:rPr lang="en-US" sz="2400" dirty="0" smtClean="0">
                <a:latin typeface="Times New Roman" charset="0"/>
              </a:rPr>
              <a:t> allowed for easy integration of fluorine and hydrogen peaks to ascertain average molecular number and count of endgroups present in polymer.  </a:t>
            </a:r>
          </a:p>
          <a:p>
            <a:pPr>
              <a:spcBef>
                <a:spcPct val="10000"/>
              </a:spcBef>
              <a:tabLst>
                <a:tab pos="633413" algn="l"/>
              </a:tabLst>
            </a:pPr>
            <a:r>
              <a:rPr lang="en-US" sz="2400" dirty="0" smtClean="0">
                <a:latin typeface="Times New Roman" charset="0"/>
              </a:rPr>
              <a:t>	End group analysis showed </a:t>
            </a:r>
            <a:r>
              <a:rPr lang="en-US" sz="2400" dirty="0" smtClean="0">
                <a:latin typeface="Times New Roman" charset="0"/>
              </a:rPr>
              <a:t>that 1 </a:t>
            </a:r>
            <a:r>
              <a:rPr lang="en-US" sz="2400" dirty="0" smtClean="0">
                <a:latin typeface="Times New Roman" charset="0"/>
              </a:rPr>
              <a:t>out of 5.3 polymer chains contains the </a:t>
            </a:r>
            <a:r>
              <a:rPr lang="en-US" sz="2400" dirty="0" smtClean="0">
                <a:latin typeface="Times New Roman" charset="0"/>
              </a:rPr>
              <a:t>trifluoroethyl </a:t>
            </a:r>
            <a:r>
              <a:rPr lang="en-US" sz="2400" dirty="0" smtClean="0">
                <a:latin typeface="Times New Roman" charset="0"/>
              </a:rPr>
              <a:t>group.  These results show that alkylation </a:t>
            </a:r>
            <a:r>
              <a:rPr lang="en-US" sz="2400" dirty="0" smtClean="0">
                <a:latin typeface="Times New Roman" charset="0"/>
              </a:rPr>
              <a:t>of the monomer by the aryltrialkoxy</a:t>
            </a:r>
            <a:r>
              <a:rPr lang="en-US" sz="2400" dirty="0" smtClean="0">
                <a:latin typeface="Times New Roman" charset="0"/>
              </a:rPr>
              <a:t>phosphonium salt (eq 6) </a:t>
            </a:r>
            <a:r>
              <a:rPr lang="en-US" sz="2400" dirty="0" smtClean="0">
                <a:latin typeface="Times New Roman" charset="0"/>
              </a:rPr>
              <a:t>is </a:t>
            </a:r>
            <a:r>
              <a:rPr lang="en-US" sz="2400" dirty="0" smtClean="0">
                <a:latin typeface="Times New Roman" charset="0"/>
              </a:rPr>
              <a:t>a key </a:t>
            </a:r>
            <a:r>
              <a:rPr lang="en-US" sz="2400" dirty="0" smtClean="0">
                <a:latin typeface="Times New Roman" charset="0"/>
              </a:rPr>
              <a:t>mechanism step </a:t>
            </a:r>
            <a:r>
              <a:rPr lang="en-US" sz="2400" dirty="0" smtClean="0">
                <a:latin typeface="Times New Roman" charset="0"/>
              </a:rPr>
              <a:t>in the polymerization as </a:t>
            </a:r>
            <a:r>
              <a:rPr lang="en-US" sz="2400" dirty="0" smtClean="0">
                <a:latin typeface="Times New Roman" charset="0"/>
              </a:rPr>
              <a:t>proposed by our group previously.  </a:t>
            </a:r>
            <a:endParaRPr lang="en-US" sz="2400" dirty="0" smtClean="0">
              <a:latin typeface="Times New Roman" charset="0"/>
            </a:endParaRPr>
          </a:p>
          <a:p>
            <a:pPr>
              <a:spcBef>
                <a:spcPct val="10000"/>
              </a:spcBef>
              <a:tabLst>
                <a:tab pos="633413" algn="l"/>
              </a:tabLst>
            </a:pPr>
            <a:endParaRPr lang="en-US" sz="2400" dirty="0" smtClean="0">
              <a:latin typeface="Times New Roman" charset="0"/>
            </a:endParaRPr>
          </a:p>
          <a:p>
            <a:pPr>
              <a:spcBef>
                <a:spcPct val="10000"/>
              </a:spcBef>
              <a:tabLst>
                <a:tab pos="633413" algn="l"/>
              </a:tabLst>
            </a:pPr>
            <a:r>
              <a:rPr lang="en-US" sz="2400" dirty="0" smtClean="0">
                <a:latin typeface="Times New Roman" charset="0"/>
              </a:rPr>
              <a:t> </a:t>
            </a:r>
            <a:endParaRPr lang="en-US" sz="2400" dirty="0">
              <a:latin typeface="Times New Roman" charset="0"/>
            </a:endParaRPr>
          </a:p>
        </p:txBody>
      </p:sp>
      <p:sp>
        <p:nvSpPr>
          <p:cNvPr id="2062" name="Text Box 14"/>
          <p:cNvSpPr txBox="1">
            <a:spLocks noChangeArrowheads="1"/>
          </p:cNvSpPr>
          <p:nvPr/>
        </p:nvSpPr>
        <p:spPr bwMode="auto">
          <a:xfrm>
            <a:off x="1088572" y="311149"/>
            <a:ext cx="43474822" cy="4590962"/>
          </a:xfrm>
          <a:prstGeom prst="rect">
            <a:avLst/>
          </a:prstGeom>
          <a:noFill/>
          <a:ln w="12700">
            <a:noFill/>
            <a:miter lim="800000"/>
            <a:headEnd/>
            <a:tailEnd/>
          </a:ln>
          <a:effectLst/>
        </p:spPr>
        <p:txBody>
          <a:bodyPr wrap="square" lIns="91421" tIns="91421" rIns="91421" bIns="91421">
            <a:prstTxWarp prst="textNoShape">
              <a:avLst/>
            </a:prstTxWarp>
            <a:spAutoFit/>
          </a:bodyPr>
          <a:lstStyle/>
          <a:p>
            <a:pPr algn="ctr"/>
            <a:r>
              <a:rPr lang="en-US" sz="8400" b="1" dirty="0">
                <a:solidFill>
                  <a:srgbClr val="2C002C"/>
                </a:solidFill>
                <a:latin typeface="Helvetica"/>
                <a:cs typeface="Helvetica"/>
              </a:rPr>
              <a:t>End Group Analysis of </a:t>
            </a:r>
            <a:r>
              <a:rPr lang="en-US" sz="8400" b="1" dirty="0" smtClean="0">
                <a:solidFill>
                  <a:srgbClr val="2C002C"/>
                </a:solidFill>
                <a:latin typeface="Helvetica"/>
                <a:cs typeface="Helvetica"/>
              </a:rPr>
              <a:t>Poly(Cyclohexene </a:t>
            </a:r>
            <a:r>
              <a:rPr lang="en-US" sz="8400" b="1" dirty="0">
                <a:solidFill>
                  <a:srgbClr val="2C002C"/>
                </a:solidFill>
                <a:latin typeface="Helvetica"/>
                <a:cs typeface="Helvetica"/>
              </a:rPr>
              <a:t>Oxide) from </a:t>
            </a:r>
            <a:r>
              <a:rPr lang="en-US" sz="8400" b="1" dirty="0" smtClean="0">
                <a:solidFill>
                  <a:srgbClr val="2C002C"/>
                </a:solidFill>
                <a:latin typeface="Helvetica"/>
                <a:cs typeface="Helvetica"/>
              </a:rPr>
              <a:t>Photoinitiated </a:t>
            </a:r>
            <a:r>
              <a:rPr lang="en-US" sz="8400" b="1" dirty="0">
                <a:solidFill>
                  <a:srgbClr val="2C002C"/>
                </a:solidFill>
                <a:latin typeface="Helvetica"/>
                <a:cs typeface="Helvetica"/>
              </a:rPr>
              <a:t>Cationic Polymerization using the Tris(2,2,2-trifluoroethyl</a:t>
            </a:r>
            <a:r>
              <a:rPr lang="en-US" sz="8400" b="1" dirty="0" smtClean="0">
                <a:solidFill>
                  <a:srgbClr val="2C002C"/>
                </a:solidFill>
                <a:latin typeface="Helvetica"/>
                <a:cs typeface="Helvetica"/>
              </a:rPr>
              <a:t>)phosphite</a:t>
            </a:r>
            <a:r>
              <a:rPr lang="en-US" sz="8400" b="1" dirty="0">
                <a:solidFill>
                  <a:srgbClr val="2C002C"/>
                </a:solidFill>
                <a:latin typeface="Helvetica"/>
                <a:cs typeface="Helvetica"/>
              </a:rPr>
              <a:t>/</a:t>
            </a:r>
            <a:r>
              <a:rPr lang="en-US" sz="8400" b="1" dirty="0" smtClean="0">
                <a:solidFill>
                  <a:srgbClr val="2C002C"/>
                </a:solidFill>
                <a:latin typeface="Helvetica"/>
                <a:cs typeface="Helvetica"/>
              </a:rPr>
              <a:t>Iodonium </a:t>
            </a:r>
            <a:r>
              <a:rPr lang="en-US" sz="8400" b="1" dirty="0">
                <a:solidFill>
                  <a:srgbClr val="2C002C"/>
                </a:solidFill>
                <a:latin typeface="Helvetica"/>
                <a:cs typeface="Helvetica"/>
              </a:rPr>
              <a:t>System </a:t>
            </a:r>
            <a:endParaRPr lang="en-US" sz="8400" b="1" dirty="0" smtClean="0">
              <a:solidFill>
                <a:srgbClr val="2C002C"/>
              </a:solidFill>
              <a:latin typeface="Helvetica"/>
              <a:cs typeface="Helvetica"/>
            </a:endParaRPr>
          </a:p>
          <a:p>
            <a:pPr algn="ctr">
              <a:spcBef>
                <a:spcPts val="1080"/>
              </a:spcBef>
            </a:pPr>
            <a:r>
              <a:rPr lang="en-US" sz="5000" b="1" dirty="0" smtClean="0">
                <a:solidFill>
                  <a:srgbClr val="2C002C"/>
                </a:solidFill>
                <a:latin typeface="Helvetica"/>
                <a:cs typeface="Helvetica"/>
              </a:rPr>
              <a:t>Steven A. Klankowski* and Thomas W. Nalli</a:t>
            </a:r>
          </a:p>
          <a:p>
            <a:pPr algn="ctr">
              <a:spcBef>
                <a:spcPts val="1080"/>
              </a:spcBef>
            </a:pPr>
            <a:r>
              <a:rPr lang="en-US" sz="5000" b="1" dirty="0" smtClean="0">
                <a:solidFill>
                  <a:srgbClr val="2C002C"/>
                </a:solidFill>
                <a:latin typeface="Helvetica"/>
                <a:ea typeface="Arial" pitchFamily="-111" charset="0"/>
                <a:cs typeface="Helvetica"/>
              </a:rPr>
              <a:t>Chemistry Department, Winona State University, Winona, Minnesota 55987-5838</a:t>
            </a:r>
            <a:endParaRPr lang="en-US" sz="5000" b="1" dirty="0">
              <a:solidFill>
                <a:srgbClr val="2C002C"/>
              </a:solidFill>
              <a:latin typeface="Helvetica"/>
              <a:cs typeface="Helvetica"/>
            </a:endParaRPr>
          </a:p>
        </p:txBody>
      </p:sp>
      <p:sp>
        <p:nvSpPr>
          <p:cNvPr id="1034" name="Text Box 15"/>
          <p:cNvSpPr txBox="1">
            <a:spLocks noChangeArrowheads="1"/>
          </p:cNvSpPr>
          <p:nvPr/>
        </p:nvSpPr>
        <p:spPr bwMode="auto">
          <a:xfrm>
            <a:off x="34747200" y="24460200"/>
            <a:ext cx="10477500" cy="3323949"/>
          </a:xfrm>
          <a:prstGeom prst="rect">
            <a:avLst/>
          </a:prstGeom>
          <a:noFill/>
          <a:ln w="12700">
            <a:noFill/>
            <a:miter lim="800000"/>
            <a:headEnd/>
            <a:tailEnd/>
          </a:ln>
        </p:spPr>
        <p:txBody>
          <a:bodyPr wrap="square" lIns="91421" tIns="91421" rIns="91421" bIns="91421">
            <a:prstTxWarp prst="textNoShape">
              <a:avLst/>
            </a:prstTxWarp>
            <a:spAutoFit/>
          </a:bodyPr>
          <a:lstStyle/>
          <a:p>
            <a:pPr marL="498475" indent="-498475">
              <a:spcBef>
                <a:spcPct val="50000"/>
              </a:spcBef>
            </a:pPr>
            <a:r>
              <a:rPr lang="en-US" sz="4200" b="1" dirty="0" smtClean="0"/>
              <a:t>References</a:t>
            </a:r>
          </a:p>
          <a:p>
            <a:pPr marL="457200" indent="-457200">
              <a:spcBef>
                <a:spcPts val="0"/>
              </a:spcBef>
              <a:buFontTx/>
              <a:buAutoNum type="arabicParenBoth"/>
            </a:pPr>
            <a:r>
              <a:rPr lang="en-US" sz="1800" dirty="0" err="1" smtClean="0">
                <a:latin typeface="+mj-lt"/>
              </a:rPr>
              <a:t>Tasdelen</a:t>
            </a:r>
            <a:r>
              <a:rPr lang="en-US" sz="1800" dirty="0" smtClean="0">
                <a:latin typeface="+mj-lt"/>
              </a:rPr>
              <a:t>, M.A.; Yagci, Y.; </a:t>
            </a:r>
            <a:r>
              <a:rPr lang="en-US" sz="1800" dirty="0" err="1" smtClean="0">
                <a:latin typeface="+mj-lt"/>
              </a:rPr>
              <a:t>Kumbaraci</a:t>
            </a:r>
            <a:r>
              <a:rPr lang="en-US" sz="1800" dirty="0" smtClean="0">
                <a:latin typeface="+mj-lt"/>
              </a:rPr>
              <a:t>, V.; etc. </a:t>
            </a:r>
            <a:r>
              <a:rPr lang="en-US" sz="1800" i="1" dirty="0" smtClean="0">
                <a:latin typeface="+mj-lt"/>
              </a:rPr>
              <a:t>Macromolecules </a:t>
            </a:r>
            <a:r>
              <a:rPr lang="en-US" sz="1800" b="1" dirty="0" smtClean="0">
                <a:latin typeface="+mj-lt"/>
              </a:rPr>
              <a:t>2008</a:t>
            </a:r>
            <a:r>
              <a:rPr lang="en-US" sz="1800" dirty="0" smtClean="0">
                <a:latin typeface="+mj-lt"/>
              </a:rPr>
              <a:t>, </a:t>
            </a:r>
            <a:r>
              <a:rPr lang="en-US" sz="1800" i="1" dirty="0" smtClean="0">
                <a:latin typeface="+mj-lt"/>
              </a:rPr>
              <a:t>41, </a:t>
            </a:r>
            <a:r>
              <a:rPr lang="en-US" sz="1800" dirty="0" smtClean="0">
                <a:latin typeface="+mj-lt"/>
              </a:rPr>
              <a:t>295-297</a:t>
            </a:r>
          </a:p>
          <a:p>
            <a:pPr marL="457200" lvl="0" indent="-457200">
              <a:spcBef>
                <a:spcPts val="0"/>
              </a:spcBef>
              <a:buAutoNum type="arabicParenBoth"/>
            </a:pPr>
            <a:r>
              <a:rPr lang="en-US" sz="1800" dirty="0" err="1" smtClean="0">
                <a:latin typeface="+mj-lt"/>
                <a:cs typeface="Times New Roman"/>
              </a:rPr>
              <a:t>Muneer</a:t>
            </a:r>
            <a:r>
              <a:rPr lang="en-US" sz="1800" dirty="0" smtClean="0">
                <a:latin typeface="+mj-lt"/>
                <a:cs typeface="Times New Roman"/>
              </a:rPr>
              <a:t>, R.; Nalli, T. W.;  </a:t>
            </a:r>
            <a:r>
              <a:rPr lang="en-US" sz="1800" i="1" dirty="0" smtClean="0">
                <a:latin typeface="+mj-lt"/>
                <a:cs typeface="Times New Roman"/>
              </a:rPr>
              <a:t>Macromolecules </a:t>
            </a:r>
            <a:r>
              <a:rPr lang="en-US" sz="1800" b="1" dirty="0" smtClean="0">
                <a:latin typeface="+mj-lt"/>
                <a:cs typeface="Times New Roman"/>
              </a:rPr>
              <a:t>1998</a:t>
            </a:r>
            <a:r>
              <a:rPr lang="en-US" sz="1800" dirty="0" smtClean="0">
                <a:latin typeface="+mj-lt"/>
                <a:cs typeface="Times New Roman"/>
              </a:rPr>
              <a:t>, </a:t>
            </a:r>
            <a:r>
              <a:rPr lang="en-US" sz="1800" i="1" dirty="0" smtClean="0">
                <a:latin typeface="+mj-lt"/>
                <a:cs typeface="Times New Roman"/>
              </a:rPr>
              <a:t>31, </a:t>
            </a:r>
            <a:r>
              <a:rPr lang="en-US" sz="1800" dirty="0" smtClean="0">
                <a:latin typeface="+mj-lt"/>
                <a:cs typeface="Times New Roman"/>
              </a:rPr>
              <a:t>7976-7979</a:t>
            </a:r>
          </a:p>
          <a:p>
            <a:pPr marL="457200" lvl="0" indent="-457200">
              <a:spcBef>
                <a:spcPts val="0"/>
              </a:spcBef>
              <a:buAutoNum type="arabicParenBoth"/>
            </a:pPr>
            <a:r>
              <a:rPr lang="en-US" sz="1800" dirty="0" smtClean="0">
                <a:latin typeface="+mj-lt"/>
                <a:cs typeface="Times New Roman"/>
              </a:rPr>
              <a:t>Nalli, T. W</a:t>
            </a:r>
            <a:r>
              <a:rPr lang="en-US" sz="1800" u="sng" dirty="0" smtClean="0">
                <a:latin typeface="+mj-lt"/>
                <a:cs typeface="Times New Roman"/>
              </a:rPr>
              <a:t>.</a:t>
            </a:r>
            <a:r>
              <a:rPr lang="en-US" sz="1800" dirty="0" smtClean="0">
                <a:latin typeface="+mj-lt"/>
                <a:cs typeface="Times New Roman"/>
              </a:rPr>
              <a:t>; </a:t>
            </a:r>
            <a:r>
              <a:rPr lang="en-US" sz="1800" dirty="0" err="1" smtClean="0">
                <a:latin typeface="+mj-lt"/>
                <a:cs typeface="Times New Roman"/>
              </a:rPr>
              <a:t>Stanek</a:t>
            </a:r>
            <a:r>
              <a:rPr lang="en-US" sz="1800" dirty="0" smtClean="0">
                <a:latin typeface="+mj-lt"/>
                <a:cs typeface="Times New Roman"/>
              </a:rPr>
              <a:t>, L. G. </a:t>
            </a:r>
            <a:r>
              <a:rPr lang="en-US" sz="1800" i="1" dirty="0" smtClean="0">
                <a:latin typeface="+mj-lt"/>
                <a:cs typeface="Times New Roman"/>
              </a:rPr>
              <a:t>Abstracts of Papers</a:t>
            </a:r>
            <a:r>
              <a:rPr lang="en-US" sz="1800" dirty="0" smtClean="0">
                <a:latin typeface="+mj-lt"/>
                <a:cs typeface="Times New Roman"/>
              </a:rPr>
              <a:t>, 219th National Meeting of the ACS, </a:t>
            </a:r>
            <a:r>
              <a:rPr lang="en-US" sz="1800" dirty="0" smtClean="0">
                <a:latin typeface="+mj-lt"/>
                <a:cs typeface="Times New Roman"/>
              </a:rPr>
              <a:t>San </a:t>
            </a:r>
            <a:r>
              <a:rPr lang="en-US" sz="1800" dirty="0" smtClean="0">
                <a:latin typeface="+mj-lt"/>
                <a:cs typeface="Times New Roman"/>
              </a:rPr>
              <a:t>Francisco, CA, March 2000; ORGN 405.</a:t>
            </a:r>
          </a:p>
          <a:p>
            <a:pPr marL="457200" lvl="0" indent="-457200">
              <a:spcBef>
                <a:spcPts val="0"/>
              </a:spcBef>
              <a:buAutoNum type="arabicParenBoth"/>
            </a:pPr>
            <a:r>
              <a:rPr lang="en-US" sz="1800" dirty="0" smtClean="0">
                <a:latin typeface="+mj-lt"/>
                <a:cs typeface="Times New Roman"/>
              </a:rPr>
              <a:t>Nalli, T.W.; </a:t>
            </a:r>
            <a:r>
              <a:rPr lang="en-US" sz="1800" dirty="0" err="1" smtClean="0">
                <a:latin typeface="+mj-lt"/>
                <a:cs typeface="Times New Roman"/>
              </a:rPr>
              <a:t>Stanek</a:t>
            </a:r>
            <a:r>
              <a:rPr lang="en-US" sz="1800" dirty="0" smtClean="0">
                <a:latin typeface="+mj-lt"/>
                <a:cs typeface="Times New Roman"/>
              </a:rPr>
              <a:t>, L.G.; </a:t>
            </a:r>
            <a:r>
              <a:rPr lang="en-US" sz="1800" dirty="0" err="1" smtClean="0">
                <a:latin typeface="+mj-lt"/>
                <a:cs typeface="Times New Roman"/>
              </a:rPr>
              <a:t>Steidler</a:t>
            </a:r>
            <a:r>
              <a:rPr lang="en-US" sz="1800" dirty="0" smtClean="0">
                <a:latin typeface="+mj-lt"/>
                <a:cs typeface="Times New Roman"/>
              </a:rPr>
              <a:t>, R. H.; etc. Trialkyl Phosphites and Onium Salts as Co-initiators in an </a:t>
            </a:r>
            <a:r>
              <a:rPr lang="en-US" sz="1800" dirty="0" smtClean="0">
                <a:latin typeface="+mj-lt"/>
                <a:cs typeface="Times New Roman"/>
              </a:rPr>
              <a:t>Efficient </a:t>
            </a:r>
            <a:r>
              <a:rPr lang="en-US" sz="1800" dirty="0" smtClean="0">
                <a:latin typeface="+mj-lt"/>
                <a:cs typeface="Times New Roman"/>
              </a:rPr>
              <a:t>System for Visible-Light-Induced Cationic Polymerization.  Presented at the ACS 235</a:t>
            </a:r>
            <a:r>
              <a:rPr lang="en-US" sz="1800" baseline="30000" dirty="0" smtClean="0">
                <a:latin typeface="+mj-lt"/>
                <a:cs typeface="Times New Roman"/>
              </a:rPr>
              <a:t>th</a:t>
            </a:r>
            <a:r>
              <a:rPr lang="en-US" sz="1800" dirty="0" smtClean="0">
                <a:latin typeface="+mj-lt"/>
                <a:cs typeface="Times New Roman"/>
              </a:rPr>
              <a:t> </a:t>
            </a:r>
            <a:r>
              <a:rPr lang="en-US" sz="1800" dirty="0" smtClean="0">
                <a:latin typeface="+mj-lt"/>
                <a:cs typeface="Times New Roman"/>
              </a:rPr>
              <a:t>National </a:t>
            </a:r>
            <a:r>
              <a:rPr lang="en-US" sz="1800" dirty="0" smtClean="0">
                <a:latin typeface="+mj-lt"/>
                <a:cs typeface="Times New Roman"/>
              </a:rPr>
              <a:t>Meeting, New Orleans, LA, Spring 2008, ORGN 125</a:t>
            </a:r>
          </a:p>
          <a:p>
            <a:pPr marL="457200" lvl="0" indent="-457200">
              <a:spcBef>
                <a:spcPts val="0"/>
              </a:spcBef>
              <a:buFontTx/>
              <a:buAutoNum type="arabicParenBoth"/>
            </a:pPr>
            <a:r>
              <a:rPr lang="en-US" sz="1800" dirty="0" smtClean="0">
                <a:latin typeface="+mj-lt"/>
              </a:rPr>
              <a:t>Kampmeier, J. A,; Nalli. T. W.  </a:t>
            </a:r>
            <a:r>
              <a:rPr lang="en-US" sz="1800" i="1" dirty="0" smtClean="0">
                <a:latin typeface="+mj-lt"/>
              </a:rPr>
              <a:t>J</a:t>
            </a:r>
            <a:r>
              <a:rPr lang="en-US" sz="1800" i="1" dirty="0" smtClean="0">
                <a:latin typeface="Times New Roman"/>
                <a:cs typeface="Times New Roman"/>
              </a:rPr>
              <a:t>.  Org. Chem. </a:t>
            </a:r>
            <a:r>
              <a:rPr lang="en-US" sz="1800" b="1" dirty="0" smtClean="0">
                <a:latin typeface="Times New Roman"/>
                <a:cs typeface="Times New Roman"/>
              </a:rPr>
              <a:t>1993</a:t>
            </a:r>
            <a:r>
              <a:rPr lang="en-US" sz="1800" dirty="0" smtClean="0">
                <a:latin typeface="Times New Roman"/>
                <a:cs typeface="Times New Roman"/>
              </a:rPr>
              <a:t>,58,943-949.</a:t>
            </a:r>
          </a:p>
          <a:p>
            <a:pPr marL="457200" lvl="0" indent="-457200">
              <a:spcBef>
                <a:spcPts val="0"/>
              </a:spcBef>
              <a:buFontTx/>
              <a:buAutoNum type="arabicParenBoth"/>
            </a:pPr>
            <a:r>
              <a:rPr lang="en-US" sz="1800" dirty="0" smtClean="0">
                <a:latin typeface="+mn-lt"/>
              </a:rPr>
              <a:t>Everett</a:t>
            </a:r>
            <a:r>
              <a:rPr lang="en-US" sz="1800" dirty="0" smtClean="0">
                <a:latin typeface="+mn-lt"/>
              </a:rPr>
              <a:t>, T.S. in </a:t>
            </a:r>
            <a:r>
              <a:rPr lang="en-US" sz="1800" i="1" dirty="0" smtClean="0">
                <a:latin typeface="+mn-lt"/>
              </a:rPr>
              <a:t>Chemistry of Organic Fluorine Compounds II</a:t>
            </a:r>
            <a:r>
              <a:rPr lang="en-US" sz="1800" dirty="0" smtClean="0">
                <a:latin typeface="+mn-lt"/>
              </a:rPr>
              <a:t>; ACS, Washington, </a:t>
            </a:r>
            <a:r>
              <a:rPr lang="en-US" sz="1800" dirty="0" smtClean="0">
                <a:latin typeface="+mn-lt"/>
              </a:rPr>
              <a:t>DC.1995</a:t>
            </a:r>
            <a:r>
              <a:rPr lang="en-US" sz="1800" dirty="0" smtClean="0">
                <a:latin typeface="+mn-lt"/>
              </a:rPr>
              <a:t>. pp 1037-1086.</a:t>
            </a:r>
            <a:endParaRPr lang="en-US" sz="1800" dirty="0" smtClean="0">
              <a:latin typeface="+mn-lt"/>
              <a:cs typeface="Times New Roman"/>
            </a:endParaRPr>
          </a:p>
        </p:txBody>
      </p:sp>
      <p:sp>
        <p:nvSpPr>
          <p:cNvPr id="22" name="Text Box 12"/>
          <p:cNvSpPr txBox="1">
            <a:spLocks noChangeArrowheads="1"/>
          </p:cNvSpPr>
          <p:nvPr/>
        </p:nvSpPr>
        <p:spPr bwMode="auto">
          <a:xfrm>
            <a:off x="914400" y="17837944"/>
            <a:ext cx="10058400" cy="12133956"/>
          </a:xfrm>
          <a:prstGeom prst="rect">
            <a:avLst/>
          </a:prstGeom>
          <a:noFill/>
          <a:ln w="12700">
            <a:noFill/>
            <a:miter lim="800000"/>
            <a:headEnd/>
            <a:tailEnd/>
          </a:ln>
        </p:spPr>
        <p:txBody>
          <a:bodyPr lIns="91421" tIns="91421" rIns="91421" bIns="91421">
            <a:prstTxWarp prst="textNoShape">
              <a:avLst/>
            </a:prstTxWarp>
            <a:spAutoFit/>
          </a:bodyPr>
          <a:lstStyle/>
          <a:p>
            <a:pPr algn="just">
              <a:tabLst>
                <a:tab pos="498475" algn="l"/>
              </a:tabLst>
            </a:pPr>
            <a:r>
              <a:rPr lang="en-US" sz="4200" b="1" dirty="0" smtClean="0"/>
              <a:t>Background</a:t>
            </a:r>
          </a:p>
          <a:p>
            <a:pPr marL="0" indent="0">
              <a:lnSpc>
                <a:spcPct val="110000"/>
              </a:lnSpc>
              <a:spcBef>
                <a:spcPts val="0"/>
              </a:spcBef>
              <a:buNone/>
            </a:pPr>
            <a:r>
              <a:rPr lang="en-US" sz="2800" dirty="0" smtClean="0">
                <a:latin typeface="Calisto MT" pitchFamily="18" charset="0"/>
              </a:rPr>
              <a:t>	</a:t>
            </a:r>
            <a:r>
              <a:rPr lang="en-US" sz="2800" dirty="0" smtClean="0">
                <a:latin typeface="Times New Roman"/>
                <a:cs typeface="Times New Roman"/>
              </a:rPr>
              <a:t>Photoinitiated, cationic polymerization is of great importance in the development of selective curing polymer systems.</a:t>
            </a:r>
            <a:r>
              <a:rPr lang="en-US" sz="2800" baseline="30000" dirty="0" smtClean="0">
                <a:latin typeface="Times New Roman"/>
                <a:cs typeface="Times New Roman"/>
              </a:rPr>
              <a:t>1</a:t>
            </a:r>
            <a:r>
              <a:rPr lang="en-US" sz="2800" dirty="0" smtClean="0">
                <a:latin typeface="Times New Roman"/>
                <a:cs typeface="Times New Roman"/>
              </a:rPr>
              <a:t>  The use of trialkoxyphosphites have been shown </a:t>
            </a:r>
            <a:r>
              <a:rPr lang="en-US" sz="2800" dirty="0" smtClean="0">
                <a:latin typeface="Times New Roman"/>
                <a:cs typeface="Times New Roman"/>
              </a:rPr>
              <a:t> </a:t>
            </a:r>
            <a:r>
              <a:rPr lang="en-US" sz="2800" dirty="0" smtClean="0">
                <a:latin typeface="Times New Roman"/>
                <a:cs typeface="Times New Roman"/>
              </a:rPr>
              <a:t>to be good co-initiators for diaryliodonium salt-induced photoinitiation of cationic polymerizations. </a:t>
            </a:r>
            <a:r>
              <a:rPr lang="en-US" sz="2800" baseline="30000" dirty="0" smtClean="0">
                <a:latin typeface="Times New Roman"/>
                <a:cs typeface="Times New Roman"/>
              </a:rPr>
              <a:t> </a:t>
            </a:r>
            <a:r>
              <a:rPr lang="en-US" sz="2800" dirty="0" smtClean="0">
                <a:latin typeface="Times New Roman"/>
                <a:cs typeface="Times New Roman"/>
              </a:rPr>
              <a:t>However, the selection of the alkyl groups upon the phosphite was found to directly affect the rate of polymerization due to its change in nucleophilicity.</a:t>
            </a:r>
            <a:r>
              <a:rPr lang="en-US" sz="2800" baseline="30000" dirty="0" smtClean="0">
                <a:latin typeface="Times New Roman"/>
                <a:cs typeface="Times New Roman"/>
              </a:rPr>
              <a:t> 2,3</a:t>
            </a:r>
            <a:r>
              <a:rPr lang="en-US" sz="2800" dirty="0" smtClean="0">
                <a:latin typeface="Times New Roman"/>
                <a:cs typeface="Times New Roman"/>
              </a:rPr>
              <a:t> If the phosphite is too nucleophilic, </a:t>
            </a:r>
            <a:r>
              <a:rPr lang="en-US" sz="2800" dirty="0" smtClean="0">
                <a:latin typeface="Times New Roman"/>
                <a:cs typeface="Times New Roman"/>
              </a:rPr>
              <a:t>photopolymerization </a:t>
            </a:r>
            <a:r>
              <a:rPr lang="en-US" sz="2800" dirty="0" smtClean="0">
                <a:latin typeface="Times New Roman"/>
                <a:cs typeface="Times New Roman"/>
              </a:rPr>
              <a:t>is also slow and gives low molecular weight polymers.  This is due to the nucleophilic phosphite inhibiting polymerization and bringing about chain transfer by competing with the epoxy monomer for cationic sites (eq </a:t>
            </a:r>
            <a:r>
              <a:rPr lang="en-US" sz="2800" dirty="0" smtClean="0">
                <a:latin typeface="Times New Roman"/>
                <a:cs typeface="Times New Roman"/>
              </a:rPr>
              <a:t>8 </a:t>
            </a:r>
            <a:r>
              <a:rPr lang="en-US" sz="2800" dirty="0" smtClean="0">
                <a:latin typeface="Times New Roman"/>
                <a:cs typeface="Times New Roman"/>
              </a:rPr>
              <a:t>and </a:t>
            </a:r>
            <a:r>
              <a:rPr lang="en-US" sz="2800" dirty="0" smtClean="0">
                <a:latin typeface="Times New Roman"/>
                <a:cs typeface="Times New Roman"/>
              </a:rPr>
              <a:t>9).</a:t>
            </a:r>
            <a:r>
              <a:rPr lang="en-US" sz="2800" baseline="30000" dirty="0" smtClean="0">
                <a:latin typeface="Times New Roman"/>
                <a:cs typeface="Times New Roman"/>
              </a:rPr>
              <a:t> </a:t>
            </a:r>
            <a:r>
              <a:rPr lang="en-US" sz="2800" baseline="30000" dirty="0" smtClean="0">
                <a:latin typeface="Times New Roman"/>
                <a:cs typeface="Times New Roman"/>
              </a:rPr>
              <a:t>2,3,4</a:t>
            </a:r>
            <a:r>
              <a:rPr lang="en-US" sz="2800" dirty="0" smtClean="0">
                <a:latin typeface="Times New Roman"/>
                <a:cs typeface="Times New Roman"/>
              </a:rPr>
              <a:t>  </a:t>
            </a:r>
          </a:p>
          <a:p>
            <a:pPr marL="0" indent="0">
              <a:lnSpc>
                <a:spcPct val="110000"/>
              </a:lnSpc>
              <a:spcBef>
                <a:spcPts val="0"/>
              </a:spcBef>
              <a:buNone/>
            </a:pPr>
            <a:r>
              <a:rPr lang="en-US" sz="2800" dirty="0" smtClean="0">
                <a:latin typeface="Times New Roman"/>
                <a:cs typeface="Times New Roman"/>
              </a:rPr>
              <a:t>	Tris(2,2,2-trifluoroethyl)phosphite (TFP) was found to have a reduced nucleophilicity, but still capable of participate in the radical–chain chemistry.</a:t>
            </a:r>
            <a:r>
              <a:rPr lang="en-US" sz="2800" baseline="30000" dirty="0" smtClean="0">
                <a:latin typeface="Times New Roman"/>
                <a:cs typeface="Times New Roman"/>
              </a:rPr>
              <a:t>5</a:t>
            </a:r>
            <a:r>
              <a:rPr lang="en-US" sz="2800" dirty="0" smtClean="0">
                <a:latin typeface="Times New Roman"/>
                <a:cs typeface="Times New Roman"/>
              </a:rPr>
              <a:t> In recent results, irradiation with an inexpensive fluorescent light bulb gave good yields (65-95%) of polyCHO with molecular weights in the range of 20,000 to 25,400 in as little as one hour of irradiation </a:t>
            </a:r>
            <a:r>
              <a:rPr lang="en-US" sz="2800" dirty="0" smtClean="0">
                <a:latin typeface="Times New Roman"/>
                <a:cs typeface="Times New Roman"/>
              </a:rPr>
              <a:t>time.</a:t>
            </a:r>
            <a:r>
              <a:rPr lang="en-US" sz="2800" baseline="30000" dirty="0" smtClean="0">
                <a:latin typeface="Times New Roman"/>
                <a:cs typeface="Times New Roman"/>
              </a:rPr>
              <a:t>4  </a:t>
            </a:r>
            <a:r>
              <a:rPr lang="en-US" sz="2800" dirty="0" smtClean="0">
                <a:latin typeface="Times New Roman"/>
                <a:cs typeface="Times New Roman"/>
              </a:rPr>
              <a:t>If the proposed mechanism is followed, the polymer chain should include trifluoroethyl end groups capping the polymer (</a:t>
            </a:r>
            <a:r>
              <a:rPr lang="en-US" sz="2800" dirty="0" smtClean="0">
                <a:latin typeface="Times New Roman"/>
                <a:cs typeface="Times New Roman"/>
              </a:rPr>
              <a:t>eq </a:t>
            </a:r>
            <a:r>
              <a:rPr lang="en-US" sz="2800" dirty="0" smtClean="0">
                <a:latin typeface="Times New Roman"/>
                <a:cs typeface="Times New Roman"/>
              </a:rPr>
              <a:t>6).  </a:t>
            </a:r>
            <a:r>
              <a:rPr lang="en-US" sz="2800" dirty="0" smtClean="0">
                <a:latin typeface="Times New Roman"/>
                <a:cs typeface="Times New Roman"/>
              </a:rPr>
              <a:t>Thus, investigation </a:t>
            </a:r>
            <a:r>
              <a:rPr lang="en-US" sz="2800" dirty="0" smtClean="0">
                <a:latin typeface="Times New Roman"/>
                <a:cs typeface="Times New Roman"/>
              </a:rPr>
              <a:t>of the end-groups on the polymer chains should </a:t>
            </a:r>
            <a:r>
              <a:rPr lang="en-US" sz="2800" dirty="0" smtClean="0">
                <a:latin typeface="Times New Roman"/>
                <a:cs typeface="Times New Roman"/>
              </a:rPr>
              <a:t>provide </a:t>
            </a:r>
            <a:r>
              <a:rPr lang="en-US" sz="2800" dirty="0" smtClean="0">
                <a:latin typeface="Times New Roman"/>
                <a:cs typeface="Times New Roman"/>
              </a:rPr>
              <a:t>evidence </a:t>
            </a:r>
            <a:r>
              <a:rPr lang="en-US" sz="2800" dirty="0" smtClean="0">
                <a:latin typeface="Times New Roman"/>
                <a:cs typeface="Times New Roman"/>
              </a:rPr>
              <a:t>necessary to </a:t>
            </a:r>
            <a:r>
              <a:rPr lang="en-US" sz="2800" dirty="0" smtClean="0">
                <a:latin typeface="Times New Roman"/>
                <a:cs typeface="Times New Roman"/>
              </a:rPr>
              <a:t>confirm the </a:t>
            </a:r>
            <a:r>
              <a:rPr lang="en-US" sz="2800" dirty="0" smtClean="0">
                <a:latin typeface="Times New Roman"/>
                <a:cs typeface="Times New Roman"/>
              </a:rPr>
              <a:t>proposed mechanism.  </a:t>
            </a:r>
            <a:endParaRPr lang="en-US" sz="2800" dirty="0" smtClean="0">
              <a:latin typeface="Times New Roman"/>
              <a:cs typeface="Times New Roman"/>
            </a:endParaRPr>
          </a:p>
          <a:p>
            <a:pPr marL="0" indent="0">
              <a:spcBef>
                <a:spcPts val="0"/>
              </a:spcBef>
              <a:buNone/>
            </a:pPr>
            <a:endParaRPr lang="en-US" sz="2800" dirty="0">
              <a:latin typeface="Times New Roman"/>
              <a:cs typeface="Times New Roman"/>
            </a:endParaRPr>
          </a:p>
        </p:txBody>
      </p:sp>
      <p:sp>
        <p:nvSpPr>
          <p:cNvPr id="24" name="Text Box 13"/>
          <p:cNvSpPr txBox="1">
            <a:spLocks noChangeArrowheads="1"/>
          </p:cNvSpPr>
          <p:nvPr/>
        </p:nvSpPr>
        <p:spPr bwMode="auto">
          <a:xfrm>
            <a:off x="34747200" y="5943600"/>
            <a:ext cx="10515600" cy="8956260"/>
          </a:xfrm>
          <a:prstGeom prst="rect">
            <a:avLst/>
          </a:prstGeom>
          <a:noFill/>
          <a:ln w="12700">
            <a:noFill/>
            <a:miter lim="800000"/>
            <a:headEnd/>
            <a:tailEnd/>
          </a:ln>
        </p:spPr>
        <p:txBody>
          <a:bodyPr lIns="91421" tIns="91421" rIns="91421" bIns="91421">
            <a:prstTxWarp prst="textNoShape">
              <a:avLst/>
            </a:prstTxWarp>
            <a:spAutoFit/>
          </a:bodyPr>
          <a:lstStyle/>
          <a:p>
            <a:pPr>
              <a:spcBef>
                <a:spcPct val="50000"/>
              </a:spcBef>
              <a:tabLst>
                <a:tab pos="633413" algn="l"/>
              </a:tabLst>
            </a:pPr>
            <a:r>
              <a:rPr lang="en-US" sz="4200" b="1" dirty="0" smtClean="0"/>
              <a:t>Experimental</a:t>
            </a:r>
            <a:endParaRPr lang="en-US" sz="4200" b="1" dirty="0" smtClean="0">
              <a:latin typeface="Times New Roman"/>
              <a:cs typeface="Times New Roman"/>
            </a:endParaRPr>
          </a:p>
          <a:p>
            <a:pPr marL="0" lvl="1" indent="0">
              <a:spcBef>
                <a:spcPts val="0"/>
              </a:spcBef>
            </a:pPr>
            <a:r>
              <a:rPr lang="en-US" sz="2300" b="1" dirty="0" smtClean="0">
                <a:latin typeface="Times New Roman"/>
                <a:cs typeface="Times New Roman"/>
              </a:rPr>
              <a:t>	General</a:t>
            </a:r>
            <a:r>
              <a:rPr lang="en-US" sz="2300" dirty="0" smtClean="0">
                <a:latin typeface="Times New Roman"/>
                <a:cs typeface="Times New Roman"/>
              </a:rPr>
              <a:t>. </a:t>
            </a:r>
            <a:r>
              <a:rPr lang="en-US" sz="2400" dirty="0" smtClean="0">
                <a:latin typeface="Times New Roman"/>
                <a:cs typeface="Times New Roman"/>
              </a:rPr>
              <a:t>A </a:t>
            </a:r>
            <a:r>
              <a:rPr lang="en-US" sz="2400" dirty="0" smtClean="0">
                <a:latin typeface="Times New Roman"/>
                <a:cs typeface="Times New Roman"/>
              </a:rPr>
              <a:t>JEOL 300 MHz ECX spectrometer was used for obtaining spectra and </a:t>
            </a:r>
            <a:r>
              <a:rPr lang="en-US" sz="2400" dirty="0" smtClean="0">
                <a:solidFill>
                  <a:srgbClr val="000000"/>
                </a:solidFill>
                <a:latin typeface="Times New Roman"/>
                <a:ea typeface="Consolas"/>
                <a:cs typeface="Times New Roman"/>
              </a:rPr>
              <a:t>backward linear interpolation (BLIP) was used to process the </a:t>
            </a:r>
            <a:r>
              <a:rPr lang="en-US" sz="2400" baseline="30000" dirty="0" smtClean="0">
                <a:latin typeface="Times New Roman"/>
                <a:cs typeface="Times New Roman"/>
              </a:rPr>
              <a:t>19</a:t>
            </a:r>
            <a:r>
              <a:rPr lang="en-US" sz="2400" dirty="0" smtClean="0">
                <a:latin typeface="Times New Roman"/>
                <a:cs typeface="Times New Roman"/>
              </a:rPr>
              <a:t>F </a:t>
            </a:r>
            <a:r>
              <a:rPr lang="en-US" sz="2400" dirty="0" smtClean="0">
                <a:solidFill>
                  <a:srgbClr val="000000"/>
                </a:solidFill>
                <a:latin typeface="Times New Roman"/>
                <a:ea typeface="Consolas"/>
                <a:cs typeface="Times New Roman"/>
              </a:rPr>
              <a:t>spectra </a:t>
            </a:r>
            <a:r>
              <a:rPr lang="en-US" sz="2400" dirty="0" smtClean="0">
                <a:solidFill>
                  <a:srgbClr val="000000"/>
                </a:solidFill>
                <a:latin typeface="Times New Roman"/>
                <a:ea typeface="Consolas"/>
                <a:cs typeface="Times New Roman"/>
              </a:rPr>
              <a:t>to remove the broad baseline disturbance caused by the Teflon (</a:t>
            </a:r>
            <a:r>
              <a:rPr lang="en-US" sz="2400" dirty="0" err="1" smtClean="0">
                <a:solidFill>
                  <a:srgbClr val="000000"/>
                </a:solidFill>
                <a:latin typeface="Times New Roman"/>
                <a:ea typeface="Consolas"/>
                <a:cs typeface="Times New Roman"/>
              </a:rPr>
              <a:t>polyTFE</a:t>
            </a:r>
            <a:r>
              <a:rPr lang="en-US" sz="2400" dirty="0" smtClean="0">
                <a:solidFill>
                  <a:srgbClr val="000000"/>
                </a:solidFill>
                <a:latin typeface="Times New Roman"/>
                <a:ea typeface="Consolas"/>
                <a:cs typeface="Times New Roman"/>
              </a:rPr>
              <a:t>) lining the probe. </a:t>
            </a:r>
          </a:p>
          <a:p>
            <a:r>
              <a:rPr lang="en-US" sz="2400" b="1" dirty="0" smtClean="0">
                <a:latin typeface="Times New Roman"/>
                <a:cs typeface="Times New Roman"/>
              </a:rPr>
              <a:t>	Polymer Samples. </a:t>
            </a:r>
            <a:r>
              <a:rPr lang="en-US" sz="2400" dirty="0" smtClean="0">
                <a:latin typeface="Times New Roman"/>
                <a:cs typeface="Times New Roman"/>
              </a:rPr>
              <a:t>Samples </a:t>
            </a:r>
            <a:r>
              <a:rPr lang="en-US" sz="2400" dirty="0" smtClean="0">
                <a:latin typeface="Times New Roman"/>
                <a:cs typeface="Times New Roman"/>
              </a:rPr>
              <a:t>1 and 2 were obtained from a previous polymerization </a:t>
            </a:r>
            <a:r>
              <a:rPr lang="en-US" sz="2400" dirty="0" smtClean="0">
                <a:latin typeface="Times New Roman"/>
                <a:cs typeface="Times New Roman"/>
              </a:rPr>
              <a:t>study.</a:t>
            </a:r>
            <a:r>
              <a:rPr lang="en-US" sz="2400" baseline="30000" dirty="0" smtClean="0">
                <a:latin typeface="Times New Roman"/>
                <a:cs typeface="Times New Roman"/>
              </a:rPr>
              <a:t>4</a:t>
            </a:r>
            <a:r>
              <a:rPr lang="en-US" sz="2400" dirty="0" smtClean="0">
                <a:latin typeface="Times New Roman"/>
                <a:cs typeface="Times New Roman"/>
              </a:rPr>
              <a:t> </a:t>
            </a:r>
            <a:r>
              <a:rPr lang="en-US" sz="2400" dirty="0" smtClean="0">
                <a:latin typeface="Times New Roman"/>
                <a:cs typeface="Times New Roman"/>
              </a:rPr>
              <a:t>Sample 1 was obtained from an experiment that used </a:t>
            </a:r>
            <a:r>
              <a:rPr lang="en-US" sz="2400" dirty="0" smtClean="0">
                <a:latin typeface="Times New Roman"/>
                <a:cs typeface="Times New Roman"/>
              </a:rPr>
              <a:t>0.02 M </a:t>
            </a:r>
            <a:r>
              <a:rPr lang="en-US" sz="2400" dirty="0" smtClean="0">
                <a:latin typeface="Times New Roman"/>
                <a:cs typeface="Times New Roman"/>
              </a:rPr>
              <a:t>bis(4-</a:t>
            </a:r>
            <a:r>
              <a:rPr lang="en-US" sz="2400" i="1" dirty="0" smtClean="0">
                <a:latin typeface="Times New Roman"/>
                <a:cs typeface="Times New Roman"/>
              </a:rPr>
              <a:t>tert-</a:t>
            </a:r>
            <a:r>
              <a:rPr lang="en-US" sz="2400" dirty="0" smtClean="0">
                <a:latin typeface="Times New Roman"/>
                <a:cs typeface="Times New Roman"/>
              </a:rPr>
              <a:t>butylphenyl)iodonium </a:t>
            </a:r>
            <a:r>
              <a:rPr lang="en-US" sz="2400" dirty="0" smtClean="0">
                <a:latin typeface="Times New Roman"/>
                <a:cs typeface="Times New Roman"/>
              </a:rPr>
              <a:t>hexafluorophosphate (BIH), 0.20 M TFP,  and 0.02 M PAIBN as </a:t>
            </a:r>
            <a:r>
              <a:rPr lang="en-US" sz="2400" dirty="0" err="1" smtClean="0">
                <a:latin typeface="Times New Roman"/>
                <a:cs typeface="Times New Roman"/>
              </a:rPr>
              <a:t>coinitiators</a:t>
            </a:r>
            <a:r>
              <a:rPr lang="en-US" sz="2400" dirty="0" smtClean="0">
                <a:latin typeface="Times New Roman"/>
                <a:cs typeface="Times New Roman"/>
              </a:rPr>
              <a:t> </a:t>
            </a:r>
            <a:r>
              <a:rPr lang="en-US" sz="2400" dirty="0" smtClean="0">
                <a:latin typeface="Times New Roman"/>
                <a:cs typeface="Times New Roman"/>
              </a:rPr>
              <a:t>dissolved in CHO. This yielded a 96% conversion of the </a:t>
            </a:r>
            <a:r>
              <a:rPr lang="en-US" sz="2400" dirty="0" smtClean="0">
                <a:latin typeface="Times New Roman"/>
                <a:cs typeface="Times New Roman"/>
              </a:rPr>
              <a:t>monomer to polyCHO with </a:t>
            </a:r>
            <a:r>
              <a:rPr lang="en-US" sz="2400" i="1" dirty="0" smtClean="0">
                <a:latin typeface="Times New Roman"/>
                <a:cs typeface="Times New Roman"/>
              </a:rPr>
              <a:t>M</a:t>
            </a:r>
            <a:r>
              <a:rPr lang="en-US" sz="2400" baseline="-25000" dirty="0" smtClean="0">
                <a:latin typeface="Times New Roman"/>
                <a:cs typeface="Times New Roman"/>
              </a:rPr>
              <a:t>w</a:t>
            </a:r>
            <a:r>
              <a:rPr lang="en-US" sz="2400" dirty="0" smtClean="0">
                <a:latin typeface="Times New Roman"/>
                <a:cs typeface="Times New Roman"/>
              </a:rPr>
              <a:t> = 24,300</a:t>
            </a:r>
            <a:r>
              <a:rPr lang="en-US" sz="2400" dirty="0" smtClean="0">
                <a:latin typeface="Times New Roman"/>
                <a:cs typeface="Times New Roman"/>
              </a:rPr>
              <a:t>.  Sample 2 used  0.01 M BIH, 0.10 M TFP, </a:t>
            </a:r>
            <a:r>
              <a:rPr lang="en-US" sz="2400" dirty="0" smtClean="0">
                <a:latin typeface="Times New Roman"/>
                <a:cs typeface="Times New Roman"/>
              </a:rPr>
              <a:t>and 0.02 </a:t>
            </a:r>
            <a:r>
              <a:rPr lang="en-US" sz="2400" dirty="0" smtClean="0">
                <a:latin typeface="Times New Roman"/>
                <a:cs typeface="Times New Roman"/>
              </a:rPr>
              <a:t>M PAIBN </a:t>
            </a:r>
            <a:r>
              <a:rPr lang="en-US" sz="2400" dirty="0" smtClean="0">
                <a:latin typeface="Times New Roman"/>
                <a:cs typeface="Times New Roman"/>
              </a:rPr>
              <a:t>yielding </a:t>
            </a:r>
            <a:r>
              <a:rPr lang="en-US" sz="2400" dirty="0" smtClean="0">
                <a:latin typeface="Times New Roman"/>
                <a:cs typeface="Times New Roman"/>
              </a:rPr>
              <a:t>65% conversion </a:t>
            </a:r>
            <a:r>
              <a:rPr lang="en-US" sz="2400" dirty="0" smtClean="0">
                <a:latin typeface="Times New Roman"/>
                <a:cs typeface="Times New Roman"/>
              </a:rPr>
              <a:t>to polyCHO with </a:t>
            </a:r>
            <a:r>
              <a:rPr lang="en-US" sz="2400" i="1" dirty="0" smtClean="0">
                <a:latin typeface="Times New Roman"/>
                <a:cs typeface="Times New Roman"/>
              </a:rPr>
              <a:t>M</a:t>
            </a:r>
            <a:r>
              <a:rPr lang="en-US" sz="2400" baseline="-25000" dirty="0" smtClean="0">
                <a:latin typeface="Times New Roman"/>
                <a:cs typeface="Times New Roman"/>
              </a:rPr>
              <a:t>w</a:t>
            </a:r>
            <a:r>
              <a:rPr lang="en-US" sz="2400" dirty="0" smtClean="0">
                <a:latin typeface="Times New Roman"/>
                <a:cs typeface="Times New Roman"/>
              </a:rPr>
              <a:t> = 25,400.</a:t>
            </a:r>
            <a:r>
              <a:rPr lang="en-US" sz="2400" baseline="30000" dirty="0" smtClean="0">
                <a:latin typeface="Times New Roman"/>
                <a:cs typeface="Times New Roman"/>
              </a:rPr>
              <a:t>4</a:t>
            </a:r>
            <a:r>
              <a:rPr lang="en-US" sz="2400" dirty="0" smtClean="0">
                <a:latin typeface="Times New Roman"/>
                <a:cs typeface="Times New Roman"/>
              </a:rPr>
              <a:t>  </a:t>
            </a:r>
            <a:r>
              <a:rPr lang="en-US" sz="2400" dirty="0" smtClean="0">
                <a:latin typeface="Times New Roman"/>
                <a:cs typeface="Times New Roman"/>
              </a:rPr>
              <a:t>Both </a:t>
            </a:r>
            <a:r>
              <a:rPr lang="en-US" sz="2400" dirty="0" smtClean="0">
                <a:latin typeface="Times New Roman"/>
                <a:cs typeface="Times New Roman"/>
              </a:rPr>
              <a:t>reactions were </a:t>
            </a:r>
            <a:r>
              <a:rPr lang="en-US" sz="2400" dirty="0" smtClean="0">
                <a:latin typeface="Times New Roman"/>
                <a:cs typeface="Times New Roman"/>
              </a:rPr>
              <a:t>irradiated for one hour using a </a:t>
            </a:r>
            <a:r>
              <a:rPr lang="en-US" sz="2400" dirty="0" smtClean="0">
                <a:latin typeface="Times New Roman"/>
                <a:cs typeface="Times New Roman"/>
              </a:rPr>
              <a:t>65-W </a:t>
            </a:r>
            <a:r>
              <a:rPr lang="en-US" sz="2400" dirty="0" smtClean="0">
                <a:latin typeface="Times New Roman"/>
                <a:cs typeface="Times New Roman"/>
              </a:rPr>
              <a:t>compact fluorescent lamp.  Each sample had been purified once by being taken up in 10 mL CHCl</a:t>
            </a:r>
            <a:r>
              <a:rPr lang="en-US" sz="2400" baseline="-25000" dirty="0" smtClean="0">
                <a:latin typeface="Times New Roman"/>
                <a:cs typeface="Times New Roman"/>
              </a:rPr>
              <a:t>3</a:t>
            </a:r>
            <a:r>
              <a:rPr lang="en-US" sz="2400" dirty="0" smtClean="0">
                <a:latin typeface="Times New Roman"/>
                <a:cs typeface="Times New Roman"/>
              </a:rPr>
              <a:t> and treated with 10 mL of CH</a:t>
            </a:r>
            <a:r>
              <a:rPr lang="en-US" sz="2400" baseline="-25000" dirty="0" smtClean="0">
                <a:latin typeface="Times New Roman"/>
                <a:cs typeface="Times New Roman"/>
              </a:rPr>
              <a:t>3</a:t>
            </a:r>
            <a:r>
              <a:rPr lang="en-US" sz="2400" dirty="0" smtClean="0">
                <a:latin typeface="Times New Roman"/>
                <a:cs typeface="Times New Roman"/>
              </a:rPr>
              <a:t>OH.  </a:t>
            </a:r>
            <a:r>
              <a:rPr lang="en-US" sz="2400" dirty="0" smtClean="0">
                <a:latin typeface="Times New Roman"/>
                <a:cs typeface="Times New Roman"/>
              </a:rPr>
              <a:t>The </a:t>
            </a:r>
            <a:r>
              <a:rPr lang="en-US" sz="2400" dirty="0" smtClean="0">
                <a:latin typeface="Times New Roman"/>
                <a:cs typeface="Times New Roman"/>
              </a:rPr>
              <a:t>molecular weights had been determined by using HPLC with Multiple Angle Laser Light Scattering detector. </a:t>
            </a:r>
            <a:endParaRPr lang="en-US" sz="2400" b="1" baseline="30000" dirty="0" smtClean="0">
              <a:latin typeface="Times New Roman"/>
              <a:cs typeface="Times New Roman"/>
            </a:endParaRPr>
          </a:p>
          <a:p>
            <a:r>
              <a:rPr lang="en-US" sz="2400" b="1" dirty="0" smtClean="0">
                <a:latin typeface="Times New Roman"/>
                <a:cs typeface="Times New Roman"/>
              </a:rPr>
              <a:t>	Polymer Purification.</a:t>
            </a:r>
            <a:r>
              <a:rPr lang="en-US" sz="2400" dirty="0" smtClean="0">
                <a:latin typeface="Times New Roman"/>
                <a:cs typeface="Times New Roman"/>
              </a:rPr>
              <a:t> The </a:t>
            </a:r>
            <a:r>
              <a:rPr lang="en-US" sz="2400" dirty="0" smtClean="0">
                <a:latin typeface="Times New Roman"/>
                <a:cs typeface="Times New Roman"/>
              </a:rPr>
              <a:t>polymer was dissolved a small amount of chloroform and </a:t>
            </a:r>
            <a:r>
              <a:rPr lang="en-US" sz="2400" dirty="0" err="1" smtClean="0">
                <a:latin typeface="Times New Roman"/>
                <a:cs typeface="Times New Roman"/>
              </a:rPr>
              <a:t>reprecipitated</a:t>
            </a:r>
            <a:r>
              <a:rPr lang="en-US" sz="2400" dirty="0" smtClean="0">
                <a:latin typeface="Times New Roman"/>
                <a:cs typeface="Times New Roman"/>
              </a:rPr>
              <a:t> </a:t>
            </a:r>
            <a:r>
              <a:rPr lang="en-US" sz="2400" dirty="0" smtClean="0">
                <a:latin typeface="Times New Roman"/>
                <a:cs typeface="Times New Roman"/>
              </a:rPr>
              <a:t>by </a:t>
            </a:r>
            <a:r>
              <a:rPr lang="en-US" sz="2400" dirty="0" err="1" smtClean="0">
                <a:latin typeface="Times New Roman"/>
                <a:cs typeface="Times New Roman"/>
              </a:rPr>
              <a:t>dropwise</a:t>
            </a:r>
            <a:r>
              <a:rPr lang="en-US" sz="2400" dirty="0" smtClean="0">
                <a:latin typeface="Times New Roman"/>
                <a:cs typeface="Times New Roman"/>
              </a:rPr>
              <a:t> addition of methanol. Solvent was decanted, the precipitate was washed with methanol and then dried </a:t>
            </a:r>
            <a:r>
              <a:rPr lang="en-US" sz="2400" dirty="0" smtClean="0">
                <a:latin typeface="Times New Roman"/>
                <a:cs typeface="Times New Roman"/>
              </a:rPr>
              <a:t>under </a:t>
            </a:r>
            <a:r>
              <a:rPr lang="en-US" sz="2400" dirty="0" smtClean="0">
                <a:latin typeface="Times New Roman"/>
                <a:cs typeface="Times New Roman"/>
              </a:rPr>
              <a:t>vacuum</a:t>
            </a:r>
            <a:r>
              <a:rPr lang="en-US" sz="2400" dirty="0" smtClean="0">
                <a:latin typeface="Times New Roman"/>
                <a:cs typeface="Times New Roman"/>
              </a:rPr>
              <a:t>.  The </a:t>
            </a:r>
            <a:r>
              <a:rPr lang="en-US" sz="2400" dirty="0" smtClean="0">
                <a:latin typeface="Times New Roman"/>
                <a:cs typeface="Times New Roman"/>
              </a:rPr>
              <a:t>purified polymers </a:t>
            </a:r>
            <a:r>
              <a:rPr lang="en-US" sz="2400" dirty="0" smtClean="0">
                <a:latin typeface="Times New Roman"/>
                <a:cs typeface="Times New Roman"/>
              </a:rPr>
              <a:t>were </a:t>
            </a:r>
            <a:r>
              <a:rPr lang="en-US" sz="2400" dirty="0" smtClean="0">
                <a:latin typeface="Times New Roman"/>
                <a:cs typeface="Times New Roman"/>
              </a:rPr>
              <a:t>taken </a:t>
            </a:r>
            <a:r>
              <a:rPr lang="en-US" sz="2400" dirty="0" smtClean="0">
                <a:latin typeface="Times New Roman"/>
                <a:cs typeface="Times New Roman"/>
              </a:rPr>
              <a:t>up in </a:t>
            </a:r>
            <a:r>
              <a:rPr lang="en-US" sz="2400" dirty="0" smtClean="0">
                <a:latin typeface="Times New Roman"/>
                <a:cs typeface="Times New Roman"/>
              </a:rPr>
              <a:t>CDCl</a:t>
            </a:r>
            <a:r>
              <a:rPr lang="en-US" sz="2400" baseline="-25000" dirty="0" smtClean="0">
                <a:latin typeface="Times New Roman"/>
                <a:cs typeface="Times New Roman"/>
              </a:rPr>
              <a:t>3</a:t>
            </a:r>
            <a:r>
              <a:rPr lang="en-US" sz="2400" dirty="0" smtClean="0">
                <a:latin typeface="Times New Roman"/>
                <a:cs typeface="Times New Roman"/>
              </a:rPr>
              <a:t> </a:t>
            </a:r>
            <a:r>
              <a:rPr lang="en-US" sz="2400" dirty="0" smtClean="0">
                <a:latin typeface="Times New Roman"/>
                <a:cs typeface="Times New Roman"/>
              </a:rPr>
              <a:t>to obtain </a:t>
            </a:r>
            <a:r>
              <a:rPr lang="en-US" sz="2400" baseline="30000" dirty="0" smtClean="0">
                <a:latin typeface="Times New Roman"/>
                <a:cs typeface="Times New Roman"/>
              </a:rPr>
              <a:t>1</a:t>
            </a:r>
            <a:r>
              <a:rPr lang="en-US" sz="2400" dirty="0" smtClean="0">
                <a:latin typeface="Times New Roman"/>
                <a:cs typeface="Times New Roman"/>
              </a:rPr>
              <a:t>H and </a:t>
            </a:r>
            <a:r>
              <a:rPr lang="en-US" sz="2400" baseline="30000" dirty="0" smtClean="0">
                <a:latin typeface="Times New Roman"/>
                <a:cs typeface="Times New Roman"/>
              </a:rPr>
              <a:t>19</a:t>
            </a:r>
            <a:r>
              <a:rPr lang="en-US" sz="2400" dirty="0" smtClean="0">
                <a:latin typeface="Times New Roman"/>
                <a:cs typeface="Times New Roman"/>
              </a:rPr>
              <a:t>F NMR spectra and would be reclaimed for further purifications. The amounts used for purification are listed in table below.</a:t>
            </a:r>
          </a:p>
          <a:p>
            <a:endParaRPr lang="en-US" sz="2400" dirty="0" smtClean="0">
              <a:latin typeface="Times New Roman"/>
              <a:cs typeface="Times New Roman"/>
            </a:endParaRPr>
          </a:p>
          <a:p>
            <a:pPr marL="0" indent="0">
              <a:spcBef>
                <a:spcPts val="0"/>
              </a:spcBef>
              <a:buNone/>
            </a:pPr>
            <a:endParaRPr lang="en-US" sz="2400" dirty="0" smtClean="0">
              <a:latin typeface="Times New Roman"/>
              <a:cs typeface="Times New Roman"/>
            </a:endParaRPr>
          </a:p>
        </p:txBody>
      </p:sp>
      <p:sp>
        <p:nvSpPr>
          <p:cNvPr id="19" name="Text Box 13"/>
          <p:cNvSpPr txBox="1">
            <a:spLocks noChangeArrowheads="1"/>
          </p:cNvSpPr>
          <p:nvPr/>
        </p:nvSpPr>
        <p:spPr bwMode="auto">
          <a:xfrm>
            <a:off x="11887200" y="17754600"/>
            <a:ext cx="10515600" cy="4287289"/>
          </a:xfrm>
          <a:prstGeom prst="rect">
            <a:avLst/>
          </a:prstGeom>
          <a:noFill/>
          <a:ln w="12700">
            <a:noFill/>
            <a:miter lim="800000"/>
            <a:headEnd/>
            <a:tailEnd/>
          </a:ln>
        </p:spPr>
        <p:txBody>
          <a:bodyPr lIns="91421" tIns="91421" rIns="91421" bIns="91421">
            <a:prstTxWarp prst="textNoShape">
              <a:avLst/>
            </a:prstTxWarp>
            <a:spAutoFit/>
          </a:bodyPr>
          <a:lstStyle/>
          <a:p>
            <a:pPr>
              <a:spcBef>
                <a:spcPct val="50000"/>
              </a:spcBef>
              <a:tabLst>
                <a:tab pos="633413" algn="l"/>
              </a:tabLst>
            </a:pPr>
            <a:r>
              <a:rPr lang="en-US" sz="4200" b="1" dirty="0" smtClean="0"/>
              <a:t>NMR </a:t>
            </a:r>
            <a:r>
              <a:rPr lang="en-US" sz="4200" b="1" dirty="0" smtClean="0"/>
              <a:t>Results</a:t>
            </a:r>
            <a:endParaRPr lang="en-US" sz="4200" b="1" dirty="0" smtClean="0"/>
          </a:p>
          <a:p>
            <a:pPr marL="0" indent="0">
              <a:spcBef>
                <a:spcPts val="0"/>
              </a:spcBef>
              <a:buNone/>
            </a:pPr>
            <a:r>
              <a:rPr lang="en-US" sz="2800" dirty="0" smtClean="0">
                <a:latin typeface="Times New Roman"/>
                <a:cs typeface="Times New Roman"/>
              </a:rPr>
              <a:t>	Proton and Fluorine NMR spectra were obtained after each sequential purification for </a:t>
            </a:r>
            <a:r>
              <a:rPr lang="en-US" sz="2800" dirty="0" smtClean="0">
                <a:latin typeface="Times New Roman"/>
                <a:cs typeface="Times New Roman"/>
              </a:rPr>
              <a:t> </a:t>
            </a:r>
            <a:r>
              <a:rPr lang="en-US" sz="2800" dirty="0" smtClean="0">
                <a:latin typeface="Times New Roman"/>
                <a:cs typeface="Times New Roman"/>
              </a:rPr>
              <a:t>poly CHO  samples from previously reported polymerization experiments.</a:t>
            </a:r>
            <a:r>
              <a:rPr lang="en-US" sz="2800" baseline="30000" dirty="0" smtClean="0">
                <a:latin typeface="Times New Roman"/>
                <a:cs typeface="Times New Roman"/>
              </a:rPr>
              <a:t>4 </a:t>
            </a:r>
            <a:r>
              <a:rPr lang="en-US" sz="2800" dirty="0" smtClean="0">
                <a:latin typeface="Times New Roman"/>
                <a:cs typeface="Times New Roman"/>
              </a:rPr>
              <a:t>The samples were purified by  repeated reprecipitation from CHCl</a:t>
            </a:r>
            <a:r>
              <a:rPr lang="en-US" sz="2800" baseline="-25000" dirty="0" smtClean="0">
                <a:latin typeface="Times New Roman"/>
                <a:cs typeface="Times New Roman"/>
              </a:rPr>
              <a:t>3 </a:t>
            </a:r>
            <a:r>
              <a:rPr lang="en-US" sz="2800" dirty="0" smtClean="0">
                <a:latin typeface="Times New Roman"/>
                <a:cs typeface="Times New Roman"/>
              </a:rPr>
              <a:t>by </a:t>
            </a:r>
            <a:r>
              <a:rPr lang="en-US" sz="2800" dirty="0" err="1" smtClean="0">
                <a:latin typeface="Times New Roman"/>
                <a:cs typeface="Times New Roman"/>
              </a:rPr>
              <a:t>dropwise</a:t>
            </a:r>
            <a:r>
              <a:rPr lang="en-US" sz="2800" dirty="0" smtClean="0">
                <a:latin typeface="Times New Roman"/>
                <a:cs typeface="Times New Roman"/>
              </a:rPr>
              <a:t> methanol addition.</a:t>
            </a:r>
            <a:endParaRPr lang="en-US" sz="2800" baseline="-25000" dirty="0" smtClean="0">
              <a:latin typeface="Times New Roman"/>
              <a:cs typeface="Times New Roman"/>
            </a:endParaRPr>
          </a:p>
          <a:p>
            <a:pPr marL="0" indent="0">
              <a:spcBef>
                <a:spcPts val="0"/>
              </a:spcBef>
              <a:buNone/>
            </a:pPr>
            <a:endParaRPr lang="en-US" sz="2800" dirty="0" smtClean="0">
              <a:latin typeface="Times New Roman"/>
              <a:cs typeface="Times New Roman"/>
            </a:endParaRPr>
          </a:p>
          <a:p>
            <a:pPr marL="0" indent="0">
              <a:spcBef>
                <a:spcPts val="0"/>
              </a:spcBef>
              <a:buNone/>
            </a:pPr>
            <a:r>
              <a:rPr lang="en-US" sz="2800" b="1" dirty="0" smtClean="0">
                <a:latin typeface="Helvetica"/>
                <a:cs typeface="Helvetica"/>
              </a:rPr>
              <a:t>Sample 1</a:t>
            </a:r>
            <a:r>
              <a:rPr lang="en-US" sz="2800" dirty="0" smtClean="0">
                <a:latin typeface="Helvetica"/>
                <a:cs typeface="Helvetica"/>
              </a:rPr>
              <a:t> –</a:t>
            </a:r>
            <a:r>
              <a:rPr lang="en-US" sz="2800" dirty="0" smtClean="0">
                <a:latin typeface="Times New Roman"/>
                <a:cs typeface="Times New Roman"/>
              </a:rPr>
              <a:t> </a:t>
            </a:r>
            <a:r>
              <a:rPr lang="en-US" sz="2800" dirty="0" smtClean="0">
                <a:latin typeface="Times New Roman"/>
                <a:cs typeface="Times New Roman"/>
              </a:rPr>
              <a:t>After three reprecipitations  the </a:t>
            </a:r>
            <a:r>
              <a:rPr lang="en-US" sz="2800" dirty="0" smtClean="0">
                <a:latin typeface="Times New Roman"/>
                <a:cs typeface="Times New Roman"/>
              </a:rPr>
              <a:t>sample </a:t>
            </a:r>
            <a:r>
              <a:rPr lang="en-US" sz="2800" dirty="0" smtClean="0">
                <a:latin typeface="Times New Roman"/>
                <a:cs typeface="Times New Roman"/>
              </a:rPr>
              <a:t>was pure as </a:t>
            </a:r>
            <a:r>
              <a:rPr lang="en-US" sz="2800" dirty="0" smtClean="0">
                <a:latin typeface="Times New Roman"/>
                <a:cs typeface="Times New Roman"/>
              </a:rPr>
              <a:t>confirmed </a:t>
            </a:r>
            <a:r>
              <a:rPr lang="en-US" sz="2800" dirty="0" smtClean="0">
                <a:latin typeface="Times New Roman"/>
                <a:cs typeface="Times New Roman"/>
              </a:rPr>
              <a:t>by no further change in the </a:t>
            </a:r>
            <a:r>
              <a:rPr lang="en-US" sz="2800" baseline="30000" dirty="0" smtClean="0">
                <a:latin typeface="Times New Roman"/>
                <a:cs typeface="Times New Roman"/>
              </a:rPr>
              <a:t>19</a:t>
            </a:r>
            <a:r>
              <a:rPr lang="en-US" sz="2800" dirty="0" smtClean="0">
                <a:latin typeface="Times New Roman"/>
                <a:cs typeface="Times New Roman"/>
              </a:rPr>
              <a:t>F NMR </a:t>
            </a:r>
            <a:r>
              <a:rPr lang="en-US" sz="2800" dirty="0" smtClean="0">
                <a:latin typeface="Times New Roman"/>
                <a:cs typeface="Times New Roman"/>
              </a:rPr>
              <a:t> spectrum </a:t>
            </a:r>
            <a:r>
              <a:rPr lang="en-US" sz="2800" dirty="0" smtClean="0">
                <a:latin typeface="Times New Roman"/>
                <a:cs typeface="Times New Roman"/>
              </a:rPr>
              <a:t>(Figure 1).  </a:t>
            </a:r>
            <a:endParaRPr lang="en-US" sz="2800" b="1" dirty="0" smtClean="0">
              <a:latin typeface="Helvetica"/>
              <a:cs typeface="Helvetica"/>
            </a:endParaRPr>
          </a:p>
          <a:p>
            <a:pPr>
              <a:spcBef>
                <a:spcPct val="10000"/>
              </a:spcBef>
              <a:tabLst>
                <a:tab pos="633413" algn="l"/>
              </a:tabLst>
            </a:pPr>
            <a:r>
              <a:rPr lang="en-US" sz="2600" dirty="0" smtClean="0">
                <a:latin typeface="Times New Roman" charset="0"/>
              </a:rPr>
              <a:t>	</a:t>
            </a:r>
            <a:endParaRPr lang="en-US" sz="2600" dirty="0">
              <a:latin typeface="Times New Roman" charset="0"/>
            </a:endParaRPr>
          </a:p>
        </p:txBody>
      </p:sp>
      <p:graphicFrame>
        <p:nvGraphicFramePr>
          <p:cNvPr id="1030" name="Object 6"/>
          <p:cNvGraphicFramePr>
            <a:graphicFrameLocks noChangeAspect="1"/>
          </p:cNvGraphicFramePr>
          <p:nvPr/>
        </p:nvGraphicFramePr>
        <p:xfrm>
          <a:off x="15011400" y="12138570"/>
          <a:ext cx="649288" cy="663030"/>
        </p:xfrm>
        <a:graphic>
          <a:graphicData uri="http://schemas.openxmlformats.org/presentationml/2006/ole">
            <p:oleObj spid="_x0000_s1030" name="CS ChemDraw Drawing" r:id="rId5" imgW="406080" imgH="401040" progId="ChemDraw.Document.6.0">
              <p:embed/>
            </p:oleObj>
          </a:graphicData>
        </a:graphic>
      </p:graphicFrame>
      <p:graphicFrame>
        <p:nvGraphicFramePr>
          <p:cNvPr id="4" name="Object 7"/>
          <p:cNvGraphicFramePr>
            <a:graphicFrameLocks noChangeAspect="1"/>
          </p:cNvGraphicFramePr>
          <p:nvPr/>
        </p:nvGraphicFramePr>
        <p:xfrm>
          <a:off x="15392400" y="12649200"/>
          <a:ext cx="649288" cy="663030"/>
        </p:xfrm>
        <a:graphic>
          <a:graphicData uri="http://schemas.openxmlformats.org/presentationml/2006/ole">
            <p:oleObj spid="_x0000_s1031" name="CS ChemDraw Drawing" r:id="rId6" imgW="406080" imgH="401040" progId="ChemDraw.Document.6.0">
              <p:embed/>
            </p:oleObj>
          </a:graphicData>
        </a:graphic>
      </p:graphicFrame>
      <p:graphicFrame>
        <p:nvGraphicFramePr>
          <p:cNvPr id="5" name="Object 8"/>
          <p:cNvGraphicFramePr>
            <a:graphicFrameLocks noChangeAspect="1"/>
          </p:cNvGraphicFramePr>
          <p:nvPr/>
        </p:nvGraphicFramePr>
        <p:xfrm>
          <a:off x="37407850" y="3200400"/>
          <a:ext cx="5651500" cy="2457302"/>
        </p:xfrm>
        <a:graphic>
          <a:graphicData uri="http://schemas.openxmlformats.org/presentationml/2006/ole">
            <p:oleObj spid="_x0000_s1032" name="CS ChemDraw Drawing" r:id="rId7" imgW="5755320" imgH="2425680" progId="ChemDraw.Document.6.0">
              <p:embed/>
            </p:oleObj>
          </a:graphicData>
        </a:graphic>
      </p:graphicFrame>
      <p:graphicFrame>
        <p:nvGraphicFramePr>
          <p:cNvPr id="1033" name="Object 9"/>
          <p:cNvGraphicFramePr>
            <a:graphicFrameLocks noChangeAspect="1"/>
          </p:cNvGraphicFramePr>
          <p:nvPr/>
        </p:nvGraphicFramePr>
        <p:xfrm>
          <a:off x="2362200" y="3257343"/>
          <a:ext cx="6629400" cy="2404851"/>
        </p:xfrm>
        <a:graphic>
          <a:graphicData uri="http://schemas.openxmlformats.org/presentationml/2006/ole">
            <p:oleObj spid="_x0000_s1033" name="CS ChemDraw Drawing" r:id="rId8" imgW="3962160" imgH="1394280" progId="ChemDraw.Document.6.0">
              <p:embed/>
            </p:oleObj>
          </a:graphicData>
        </a:graphic>
      </p:graphicFrame>
      <p:sp>
        <p:nvSpPr>
          <p:cNvPr id="23" name="TextBox 22"/>
          <p:cNvSpPr txBox="1"/>
          <p:nvPr/>
        </p:nvSpPr>
        <p:spPr>
          <a:xfrm>
            <a:off x="13792200" y="22078262"/>
            <a:ext cx="1371600" cy="317395"/>
          </a:xfrm>
          <a:prstGeom prst="rect">
            <a:avLst/>
          </a:prstGeom>
          <a:noFill/>
        </p:spPr>
        <p:txBody>
          <a:bodyPr wrap="square" rtlCol="0">
            <a:spAutoFit/>
          </a:bodyPr>
          <a:lstStyle/>
          <a:p>
            <a:r>
              <a:rPr lang="en-US" sz="1400" dirty="0" smtClean="0"/>
              <a:t>Initial Polymer   </a:t>
            </a:r>
            <a:endParaRPr lang="en-US" sz="1400" dirty="0"/>
          </a:p>
        </p:txBody>
      </p:sp>
      <p:sp>
        <p:nvSpPr>
          <p:cNvPr id="25" name="TextBox 24"/>
          <p:cNvSpPr txBox="1"/>
          <p:nvPr/>
        </p:nvSpPr>
        <p:spPr>
          <a:xfrm>
            <a:off x="13716000" y="23810119"/>
            <a:ext cx="3124200" cy="317395"/>
          </a:xfrm>
          <a:prstGeom prst="rect">
            <a:avLst/>
          </a:prstGeom>
          <a:noFill/>
        </p:spPr>
        <p:txBody>
          <a:bodyPr wrap="square" rtlCol="0">
            <a:spAutoFit/>
          </a:bodyPr>
          <a:lstStyle/>
          <a:p>
            <a:r>
              <a:rPr lang="en-US" sz="1400" dirty="0" smtClean="0"/>
              <a:t>1</a:t>
            </a:r>
            <a:r>
              <a:rPr lang="en-US" sz="1400" baseline="30000" dirty="0" smtClean="0"/>
              <a:t>st</a:t>
            </a:r>
            <a:r>
              <a:rPr lang="en-US" sz="1400" dirty="0" smtClean="0"/>
              <a:t> Reprecipitation</a:t>
            </a:r>
            <a:endParaRPr lang="en-US" sz="1400" dirty="0"/>
          </a:p>
        </p:txBody>
      </p:sp>
      <p:sp>
        <p:nvSpPr>
          <p:cNvPr id="27" name="TextBox 26"/>
          <p:cNvSpPr txBox="1"/>
          <p:nvPr/>
        </p:nvSpPr>
        <p:spPr>
          <a:xfrm>
            <a:off x="13716000" y="25853232"/>
            <a:ext cx="2667000" cy="317395"/>
          </a:xfrm>
          <a:prstGeom prst="rect">
            <a:avLst/>
          </a:prstGeom>
          <a:noFill/>
        </p:spPr>
        <p:txBody>
          <a:bodyPr wrap="square" rtlCol="0">
            <a:spAutoFit/>
          </a:bodyPr>
          <a:lstStyle>
            <a:defPPr>
              <a:defRPr lang="en-US"/>
            </a:defPPr>
            <a:lvl1pPr algn="l" rtl="0" fontAlgn="base">
              <a:spcBef>
                <a:spcPct val="0"/>
              </a:spcBef>
              <a:spcAft>
                <a:spcPct val="0"/>
              </a:spcAft>
              <a:defRPr sz="3200" kern="1200">
                <a:solidFill>
                  <a:schemeClr val="tx1"/>
                </a:solidFill>
                <a:latin typeface="Helvetica" charset="0"/>
                <a:ea typeface="+mn-ea"/>
                <a:cs typeface="+mn-cs"/>
              </a:defRPr>
            </a:lvl1pPr>
            <a:lvl2pPr marL="455613" indent="1588" algn="l" rtl="0" fontAlgn="base">
              <a:spcBef>
                <a:spcPct val="0"/>
              </a:spcBef>
              <a:spcAft>
                <a:spcPct val="0"/>
              </a:spcAft>
              <a:defRPr sz="3200" kern="1200">
                <a:solidFill>
                  <a:schemeClr val="tx1"/>
                </a:solidFill>
                <a:latin typeface="Helvetica" charset="0"/>
                <a:ea typeface="+mn-ea"/>
                <a:cs typeface="+mn-cs"/>
              </a:defRPr>
            </a:lvl2pPr>
            <a:lvl3pPr marL="912813" indent="1588" algn="l" rtl="0" fontAlgn="base">
              <a:spcBef>
                <a:spcPct val="0"/>
              </a:spcBef>
              <a:spcAft>
                <a:spcPct val="0"/>
              </a:spcAft>
              <a:defRPr sz="3200" kern="1200">
                <a:solidFill>
                  <a:schemeClr val="tx1"/>
                </a:solidFill>
                <a:latin typeface="Helvetica" charset="0"/>
                <a:ea typeface="+mn-ea"/>
                <a:cs typeface="+mn-cs"/>
              </a:defRPr>
            </a:lvl3pPr>
            <a:lvl4pPr marL="1370013" indent="1588" algn="l" rtl="0" fontAlgn="base">
              <a:spcBef>
                <a:spcPct val="0"/>
              </a:spcBef>
              <a:spcAft>
                <a:spcPct val="0"/>
              </a:spcAft>
              <a:defRPr sz="3200" kern="1200">
                <a:solidFill>
                  <a:schemeClr val="tx1"/>
                </a:solidFill>
                <a:latin typeface="Helvetica" charset="0"/>
                <a:ea typeface="+mn-ea"/>
                <a:cs typeface="+mn-cs"/>
              </a:defRPr>
            </a:lvl4pPr>
            <a:lvl5pPr marL="1827213" indent="1588" algn="l" rtl="0" fontAlgn="base">
              <a:spcBef>
                <a:spcPct val="0"/>
              </a:spcBef>
              <a:spcAft>
                <a:spcPct val="0"/>
              </a:spcAft>
              <a:defRPr sz="3200" kern="1200">
                <a:solidFill>
                  <a:schemeClr val="tx1"/>
                </a:solidFill>
                <a:latin typeface="Helvetica" charset="0"/>
                <a:ea typeface="+mn-ea"/>
                <a:cs typeface="+mn-cs"/>
              </a:defRPr>
            </a:lvl5pPr>
            <a:lvl6pPr marL="2286000" algn="l" defTabSz="457200" rtl="0" eaLnBrk="1" latinLnBrk="0" hangingPunct="1">
              <a:defRPr sz="3200" kern="1200">
                <a:solidFill>
                  <a:schemeClr val="tx1"/>
                </a:solidFill>
                <a:latin typeface="Helvetica" charset="0"/>
                <a:ea typeface="+mn-ea"/>
                <a:cs typeface="+mn-cs"/>
              </a:defRPr>
            </a:lvl6pPr>
            <a:lvl7pPr marL="2743200" algn="l" defTabSz="457200" rtl="0" eaLnBrk="1" latinLnBrk="0" hangingPunct="1">
              <a:defRPr sz="3200" kern="1200">
                <a:solidFill>
                  <a:schemeClr val="tx1"/>
                </a:solidFill>
                <a:latin typeface="Helvetica" charset="0"/>
                <a:ea typeface="+mn-ea"/>
                <a:cs typeface="+mn-cs"/>
              </a:defRPr>
            </a:lvl7pPr>
            <a:lvl8pPr marL="3200400" algn="l" defTabSz="457200" rtl="0" eaLnBrk="1" latinLnBrk="0" hangingPunct="1">
              <a:defRPr sz="3200" kern="1200">
                <a:solidFill>
                  <a:schemeClr val="tx1"/>
                </a:solidFill>
                <a:latin typeface="Helvetica" charset="0"/>
                <a:ea typeface="+mn-ea"/>
                <a:cs typeface="+mn-cs"/>
              </a:defRPr>
            </a:lvl8pPr>
            <a:lvl9pPr marL="3657600" algn="l" defTabSz="457200" rtl="0" eaLnBrk="1" latinLnBrk="0" hangingPunct="1">
              <a:defRPr sz="3200" kern="1200">
                <a:solidFill>
                  <a:schemeClr val="tx1"/>
                </a:solidFill>
                <a:latin typeface="Helvetica" charset="0"/>
                <a:ea typeface="+mn-ea"/>
                <a:cs typeface="+mn-cs"/>
              </a:defRPr>
            </a:lvl9pPr>
          </a:lstStyle>
          <a:p>
            <a:r>
              <a:rPr lang="en-US" sz="1400" dirty="0" smtClean="0"/>
              <a:t>2</a:t>
            </a:r>
            <a:r>
              <a:rPr lang="en-US" sz="1400" baseline="30000" dirty="0" smtClean="0"/>
              <a:t>nd</a:t>
            </a:r>
            <a:r>
              <a:rPr lang="en-US" sz="1400" dirty="0" smtClean="0"/>
              <a:t> Reprecipitation</a:t>
            </a:r>
            <a:endParaRPr lang="en-US" sz="1400" dirty="0"/>
          </a:p>
        </p:txBody>
      </p:sp>
      <p:sp>
        <p:nvSpPr>
          <p:cNvPr id="32" name="TextBox 31"/>
          <p:cNvSpPr txBox="1"/>
          <p:nvPr/>
        </p:nvSpPr>
        <p:spPr>
          <a:xfrm>
            <a:off x="13716000" y="27500368"/>
            <a:ext cx="2667000" cy="317395"/>
          </a:xfrm>
          <a:prstGeom prst="rect">
            <a:avLst/>
          </a:prstGeom>
          <a:noFill/>
        </p:spPr>
        <p:txBody>
          <a:bodyPr wrap="square" rtlCol="0">
            <a:spAutoFit/>
          </a:bodyPr>
          <a:lstStyle>
            <a:defPPr>
              <a:defRPr lang="en-US"/>
            </a:defPPr>
            <a:lvl1pPr algn="l" rtl="0" fontAlgn="base">
              <a:spcBef>
                <a:spcPct val="0"/>
              </a:spcBef>
              <a:spcAft>
                <a:spcPct val="0"/>
              </a:spcAft>
              <a:defRPr sz="3200" kern="1200">
                <a:solidFill>
                  <a:schemeClr val="tx1"/>
                </a:solidFill>
                <a:latin typeface="Helvetica" charset="0"/>
                <a:ea typeface="+mn-ea"/>
                <a:cs typeface="+mn-cs"/>
              </a:defRPr>
            </a:lvl1pPr>
            <a:lvl2pPr marL="455613" indent="1588" algn="l" rtl="0" fontAlgn="base">
              <a:spcBef>
                <a:spcPct val="0"/>
              </a:spcBef>
              <a:spcAft>
                <a:spcPct val="0"/>
              </a:spcAft>
              <a:defRPr sz="3200" kern="1200">
                <a:solidFill>
                  <a:schemeClr val="tx1"/>
                </a:solidFill>
                <a:latin typeface="Helvetica" charset="0"/>
                <a:ea typeface="+mn-ea"/>
                <a:cs typeface="+mn-cs"/>
              </a:defRPr>
            </a:lvl2pPr>
            <a:lvl3pPr marL="912813" indent="1588" algn="l" rtl="0" fontAlgn="base">
              <a:spcBef>
                <a:spcPct val="0"/>
              </a:spcBef>
              <a:spcAft>
                <a:spcPct val="0"/>
              </a:spcAft>
              <a:defRPr sz="3200" kern="1200">
                <a:solidFill>
                  <a:schemeClr val="tx1"/>
                </a:solidFill>
                <a:latin typeface="Helvetica" charset="0"/>
                <a:ea typeface="+mn-ea"/>
                <a:cs typeface="+mn-cs"/>
              </a:defRPr>
            </a:lvl3pPr>
            <a:lvl4pPr marL="1370013" indent="1588" algn="l" rtl="0" fontAlgn="base">
              <a:spcBef>
                <a:spcPct val="0"/>
              </a:spcBef>
              <a:spcAft>
                <a:spcPct val="0"/>
              </a:spcAft>
              <a:defRPr sz="3200" kern="1200">
                <a:solidFill>
                  <a:schemeClr val="tx1"/>
                </a:solidFill>
                <a:latin typeface="Helvetica" charset="0"/>
                <a:ea typeface="+mn-ea"/>
                <a:cs typeface="+mn-cs"/>
              </a:defRPr>
            </a:lvl4pPr>
            <a:lvl5pPr marL="1827213" indent="1588" algn="l" rtl="0" fontAlgn="base">
              <a:spcBef>
                <a:spcPct val="0"/>
              </a:spcBef>
              <a:spcAft>
                <a:spcPct val="0"/>
              </a:spcAft>
              <a:defRPr sz="3200" kern="1200">
                <a:solidFill>
                  <a:schemeClr val="tx1"/>
                </a:solidFill>
                <a:latin typeface="Helvetica" charset="0"/>
                <a:ea typeface="+mn-ea"/>
                <a:cs typeface="+mn-cs"/>
              </a:defRPr>
            </a:lvl5pPr>
            <a:lvl6pPr marL="2286000" algn="l" defTabSz="457200" rtl="0" eaLnBrk="1" latinLnBrk="0" hangingPunct="1">
              <a:defRPr sz="3200" kern="1200">
                <a:solidFill>
                  <a:schemeClr val="tx1"/>
                </a:solidFill>
                <a:latin typeface="Helvetica" charset="0"/>
                <a:ea typeface="+mn-ea"/>
                <a:cs typeface="+mn-cs"/>
              </a:defRPr>
            </a:lvl6pPr>
            <a:lvl7pPr marL="2743200" algn="l" defTabSz="457200" rtl="0" eaLnBrk="1" latinLnBrk="0" hangingPunct="1">
              <a:defRPr sz="3200" kern="1200">
                <a:solidFill>
                  <a:schemeClr val="tx1"/>
                </a:solidFill>
                <a:latin typeface="Helvetica" charset="0"/>
                <a:ea typeface="+mn-ea"/>
                <a:cs typeface="+mn-cs"/>
              </a:defRPr>
            </a:lvl7pPr>
            <a:lvl8pPr marL="3200400" algn="l" defTabSz="457200" rtl="0" eaLnBrk="1" latinLnBrk="0" hangingPunct="1">
              <a:defRPr sz="3200" kern="1200">
                <a:solidFill>
                  <a:schemeClr val="tx1"/>
                </a:solidFill>
                <a:latin typeface="Helvetica" charset="0"/>
                <a:ea typeface="+mn-ea"/>
                <a:cs typeface="+mn-cs"/>
              </a:defRPr>
            </a:lvl8pPr>
            <a:lvl9pPr marL="3657600" algn="l" defTabSz="457200" rtl="0" eaLnBrk="1" latinLnBrk="0" hangingPunct="1">
              <a:defRPr sz="3200" kern="1200">
                <a:solidFill>
                  <a:schemeClr val="tx1"/>
                </a:solidFill>
                <a:latin typeface="Helvetica" charset="0"/>
                <a:ea typeface="+mn-ea"/>
                <a:cs typeface="+mn-cs"/>
              </a:defRPr>
            </a:lvl9pPr>
          </a:lstStyle>
          <a:p>
            <a:r>
              <a:rPr lang="en-US" sz="1400" dirty="0" smtClean="0"/>
              <a:t>3</a:t>
            </a:r>
            <a:r>
              <a:rPr lang="en-US" sz="1400" baseline="30000" dirty="0" smtClean="0"/>
              <a:t>rd</a:t>
            </a:r>
            <a:r>
              <a:rPr lang="en-US" sz="1400" dirty="0" smtClean="0"/>
              <a:t>  Reprecipitation</a:t>
            </a:r>
            <a:endParaRPr lang="en-US" sz="1400" dirty="0"/>
          </a:p>
        </p:txBody>
      </p:sp>
      <p:sp>
        <p:nvSpPr>
          <p:cNvPr id="34" name="TextBox 33"/>
          <p:cNvSpPr txBox="1"/>
          <p:nvPr/>
        </p:nvSpPr>
        <p:spPr>
          <a:xfrm>
            <a:off x="11811000" y="29040254"/>
            <a:ext cx="2286000" cy="349134"/>
          </a:xfrm>
          <a:prstGeom prst="rect">
            <a:avLst/>
          </a:prstGeom>
          <a:noFill/>
        </p:spPr>
        <p:txBody>
          <a:bodyPr wrap="square" rtlCol="0">
            <a:spAutoFit/>
          </a:bodyPr>
          <a:lstStyle/>
          <a:p>
            <a:r>
              <a:rPr lang="en-US" sz="1600" b="1" dirty="0" smtClean="0"/>
              <a:t>Figure 1</a:t>
            </a:r>
            <a:endParaRPr lang="en-US" sz="1600" b="1" dirty="0"/>
          </a:p>
        </p:txBody>
      </p:sp>
      <p:sp>
        <p:nvSpPr>
          <p:cNvPr id="35" name="Text Box 13"/>
          <p:cNvSpPr txBox="1">
            <a:spLocks noChangeArrowheads="1"/>
          </p:cNvSpPr>
          <p:nvPr/>
        </p:nvSpPr>
        <p:spPr bwMode="auto">
          <a:xfrm>
            <a:off x="23317200" y="5943600"/>
            <a:ext cx="10515600" cy="2985394"/>
          </a:xfrm>
          <a:prstGeom prst="rect">
            <a:avLst/>
          </a:prstGeom>
          <a:noFill/>
          <a:ln w="12700">
            <a:noFill/>
            <a:miter lim="800000"/>
            <a:headEnd/>
            <a:tailEnd/>
          </a:ln>
        </p:spPr>
        <p:txBody>
          <a:bodyPr lIns="91421" tIns="91421" rIns="91421" bIns="91421">
            <a:prstTxWarp prst="textNoShape">
              <a:avLst/>
            </a:prstTxWarp>
            <a:spAutoFit/>
          </a:bodyPr>
          <a:lstStyle/>
          <a:p>
            <a:pPr>
              <a:spcBef>
                <a:spcPct val="50000"/>
              </a:spcBef>
              <a:tabLst>
                <a:tab pos="633413" algn="l"/>
              </a:tabLst>
            </a:pPr>
            <a:r>
              <a:rPr lang="en-US" sz="4200" b="1" dirty="0" err="1" smtClean="0"/>
              <a:t>Quantitation</a:t>
            </a:r>
            <a:r>
              <a:rPr lang="en-US" sz="4200" b="1" dirty="0" smtClean="0"/>
              <a:t> of End </a:t>
            </a:r>
            <a:r>
              <a:rPr lang="en-US" sz="4200" b="1" dirty="0" smtClean="0"/>
              <a:t>groups</a:t>
            </a:r>
          </a:p>
          <a:p>
            <a:pPr marL="0" indent="0">
              <a:spcBef>
                <a:spcPts val="0"/>
              </a:spcBef>
              <a:buNone/>
            </a:pPr>
            <a:endParaRPr lang="en-US" sz="2800" dirty="0" smtClean="0">
              <a:latin typeface="Times New Roman"/>
              <a:cs typeface="Times New Roman"/>
            </a:endParaRPr>
          </a:p>
          <a:p>
            <a:pPr marL="0" indent="0">
              <a:spcBef>
                <a:spcPts val="0"/>
              </a:spcBef>
              <a:buNone/>
            </a:pPr>
            <a:r>
              <a:rPr lang="en-US" sz="2800" b="1" dirty="0" smtClean="0">
                <a:latin typeface="Helvetica"/>
                <a:cs typeface="Helvetica"/>
              </a:rPr>
              <a:t>Sample 2</a:t>
            </a:r>
            <a:r>
              <a:rPr lang="en-US" sz="2800" dirty="0" smtClean="0">
                <a:latin typeface="Helvetica"/>
                <a:cs typeface="Helvetica"/>
              </a:rPr>
              <a:t> </a:t>
            </a:r>
            <a:r>
              <a:rPr lang="en-US" sz="2800" dirty="0" smtClean="0">
                <a:latin typeface="Helvetica"/>
                <a:cs typeface="Helvetica"/>
              </a:rPr>
              <a:t>– </a:t>
            </a:r>
            <a:r>
              <a:rPr lang="en-US" sz="2800" dirty="0" smtClean="0">
                <a:latin typeface="Times New Roman"/>
                <a:cs typeface="Times New Roman"/>
              </a:rPr>
              <a:t>After three reprecipitations, the </a:t>
            </a:r>
            <a:r>
              <a:rPr lang="en-US" sz="2800" dirty="0" smtClean="0">
                <a:latin typeface="Times New Roman"/>
                <a:cs typeface="Times New Roman"/>
              </a:rPr>
              <a:t>sample was dissolved </a:t>
            </a:r>
            <a:r>
              <a:rPr lang="en-US" sz="2800" dirty="0" smtClean="0">
                <a:latin typeface="Times New Roman"/>
                <a:cs typeface="Times New Roman"/>
              </a:rPr>
              <a:t>in CDCl</a:t>
            </a:r>
            <a:r>
              <a:rPr lang="en-US" sz="2800" baseline="-25000" dirty="0" smtClean="0">
                <a:latin typeface="Times New Roman"/>
                <a:cs typeface="Times New Roman"/>
              </a:rPr>
              <a:t>3</a:t>
            </a:r>
            <a:r>
              <a:rPr lang="en-US" sz="2800" dirty="0" smtClean="0">
                <a:latin typeface="Times New Roman"/>
                <a:cs typeface="Times New Roman"/>
              </a:rPr>
              <a:t> along with </a:t>
            </a:r>
            <a:r>
              <a:rPr lang="en-US" sz="2800" dirty="0" smtClean="0">
                <a:latin typeface="Times New Roman"/>
                <a:cs typeface="Times New Roman"/>
              </a:rPr>
              <a:t>a known </a:t>
            </a:r>
            <a:r>
              <a:rPr lang="en-US" sz="2800" dirty="0" smtClean="0">
                <a:latin typeface="Times New Roman"/>
                <a:cs typeface="Times New Roman"/>
              </a:rPr>
              <a:t>mass </a:t>
            </a:r>
            <a:r>
              <a:rPr lang="en-US" sz="2800" dirty="0" smtClean="0">
                <a:latin typeface="Times New Roman"/>
                <a:cs typeface="Times New Roman"/>
              </a:rPr>
              <a:t>of </a:t>
            </a:r>
            <a:r>
              <a:rPr lang="en-US" sz="2800" i="1" dirty="0" smtClean="0">
                <a:latin typeface="Times New Roman"/>
                <a:cs typeface="Times New Roman"/>
              </a:rPr>
              <a:t>p</a:t>
            </a:r>
            <a:r>
              <a:rPr lang="en-US" sz="2800" dirty="0" smtClean="0">
                <a:latin typeface="Times New Roman"/>
                <a:cs typeface="Times New Roman"/>
              </a:rPr>
              <a:t>-bromofluorobenzene as a standard.  </a:t>
            </a:r>
            <a:r>
              <a:rPr lang="en-US" sz="2800" baseline="30000" dirty="0" smtClean="0">
                <a:latin typeface="Times New Roman"/>
                <a:cs typeface="Times New Roman"/>
              </a:rPr>
              <a:t>1</a:t>
            </a:r>
            <a:r>
              <a:rPr lang="en-US" sz="2800" dirty="0" smtClean="0">
                <a:latin typeface="Times New Roman"/>
                <a:cs typeface="Times New Roman"/>
              </a:rPr>
              <a:t>H and </a:t>
            </a:r>
            <a:r>
              <a:rPr lang="en-US" sz="2800" baseline="30000" dirty="0" smtClean="0">
                <a:latin typeface="Times New Roman"/>
                <a:cs typeface="Times New Roman"/>
              </a:rPr>
              <a:t>19</a:t>
            </a:r>
            <a:r>
              <a:rPr lang="en-US" sz="2800" dirty="0" smtClean="0">
                <a:latin typeface="Times New Roman"/>
                <a:cs typeface="Times New Roman"/>
              </a:rPr>
              <a:t>F NMR </a:t>
            </a:r>
            <a:r>
              <a:rPr lang="en-US" sz="2800" dirty="0" smtClean="0">
                <a:latin typeface="Times New Roman"/>
                <a:cs typeface="Times New Roman"/>
              </a:rPr>
              <a:t>spectra were </a:t>
            </a:r>
            <a:r>
              <a:rPr lang="en-US" sz="2800" dirty="0" smtClean="0">
                <a:latin typeface="Times New Roman"/>
                <a:cs typeface="Times New Roman"/>
              </a:rPr>
              <a:t>obtained and integrated (Figures 2 and 3).  </a:t>
            </a:r>
            <a:endParaRPr lang="en-US" sz="2600" dirty="0">
              <a:latin typeface="Times New Roman" charset="0"/>
            </a:endParaRPr>
          </a:p>
        </p:txBody>
      </p:sp>
      <p:pic>
        <p:nvPicPr>
          <p:cNvPr id="9" name="Picture 13" descr="C:\Documents and Settings\saklanko9885\My Documents\delta\reports\That One.jpg"/>
          <p:cNvPicPr>
            <a:picLocks noChangeArrowheads="1"/>
          </p:cNvPicPr>
          <p:nvPr/>
        </p:nvPicPr>
        <p:blipFill>
          <a:blip r:embed="rId9" cstate="print"/>
          <a:srcRect l="2431" t="3078" r="3452" b="2983"/>
          <a:stretch>
            <a:fillRect/>
          </a:stretch>
        </p:blipFill>
        <p:spPr bwMode="auto">
          <a:xfrm rot="5400000">
            <a:off x="25746075" y="6867525"/>
            <a:ext cx="5657850" cy="10515600"/>
          </a:xfrm>
          <a:prstGeom prst="rect">
            <a:avLst/>
          </a:prstGeom>
          <a:noFill/>
          <a:ln w="38100">
            <a:solidFill>
              <a:srgbClr val="550693"/>
            </a:solidFill>
          </a:ln>
        </p:spPr>
      </p:pic>
      <p:pic>
        <p:nvPicPr>
          <p:cNvPr id="1039" name="Picture 15" descr="C:\Documents and Settings\saklanko9885\My Documents\delta\reports\Big Fluorine.jpg"/>
          <p:cNvPicPr>
            <a:picLocks noChangeArrowheads="1"/>
          </p:cNvPicPr>
          <p:nvPr/>
        </p:nvPicPr>
        <p:blipFill>
          <a:blip r:embed="rId10" cstate="print"/>
          <a:srcRect l="3350" t="3393" r="2533" b="2667"/>
          <a:stretch>
            <a:fillRect/>
          </a:stretch>
        </p:blipFill>
        <p:spPr bwMode="auto">
          <a:xfrm rot="5400000">
            <a:off x="25746075" y="13115925"/>
            <a:ext cx="5657850" cy="10515600"/>
          </a:xfrm>
          <a:prstGeom prst="rect">
            <a:avLst/>
          </a:prstGeom>
          <a:noFill/>
          <a:ln w="38100">
            <a:solidFill>
              <a:srgbClr val="550693"/>
            </a:solidFill>
          </a:ln>
        </p:spPr>
      </p:pic>
      <p:sp>
        <p:nvSpPr>
          <p:cNvPr id="39" name="TextBox 38"/>
          <p:cNvSpPr txBox="1"/>
          <p:nvPr/>
        </p:nvSpPr>
        <p:spPr>
          <a:xfrm>
            <a:off x="24231600" y="9822657"/>
            <a:ext cx="4267200" cy="603049"/>
          </a:xfrm>
          <a:prstGeom prst="rect">
            <a:avLst/>
          </a:prstGeom>
          <a:noFill/>
        </p:spPr>
        <p:txBody>
          <a:bodyPr wrap="square" rtlCol="0">
            <a:spAutoFit/>
          </a:bodyPr>
          <a:lstStyle/>
          <a:p>
            <a:r>
              <a:rPr lang="en-US" sz="1600" dirty="0" smtClean="0"/>
              <a:t>Polymer Sample 2 with Standard BrC</a:t>
            </a:r>
            <a:r>
              <a:rPr lang="en-US" sz="1600" baseline="-25000" dirty="0" smtClean="0"/>
              <a:t>6</a:t>
            </a:r>
            <a:r>
              <a:rPr lang="en-US" sz="1600" dirty="0" smtClean="0"/>
              <a:t>H</a:t>
            </a:r>
            <a:r>
              <a:rPr lang="en-US" sz="1600" baseline="-25000" dirty="0" smtClean="0"/>
              <a:t>4</a:t>
            </a:r>
            <a:r>
              <a:rPr lang="en-US" sz="1600" dirty="0" smtClean="0"/>
              <a:t>F</a:t>
            </a:r>
          </a:p>
          <a:p>
            <a:r>
              <a:rPr lang="en-US" sz="1600" dirty="0" smtClean="0"/>
              <a:t>Proton NMR with Area Integrations </a:t>
            </a:r>
            <a:endParaRPr lang="en-US" sz="1600" dirty="0"/>
          </a:p>
        </p:txBody>
      </p:sp>
      <p:sp>
        <p:nvSpPr>
          <p:cNvPr id="40" name="TextBox 39"/>
          <p:cNvSpPr txBox="1"/>
          <p:nvPr/>
        </p:nvSpPr>
        <p:spPr>
          <a:xfrm>
            <a:off x="24307800" y="15977595"/>
            <a:ext cx="5867400" cy="830997"/>
          </a:xfrm>
          <a:prstGeom prst="rect">
            <a:avLst/>
          </a:prstGeom>
          <a:noFill/>
        </p:spPr>
        <p:txBody>
          <a:bodyPr wrap="square" rtlCol="0">
            <a:spAutoFit/>
          </a:bodyPr>
          <a:lstStyle/>
          <a:p>
            <a:r>
              <a:rPr lang="en-US" sz="1600" dirty="0" smtClean="0"/>
              <a:t>Polymer Sample 2 with Standard BrC</a:t>
            </a:r>
            <a:r>
              <a:rPr lang="en-US" sz="1600" baseline="-25000" dirty="0" smtClean="0"/>
              <a:t>6</a:t>
            </a:r>
            <a:r>
              <a:rPr lang="en-US" sz="1600" dirty="0" smtClean="0"/>
              <a:t>H</a:t>
            </a:r>
            <a:r>
              <a:rPr lang="en-US" sz="1600" baseline="-25000" dirty="0" smtClean="0"/>
              <a:t>4</a:t>
            </a:r>
            <a:r>
              <a:rPr lang="en-US" sz="1600" dirty="0" smtClean="0"/>
              <a:t>F</a:t>
            </a:r>
          </a:p>
          <a:p>
            <a:r>
              <a:rPr lang="en-US" sz="1600" dirty="0" smtClean="0"/>
              <a:t>Fluorine NMR with Area Integrations </a:t>
            </a:r>
          </a:p>
          <a:p>
            <a:r>
              <a:rPr lang="en-US" sz="1600" dirty="0" smtClean="0"/>
              <a:t>(backwards linear integration)</a:t>
            </a:r>
            <a:endParaRPr lang="en-US" sz="1600" dirty="0"/>
          </a:p>
        </p:txBody>
      </p:sp>
      <p:sp>
        <p:nvSpPr>
          <p:cNvPr id="41" name="Text Box 13"/>
          <p:cNvSpPr txBox="1">
            <a:spLocks noChangeArrowheads="1"/>
          </p:cNvSpPr>
          <p:nvPr/>
        </p:nvSpPr>
        <p:spPr bwMode="auto">
          <a:xfrm>
            <a:off x="23317200" y="21717000"/>
            <a:ext cx="10515600" cy="6863379"/>
          </a:xfrm>
          <a:prstGeom prst="rect">
            <a:avLst/>
          </a:prstGeom>
          <a:noFill/>
          <a:ln w="12700">
            <a:noFill/>
            <a:miter lim="800000"/>
            <a:headEnd/>
            <a:tailEnd/>
          </a:ln>
        </p:spPr>
        <p:txBody>
          <a:bodyPr wrap="square" lIns="91421" tIns="91421" rIns="91421" bIns="91421">
            <a:prstTxWarp prst="textNoShape">
              <a:avLst/>
            </a:prstTxWarp>
            <a:spAutoFit/>
          </a:bodyPr>
          <a:lstStyle/>
          <a:p>
            <a:pPr>
              <a:spcBef>
                <a:spcPts val="0"/>
              </a:spcBef>
              <a:tabLst>
                <a:tab pos="633413" algn="l"/>
              </a:tabLst>
            </a:pPr>
            <a:r>
              <a:rPr lang="en-US" sz="4200" b="1" dirty="0" smtClean="0"/>
              <a:t>Results and Discussion</a:t>
            </a:r>
          </a:p>
          <a:p>
            <a:pPr>
              <a:spcBef>
                <a:spcPts val="0"/>
              </a:spcBef>
              <a:tabLst>
                <a:tab pos="633413" algn="l"/>
              </a:tabLst>
            </a:pPr>
            <a:r>
              <a:rPr lang="en-US" sz="2800" b="1" dirty="0" smtClean="0">
                <a:latin typeface="+mj-lt"/>
              </a:rPr>
              <a:t>	</a:t>
            </a:r>
            <a:r>
              <a:rPr lang="en-US" sz="2800" dirty="0" smtClean="0">
                <a:latin typeface="+mj-lt"/>
              </a:rPr>
              <a:t>The </a:t>
            </a:r>
            <a:r>
              <a:rPr lang="en-US" sz="2800" dirty="0" smtClean="0">
                <a:latin typeface="+mj-lt"/>
              </a:rPr>
              <a:t>observed multiplet at -75.1 ppm is </a:t>
            </a:r>
            <a:r>
              <a:rPr lang="en-US" sz="2800" dirty="0" smtClean="0">
                <a:latin typeface="Times New Roman"/>
                <a:cs typeface="Times New Roman"/>
              </a:rPr>
              <a:t>consistent with the chemical shift for –OCH</a:t>
            </a:r>
            <a:r>
              <a:rPr lang="en-US" sz="2800" baseline="-25000" dirty="0" smtClean="0">
                <a:latin typeface="Times New Roman"/>
                <a:cs typeface="Times New Roman"/>
              </a:rPr>
              <a:t>2</a:t>
            </a:r>
            <a:r>
              <a:rPr lang="en-US" sz="2800" dirty="0" smtClean="0">
                <a:latin typeface="Times New Roman"/>
                <a:cs typeface="Times New Roman"/>
              </a:rPr>
              <a:t>CF</a:t>
            </a:r>
            <a:r>
              <a:rPr lang="en-US" sz="2800" baseline="-25000" dirty="0" smtClean="0">
                <a:latin typeface="Times New Roman"/>
                <a:cs typeface="Times New Roman"/>
              </a:rPr>
              <a:t>3 </a:t>
            </a:r>
            <a:r>
              <a:rPr lang="en-US" sz="2800" dirty="0" smtClean="0">
                <a:latin typeface="Times New Roman"/>
                <a:cs typeface="Times New Roman"/>
              </a:rPr>
              <a:t>groups (literature </a:t>
            </a:r>
            <a:r>
              <a:rPr lang="en-US" sz="2800" dirty="0" smtClean="0">
                <a:latin typeface="Times New Roman"/>
                <a:cs typeface="Times New Roman"/>
              </a:rPr>
              <a:t>values</a:t>
            </a:r>
            <a:r>
              <a:rPr lang="en-US" sz="2800" baseline="30000" dirty="0" smtClean="0">
                <a:latin typeface="Times New Roman"/>
                <a:cs typeface="Times New Roman"/>
              </a:rPr>
              <a:t>6</a:t>
            </a:r>
            <a:r>
              <a:rPr lang="en-US" sz="2800" dirty="0" smtClean="0">
                <a:latin typeface="Times New Roman"/>
                <a:cs typeface="Times New Roman"/>
              </a:rPr>
              <a:t> are in </a:t>
            </a:r>
            <a:r>
              <a:rPr lang="en-US" sz="2800" dirty="0" smtClean="0">
                <a:latin typeface="Times New Roman"/>
                <a:cs typeface="Times New Roman"/>
              </a:rPr>
              <a:t>the </a:t>
            </a:r>
            <a:r>
              <a:rPr lang="en-US" sz="2800" dirty="0" smtClean="0">
                <a:latin typeface="Times New Roman"/>
                <a:cs typeface="Times New Roman"/>
              </a:rPr>
              <a:t>range of  -73 </a:t>
            </a:r>
            <a:r>
              <a:rPr lang="en-US" sz="2800" dirty="0" smtClean="0">
                <a:latin typeface="Times New Roman"/>
                <a:cs typeface="Times New Roman"/>
              </a:rPr>
              <a:t>to </a:t>
            </a:r>
            <a:r>
              <a:rPr lang="en-US" sz="2800" dirty="0" smtClean="0">
                <a:latin typeface="Times New Roman"/>
                <a:cs typeface="Times New Roman"/>
              </a:rPr>
              <a:t>-78 ppm</a:t>
            </a:r>
            <a:r>
              <a:rPr lang="en-US" sz="2800" dirty="0" smtClean="0">
                <a:latin typeface="Times New Roman"/>
                <a:cs typeface="Times New Roman"/>
              </a:rPr>
              <a:t>)  </a:t>
            </a:r>
            <a:r>
              <a:rPr lang="en-US" sz="2800" dirty="0" smtClean="0">
                <a:latin typeface="Times New Roman"/>
                <a:cs typeface="Times New Roman"/>
              </a:rPr>
              <a:t>Thus we attribute </a:t>
            </a:r>
            <a:r>
              <a:rPr lang="en-US" sz="2800" dirty="0" smtClean="0">
                <a:latin typeface="Times New Roman"/>
                <a:cs typeface="Times New Roman"/>
              </a:rPr>
              <a:t>this multiplet to </a:t>
            </a:r>
            <a:r>
              <a:rPr lang="en-US" sz="2800" dirty="0" smtClean="0">
                <a:latin typeface="Times New Roman"/>
                <a:cs typeface="Times New Roman"/>
              </a:rPr>
              <a:t>the </a:t>
            </a:r>
            <a:r>
              <a:rPr lang="en-US" sz="2800" dirty="0" smtClean="0">
                <a:latin typeface="Times New Roman"/>
                <a:cs typeface="Times New Roman"/>
              </a:rPr>
              <a:t>trifluoroethoxy </a:t>
            </a:r>
            <a:r>
              <a:rPr lang="en-US" sz="2800" dirty="0" smtClean="0">
                <a:latin typeface="Times New Roman"/>
                <a:cs typeface="Times New Roman"/>
              </a:rPr>
              <a:t>polymer endgroups.</a:t>
            </a:r>
          </a:p>
          <a:p>
            <a:pPr>
              <a:spcBef>
                <a:spcPts val="0"/>
              </a:spcBef>
              <a:tabLst>
                <a:tab pos="633413" algn="l"/>
              </a:tabLst>
            </a:pPr>
            <a:r>
              <a:rPr lang="en-US" sz="2800" dirty="0" smtClean="0">
                <a:latin typeface="+mj-lt"/>
              </a:rPr>
              <a:t>	A quantitative experiment was conducted on Sample 2 using  </a:t>
            </a:r>
            <a:r>
              <a:rPr lang="en-US" sz="2800" i="1" dirty="0" smtClean="0">
                <a:latin typeface="+mj-lt"/>
              </a:rPr>
              <a:t>p</a:t>
            </a:r>
            <a:r>
              <a:rPr lang="en-US" sz="2800" dirty="0" smtClean="0">
                <a:latin typeface="+mj-lt"/>
              </a:rPr>
              <a:t>-bromofluorobenzene as an internal standard (2.0 µL; 3:1 mole ratio of standard to polymer. </a:t>
            </a:r>
            <a:r>
              <a:rPr lang="en-US" sz="2800" dirty="0" smtClean="0">
                <a:latin typeface="+mj-lt"/>
              </a:rPr>
              <a:t>) </a:t>
            </a:r>
            <a:r>
              <a:rPr lang="en-US" sz="2800" b="1" dirty="0" smtClean="0">
                <a:latin typeface="+mj-lt"/>
              </a:rPr>
              <a:t>The </a:t>
            </a:r>
            <a:r>
              <a:rPr lang="en-US" sz="2800" b="1" dirty="0" smtClean="0">
                <a:latin typeface="+mj-lt"/>
              </a:rPr>
              <a:t>results in Figure 3 show a 1.0:6.2 integration ratio of polymeric F  to standard F meaning that the purified polymer has one –OCH</a:t>
            </a:r>
            <a:r>
              <a:rPr lang="en-US" sz="2800" b="1" baseline="-25000" dirty="0" smtClean="0">
                <a:latin typeface="+mj-lt"/>
              </a:rPr>
              <a:t>2</a:t>
            </a:r>
            <a:r>
              <a:rPr lang="en-US" sz="2800" b="1" dirty="0" smtClean="0">
                <a:latin typeface="+mj-lt"/>
              </a:rPr>
              <a:t>CF</a:t>
            </a:r>
            <a:r>
              <a:rPr lang="en-US" sz="2800" b="1" baseline="-25000" dirty="0" smtClean="0">
                <a:latin typeface="+mj-lt"/>
              </a:rPr>
              <a:t>3 </a:t>
            </a:r>
            <a:r>
              <a:rPr lang="en-US" sz="2800" b="1" dirty="0" smtClean="0">
                <a:latin typeface="+mj-lt"/>
              </a:rPr>
              <a:t> endgroup for about every five polymer chains. </a:t>
            </a:r>
            <a:r>
              <a:rPr lang="en-US" sz="2800" dirty="0" smtClean="0">
                <a:latin typeface="+mj-lt"/>
              </a:rPr>
              <a:t>(This assumes the MW of the material did not change as a result of purification.)  The proton NMR (Figure 2) shows a 1:68 integration ratio of the standard compound hydrogens to monomer hydrogens, giving a calculated weight of polymer to be </a:t>
            </a:r>
            <a:r>
              <a:rPr lang="en-US" sz="2800" dirty="0" smtClean="0">
                <a:latin typeface="+mj-lt"/>
              </a:rPr>
              <a:t>0.121 g, </a:t>
            </a:r>
            <a:r>
              <a:rPr lang="en-US" sz="2800" dirty="0" smtClean="0">
                <a:latin typeface="+mj-lt"/>
              </a:rPr>
              <a:t>(5.1% error), thus validating the measurement of the added standard.  </a:t>
            </a:r>
          </a:p>
        </p:txBody>
      </p:sp>
      <p:sp>
        <p:nvSpPr>
          <p:cNvPr id="43" name="TextBox 42"/>
          <p:cNvSpPr txBox="1"/>
          <p:nvPr/>
        </p:nvSpPr>
        <p:spPr>
          <a:xfrm>
            <a:off x="23469600" y="21183600"/>
            <a:ext cx="2286000" cy="349134"/>
          </a:xfrm>
          <a:prstGeom prst="rect">
            <a:avLst/>
          </a:prstGeom>
          <a:noFill/>
        </p:spPr>
        <p:txBody>
          <a:bodyPr wrap="square" rtlCol="0">
            <a:spAutoFit/>
          </a:bodyPr>
          <a:lstStyle/>
          <a:p>
            <a:r>
              <a:rPr lang="en-US" sz="1600" b="1" dirty="0" smtClean="0"/>
              <a:t>Figure 3</a:t>
            </a:r>
            <a:endParaRPr lang="en-US" sz="1600" b="1" dirty="0"/>
          </a:p>
        </p:txBody>
      </p:sp>
      <p:sp>
        <p:nvSpPr>
          <p:cNvPr id="44" name="TextBox 43"/>
          <p:cNvSpPr txBox="1"/>
          <p:nvPr/>
        </p:nvSpPr>
        <p:spPr>
          <a:xfrm>
            <a:off x="23545800" y="14935200"/>
            <a:ext cx="2286000" cy="349134"/>
          </a:xfrm>
          <a:prstGeom prst="rect">
            <a:avLst/>
          </a:prstGeom>
          <a:noFill/>
        </p:spPr>
        <p:txBody>
          <a:bodyPr wrap="square" rtlCol="0">
            <a:spAutoFit/>
          </a:bodyPr>
          <a:lstStyle/>
          <a:p>
            <a:r>
              <a:rPr lang="en-US" sz="1600" b="1" dirty="0" smtClean="0"/>
              <a:t>Figure 2</a:t>
            </a:r>
          </a:p>
        </p:txBody>
      </p:sp>
      <p:graphicFrame>
        <p:nvGraphicFramePr>
          <p:cNvPr id="1041" name="Object 17"/>
          <p:cNvGraphicFramePr>
            <a:graphicFrameLocks noChangeAspect="1"/>
          </p:cNvGraphicFramePr>
          <p:nvPr/>
        </p:nvGraphicFramePr>
        <p:xfrm>
          <a:off x="19050000" y="12039600"/>
          <a:ext cx="649288" cy="663029"/>
        </p:xfrm>
        <a:graphic>
          <a:graphicData uri="http://schemas.openxmlformats.org/presentationml/2006/ole">
            <p:oleObj spid="_x0000_s1041" name="CS ChemDraw Drawing" r:id="rId11" imgW="406080" imgH="401040" progId="ChemDraw.Document.6.0">
              <p:embed/>
            </p:oleObj>
          </a:graphicData>
        </a:graphic>
      </p:graphicFrame>
      <p:sp>
        <p:nvSpPr>
          <p:cNvPr id="36" name="TextBox 35"/>
          <p:cNvSpPr txBox="1"/>
          <p:nvPr/>
        </p:nvSpPr>
        <p:spPr>
          <a:xfrm>
            <a:off x="24917400" y="13563600"/>
            <a:ext cx="1600200" cy="246221"/>
          </a:xfrm>
          <a:prstGeom prst="rect">
            <a:avLst/>
          </a:prstGeom>
          <a:noFill/>
        </p:spPr>
        <p:txBody>
          <a:bodyPr wrap="square" rtlCol="0">
            <a:spAutoFit/>
          </a:bodyPr>
          <a:lstStyle/>
          <a:p>
            <a:r>
              <a:rPr lang="en-US" sz="1000" i="1" dirty="0" err="1" smtClean="0"/>
              <a:t>p</a:t>
            </a:r>
            <a:r>
              <a:rPr lang="en-US" sz="1000" dirty="0" err="1" smtClean="0"/>
              <a:t>-bromo-fluorobenzene</a:t>
            </a:r>
            <a:endParaRPr lang="en-US" sz="1000" dirty="0"/>
          </a:p>
        </p:txBody>
      </p:sp>
      <p:sp>
        <p:nvSpPr>
          <p:cNvPr id="37" name="TextBox 36"/>
          <p:cNvSpPr txBox="1"/>
          <p:nvPr/>
        </p:nvSpPr>
        <p:spPr>
          <a:xfrm>
            <a:off x="28041600" y="11887200"/>
            <a:ext cx="1600200" cy="246221"/>
          </a:xfrm>
          <a:prstGeom prst="rect">
            <a:avLst/>
          </a:prstGeom>
          <a:noFill/>
        </p:spPr>
        <p:txBody>
          <a:bodyPr wrap="square" rtlCol="0">
            <a:spAutoFit/>
          </a:bodyPr>
          <a:lstStyle/>
          <a:p>
            <a:r>
              <a:rPr lang="en-US" sz="1000" dirty="0" smtClean="0"/>
              <a:t>H</a:t>
            </a:r>
            <a:r>
              <a:rPr lang="en-US" sz="1000" baseline="-25000" dirty="0" smtClean="0"/>
              <a:t>α</a:t>
            </a:r>
            <a:r>
              <a:rPr lang="en-US" sz="1000" dirty="0" smtClean="0"/>
              <a:t> -polyCHO</a:t>
            </a:r>
            <a:endParaRPr lang="en-US" sz="1000" dirty="0"/>
          </a:p>
        </p:txBody>
      </p:sp>
      <p:sp>
        <p:nvSpPr>
          <p:cNvPr id="38" name="TextBox 37"/>
          <p:cNvSpPr txBox="1"/>
          <p:nvPr/>
        </p:nvSpPr>
        <p:spPr>
          <a:xfrm>
            <a:off x="30632400" y="18059400"/>
            <a:ext cx="1600200" cy="246221"/>
          </a:xfrm>
          <a:prstGeom prst="rect">
            <a:avLst/>
          </a:prstGeom>
          <a:noFill/>
        </p:spPr>
        <p:txBody>
          <a:bodyPr wrap="square" rtlCol="0">
            <a:spAutoFit/>
          </a:bodyPr>
          <a:lstStyle/>
          <a:p>
            <a:r>
              <a:rPr lang="en-US" sz="1000" i="1" dirty="0" err="1" smtClean="0"/>
              <a:t>p</a:t>
            </a:r>
            <a:r>
              <a:rPr lang="en-US" sz="1000" dirty="0" err="1" smtClean="0"/>
              <a:t>-bromo-fluorobenzene</a:t>
            </a:r>
            <a:endParaRPr lang="en-US" sz="1000" dirty="0"/>
          </a:p>
        </p:txBody>
      </p:sp>
      <p:sp>
        <p:nvSpPr>
          <p:cNvPr id="42" name="TextBox 41"/>
          <p:cNvSpPr txBox="1"/>
          <p:nvPr/>
        </p:nvSpPr>
        <p:spPr>
          <a:xfrm>
            <a:off x="24841200" y="19659600"/>
            <a:ext cx="1600200" cy="246221"/>
          </a:xfrm>
          <a:prstGeom prst="rect">
            <a:avLst/>
          </a:prstGeom>
          <a:noFill/>
        </p:spPr>
        <p:txBody>
          <a:bodyPr wrap="square" rtlCol="0">
            <a:spAutoFit/>
          </a:bodyPr>
          <a:lstStyle/>
          <a:p>
            <a:r>
              <a:rPr lang="en-US" sz="1000" dirty="0" smtClean="0"/>
              <a:t>CF</a:t>
            </a:r>
            <a:r>
              <a:rPr lang="en-US" sz="1000" baseline="-25000" dirty="0" smtClean="0"/>
              <a:t>3</a:t>
            </a:r>
            <a:r>
              <a:rPr lang="en-US" sz="1000" dirty="0" smtClean="0"/>
              <a:t>CH</a:t>
            </a:r>
            <a:r>
              <a:rPr lang="en-US" sz="1000" baseline="-25000" dirty="0" smtClean="0"/>
              <a:t>2</a:t>
            </a:r>
            <a:r>
              <a:rPr lang="en-US" sz="1000" dirty="0" smtClean="0"/>
              <a:t>-CHO</a:t>
            </a:r>
            <a:r>
              <a:rPr lang="en-US" sz="1000" i="1" dirty="0" smtClean="0"/>
              <a:t> </a:t>
            </a:r>
            <a:endParaRPr lang="en-US" sz="1000" dirty="0"/>
          </a:p>
        </p:txBody>
      </p:sp>
      <p:graphicFrame>
        <p:nvGraphicFramePr>
          <p:cNvPr id="1042" name="Object 18"/>
          <p:cNvGraphicFramePr>
            <a:graphicFrameLocks noChangeAspect="1"/>
          </p:cNvGraphicFramePr>
          <p:nvPr/>
        </p:nvGraphicFramePr>
        <p:xfrm>
          <a:off x="13182600" y="14622463"/>
          <a:ext cx="8172450" cy="3070225"/>
        </p:xfrm>
        <a:graphic>
          <a:graphicData uri="http://schemas.openxmlformats.org/presentationml/2006/ole">
            <p:oleObj spid="_x0000_s1042" name="CS ChemDraw Drawing" r:id="rId12" imgW="6112431" imgH="2300704" progId="ChemDraw.Document.6.0">
              <p:embed/>
            </p:oleObj>
          </a:graphicData>
        </a:graphic>
      </p:graphicFrame>
      <p:graphicFrame>
        <p:nvGraphicFramePr>
          <p:cNvPr id="1043" name="Object 19"/>
          <p:cNvGraphicFramePr>
            <a:graphicFrameLocks noChangeAspect="1"/>
          </p:cNvGraphicFramePr>
          <p:nvPr/>
        </p:nvGraphicFramePr>
        <p:xfrm>
          <a:off x="13792200" y="12649200"/>
          <a:ext cx="649288" cy="663575"/>
        </p:xfrm>
        <a:graphic>
          <a:graphicData uri="http://schemas.openxmlformats.org/presentationml/2006/ole">
            <p:oleObj spid="_x0000_s1043" name="CS ChemDraw Drawing" r:id="rId13" imgW="406080" imgH="401040" progId="ChemDraw.Document.6.0">
              <p:embed/>
            </p:oleObj>
          </a:graphicData>
        </a:graphic>
      </p:graphicFrame>
      <p:graphicFrame>
        <p:nvGraphicFramePr>
          <p:cNvPr id="45" name="Table 44"/>
          <p:cNvGraphicFramePr>
            <a:graphicFrameLocks noGrp="1"/>
          </p:cNvGraphicFramePr>
          <p:nvPr/>
        </p:nvGraphicFramePr>
        <p:xfrm>
          <a:off x="36271200" y="14020800"/>
          <a:ext cx="7467600" cy="3360420"/>
        </p:xfrm>
        <a:graphic>
          <a:graphicData uri="http://schemas.openxmlformats.org/drawingml/2006/table">
            <a:tbl>
              <a:tblPr/>
              <a:tblGrid>
                <a:gridCol w="1981200"/>
                <a:gridCol w="2209800"/>
                <a:gridCol w="1536577"/>
                <a:gridCol w="87529"/>
                <a:gridCol w="1652494"/>
              </a:tblGrid>
              <a:tr h="165100">
                <a:tc gridSpan="2">
                  <a:txBody>
                    <a:bodyPr/>
                    <a:lstStyle/>
                    <a:p>
                      <a:pPr algn="l" fontAlgn="b"/>
                      <a:r>
                        <a:rPr lang="en-US" sz="1600" b="0" i="0" u="none" strike="noStrike" dirty="0">
                          <a:latin typeface="Verdana"/>
                        </a:rPr>
                        <a:t>Sample </a:t>
                      </a:r>
                      <a:r>
                        <a:rPr lang="en-US" sz="1600" b="0" i="0" u="none" strike="noStrike" dirty="0" smtClean="0">
                          <a:latin typeface="Verdana"/>
                        </a:rPr>
                        <a:t>1</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r" fontAlgn="b"/>
                      <a:r>
                        <a:rPr lang="en-US" sz="1600" b="0" i="0" u="none" strike="noStrike" dirty="0">
                          <a:latin typeface="Verdana"/>
                        </a:rPr>
                        <a:t>Initial Mass: </a:t>
                      </a:r>
                      <a:r>
                        <a:rPr lang="en-US" sz="1600" b="0" i="0" u="none" strike="noStrike" dirty="0" smtClean="0">
                          <a:latin typeface="Verdana"/>
                        </a:rPr>
                        <a:t>0.345 g  </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68300">
                <a:tc>
                  <a:txBody>
                    <a:bodyPr/>
                    <a:lstStyle/>
                    <a:p>
                      <a:pPr algn="ctr" fontAlgn="b"/>
                      <a:r>
                        <a:rPr lang="en-US" sz="1600" b="0" i="0" u="none" strike="noStrike" dirty="0" smtClean="0">
                          <a:latin typeface="Verdana"/>
                        </a:rPr>
                        <a:t>Reprecipitation Order</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latin typeface="Verdana"/>
                        </a:rPr>
                        <a:t>Reprecipitated</a:t>
                      </a:r>
                      <a:r>
                        <a:rPr lang="en-US" sz="1600" b="0" i="0" u="none" strike="noStrike" dirty="0">
                          <a:latin typeface="Verdana"/>
                        </a:rPr>
                        <a:t> with CH</a:t>
                      </a:r>
                      <a:r>
                        <a:rPr lang="en-US" sz="1600" b="0" i="0" u="none" strike="noStrike" baseline="-25000" dirty="0">
                          <a:latin typeface="Verdana"/>
                        </a:rPr>
                        <a:t>3</a:t>
                      </a:r>
                      <a:r>
                        <a:rPr lang="en-US" sz="1600" b="0" i="0" u="none" strike="noStrike" dirty="0">
                          <a:latin typeface="Verdana"/>
                        </a:rPr>
                        <a:t>OH (mL)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Verdana"/>
                        </a:rPr>
                        <a:t>Recovered Mass (g)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latin typeface="Verdana"/>
                        </a:rPr>
                        <a:t>Dissolved in CDCl</a:t>
                      </a:r>
                      <a:r>
                        <a:rPr lang="en-US" sz="1600" b="0" i="0" u="none" strike="noStrike" baseline="-25000">
                          <a:latin typeface="Verdana"/>
                        </a:rPr>
                        <a:t>3 </a:t>
                      </a:r>
                      <a:r>
                        <a:rPr lang="en-US" sz="1600" b="0" i="0" u="none" strike="noStrike">
                          <a:latin typeface="Verdana"/>
                        </a:rPr>
                        <a:t>(mL)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ctr" fontAlgn="b"/>
                      <a:r>
                        <a:rPr lang="en-US" sz="1600" b="0" i="0" u="none" strike="noStrike" dirty="0" smtClean="0">
                          <a:latin typeface="Verdana"/>
                        </a:rPr>
                        <a:t>1st</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Verdana"/>
                        </a:rPr>
                        <a:t>  6</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Verdana"/>
                        </a:rPr>
                        <a:t>0.224</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smtClean="0">
                          <a:latin typeface="Verdana"/>
                        </a:rPr>
                        <a:t>2</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ctr" fontAlgn="b"/>
                      <a:r>
                        <a:rPr lang="en-US" sz="1600" b="0" i="0" u="none" strike="noStrike" dirty="0" smtClean="0">
                          <a:latin typeface="Verdana"/>
                        </a:rPr>
                        <a:t>2nd</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Verdana"/>
                        </a:rPr>
                        <a:t>  8</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Verdana"/>
                        </a:rPr>
                        <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smtClean="0">
                          <a:latin typeface="Verdana"/>
                        </a:rPr>
                        <a:t>2</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ctr" fontAlgn="b"/>
                      <a:r>
                        <a:rPr lang="en-US" sz="1600" b="0" i="0" u="none" strike="noStrike" dirty="0" smtClean="0">
                          <a:latin typeface="Verdana"/>
                        </a:rPr>
                        <a:t>3rd</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Verdana"/>
                        </a:rPr>
                        <a:t>20</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Verdana"/>
                        </a:rPr>
                        <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smtClean="0">
                          <a:latin typeface="Verdana"/>
                        </a:rPr>
                        <a:t>2</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919">
                <a:tc>
                  <a:txBody>
                    <a:bodyPr/>
                    <a:lstStyle/>
                    <a:p>
                      <a:pPr algn="ctr" fontAlgn="b"/>
                      <a:r>
                        <a:rPr lang="en-US" sz="1600" b="0" i="0" u="none" strike="noStrike">
                          <a:latin typeface="Verdan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Verdan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Verdan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latin typeface="Verdan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gridSpan="2">
                  <a:txBody>
                    <a:bodyPr/>
                    <a:lstStyle/>
                    <a:p>
                      <a:pPr algn="l" fontAlgn="b"/>
                      <a:r>
                        <a:rPr lang="en-US" sz="1600" b="0" i="0" u="none" strike="noStrike" dirty="0">
                          <a:latin typeface="Verdana"/>
                        </a:rPr>
                        <a:t>Sample </a:t>
                      </a:r>
                      <a:r>
                        <a:rPr lang="en-US" sz="1600" b="0" i="0" u="none" strike="noStrike" dirty="0" smtClean="0">
                          <a:latin typeface="Verdana"/>
                        </a:rPr>
                        <a:t>2</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r" fontAlgn="b"/>
                      <a:r>
                        <a:rPr lang="en-US" sz="1600" b="0" i="0" u="none" strike="noStrike" dirty="0">
                          <a:latin typeface="Verdana"/>
                        </a:rPr>
                        <a:t>Initial Mass: </a:t>
                      </a:r>
                      <a:r>
                        <a:rPr lang="en-US" sz="1600" b="0" i="0" u="none" strike="noStrike" dirty="0" smtClean="0">
                          <a:latin typeface="Verdana"/>
                        </a:rPr>
                        <a:t>0.216 g  </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51180">
                <a:tc>
                  <a:txBody>
                    <a:bodyPr/>
                    <a:lstStyle/>
                    <a:p>
                      <a:pPr algn="ctr" fontAlgn="b"/>
                      <a:r>
                        <a:rPr lang="en-US" sz="1600" b="0" i="0" u="none" strike="noStrike" dirty="0">
                          <a:latin typeface="Verdana"/>
                        </a:rPr>
                        <a:t>Reprecipitation </a:t>
                      </a:r>
                      <a:r>
                        <a:rPr lang="en-US" sz="1600" b="0" i="0" u="none" strike="noStrike" dirty="0" smtClean="0">
                          <a:latin typeface="Verdana"/>
                        </a:rPr>
                        <a:t>Order</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err="1">
                          <a:latin typeface="Verdana"/>
                        </a:rPr>
                        <a:t>Reprecipitated</a:t>
                      </a:r>
                      <a:r>
                        <a:rPr lang="en-US" sz="1600" b="0" i="0" u="none" strike="noStrike" dirty="0">
                          <a:latin typeface="Verdana"/>
                        </a:rPr>
                        <a:t> with CH</a:t>
                      </a:r>
                      <a:r>
                        <a:rPr lang="en-US" sz="1600" b="0" i="0" u="none" strike="noStrike" baseline="-25000" dirty="0">
                          <a:latin typeface="Verdana"/>
                        </a:rPr>
                        <a:t>3</a:t>
                      </a:r>
                      <a:r>
                        <a:rPr lang="en-US" sz="1600" b="0" i="0" u="none" strike="noStrike" dirty="0">
                          <a:latin typeface="Verdana"/>
                        </a:rPr>
                        <a:t>OH (mL)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latin typeface="Verdana"/>
                        </a:rPr>
                        <a:t>Recovered Mass (g)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latin typeface="Verdana"/>
                        </a:rPr>
                        <a:t>Dissolved in CDCl</a:t>
                      </a:r>
                      <a:r>
                        <a:rPr lang="en-US" sz="1600" b="0" i="0" u="none" strike="noStrike" baseline="-25000">
                          <a:latin typeface="Verdana"/>
                        </a:rPr>
                        <a:t>3 </a:t>
                      </a:r>
                      <a:r>
                        <a:rPr lang="en-US" sz="1600" b="0" i="0" u="none" strike="noStrike">
                          <a:latin typeface="Verdana"/>
                        </a:rPr>
                        <a:t>(mL)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ctr" fontAlgn="b"/>
                      <a:r>
                        <a:rPr lang="en-US" sz="1600" b="0" i="0" u="none" strike="noStrike" dirty="0" smtClean="0">
                          <a:latin typeface="Verdana"/>
                        </a:rPr>
                        <a:t>1st</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Verdana"/>
                        </a:rPr>
                        <a:t>10</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smtClean="0">
                          <a:latin typeface="Verdana"/>
                        </a:rPr>
                        <a:t>0.205</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smtClean="0">
                          <a:latin typeface="Verdana"/>
                        </a:rPr>
                        <a:t>1</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ctr" fontAlgn="b"/>
                      <a:r>
                        <a:rPr lang="en-US" sz="1600" b="0" i="0" u="none" strike="noStrike" dirty="0" smtClean="0">
                          <a:latin typeface="Verdana"/>
                        </a:rPr>
                        <a:t>2nd</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Verdana"/>
                        </a:rPr>
                        <a:t>35</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smtClean="0">
                          <a:latin typeface="Verdana"/>
                        </a:rPr>
                        <a:t>0.157</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smtClean="0">
                          <a:latin typeface="Verdana"/>
                        </a:rPr>
                        <a:t>1</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ctr" fontAlgn="b"/>
                      <a:r>
                        <a:rPr lang="en-US" sz="1600" b="0" i="0" u="none" strike="noStrike" dirty="0" smtClean="0">
                          <a:latin typeface="Verdana"/>
                        </a:rPr>
                        <a:t>3rd</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Verdana"/>
                        </a:rPr>
                        <a:t>20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smtClean="0">
                          <a:latin typeface="Verdana"/>
                        </a:rPr>
                        <a:t>0.128</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smtClean="0">
                          <a:latin typeface="Verdana"/>
                        </a:rPr>
                        <a:t>1</a:t>
                      </a:r>
                      <a:endParaRPr lang="en-US" sz="1600" b="0" i="0" u="none" strike="noStrike" dirty="0">
                        <a:latin typeface="Verdana"/>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7" name="TextBox 46"/>
          <p:cNvSpPr txBox="1"/>
          <p:nvPr/>
        </p:nvSpPr>
        <p:spPr>
          <a:xfrm>
            <a:off x="34747200" y="17602200"/>
            <a:ext cx="10515600" cy="2585323"/>
          </a:xfrm>
          <a:prstGeom prst="rect">
            <a:avLst/>
          </a:prstGeom>
          <a:noFill/>
        </p:spPr>
        <p:txBody>
          <a:bodyPr wrap="square" rtlCol="0">
            <a:spAutoFit/>
          </a:bodyPr>
          <a:lstStyle/>
          <a:p>
            <a:r>
              <a:rPr lang="en-US" sz="2400" dirty="0" smtClean="0">
                <a:latin typeface="Times New Roman"/>
                <a:cs typeface="Times New Roman"/>
              </a:rPr>
              <a:t>	</a:t>
            </a:r>
            <a:r>
              <a:rPr lang="en-US" sz="2400" b="1" dirty="0" smtClean="0">
                <a:latin typeface="Times New Roman"/>
                <a:cs typeface="Times New Roman"/>
              </a:rPr>
              <a:t>End Group </a:t>
            </a:r>
            <a:r>
              <a:rPr lang="en-US" sz="2400" b="1" dirty="0" err="1" smtClean="0">
                <a:latin typeface="Times New Roman"/>
                <a:cs typeface="Times New Roman"/>
              </a:rPr>
              <a:t>Quantitation</a:t>
            </a:r>
            <a:r>
              <a:rPr lang="en-US" sz="2400" b="1" dirty="0" smtClean="0">
                <a:latin typeface="Times New Roman"/>
                <a:cs typeface="Times New Roman"/>
              </a:rPr>
              <a:t>. </a:t>
            </a:r>
            <a:r>
              <a:rPr lang="en-US" sz="2400" dirty="0" smtClean="0">
                <a:latin typeface="Times New Roman"/>
                <a:cs typeface="Times New Roman"/>
              </a:rPr>
              <a:t>A </a:t>
            </a:r>
            <a:r>
              <a:rPr lang="en-US" sz="2400" dirty="0" smtClean="0">
                <a:latin typeface="Times New Roman"/>
                <a:cs typeface="Times New Roman"/>
              </a:rPr>
              <a:t>quantitative NMR sample was prepared using the 3</a:t>
            </a:r>
            <a:r>
              <a:rPr lang="en-US" sz="2400" baseline="30000" dirty="0" smtClean="0">
                <a:latin typeface="Times New Roman"/>
                <a:cs typeface="Times New Roman"/>
              </a:rPr>
              <a:t>rd</a:t>
            </a:r>
            <a:r>
              <a:rPr lang="en-US" sz="2400" dirty="0" smtClean="0">
                <a:latin typeface="Times New Roman"/>
                <a:cs typeface="Times New Roman"/>
              </a:rPr>
              <a:t> reprecipitation of Sample 2 with the addition of 2.0 </a:t>
            </a:r>
            <a:r>
              <a:rPr lang="en-US" sz="2400" dirty="0" err="1" smtClean="0">
                <a:latin typeface="Times New Roman"/>
                <a:cs typeface="Times New Roman"/>
              </a:rPr>
              <a:t>μL</a:t>
            </a:r>
            <a:r>
              <a:rPr lang="en-US" sz="2400" dirty="0" smtClean="0">
                <a:latin typeface="Times New Roman"/>
                <a:cs typeface="Times New Roman"/>
              </a:rPr>
              <a:t> </a:t>
            </a:r>
            <a:r>
              <a:rPr lang="en-US" sz="2400" dirty="0" smtClean="0">
                <a:latin typeface="Times New Roman"/>
                <a:cs typeface="Times New Roman"/>
              </a:rPr>
              <a:t>p-</a:t>
            </a:r>
            <a:r>
              <a:rPr lang="en-US" sz="2400" dirty="0" err="1" smtClean="0">
                <a:latin typeface="Times New Roman"/>
                <a:cs typeface="Times New Roman"/>
              </a:rPr>
              <a:t>bromofluoro</a:t>
            </a:r>
            <a:r>
              <a:rPr lang="en-US" sz="2400" dirty="0" smtClean="0">
                <a:latin typeface="Times New Roman"/>
                <a:cs typeface="Times New Roman"/>
              </a:rPr>
              <a:t>-benzene as </a:t>
            </a:r>
            <a:r>
              <a:rPr lang="en-US" sz="2400" dirty="0" smtClean="0">
                <a:latin typeface="Times New Roman"/>
                <a:cs typeface="Times New Roman"/>
              </a:rPr>
              <a:t>an internal standard.  The polymer and standard were taken up in 1.0 mL of CDCl</a:t>
            </a:r>
            <a:r>
              <a:rPr lang="en-US" sz="2400" baseline="-25000" dirty="0" smtClean="0">
                <a:latin typeface="Times New Roman"/>
                <a:cs typeface="Times New Roman"/>
              </a:rPr>
              <a:t>3</a:t>
            </a:r>
            <a:r>
              <a:rPr lang="en-US" sz="2400" dirty="0" smtClean="0">
                <a:latin typeface="Times New Roman"/>
                <a:cs typeface="Times New Roman"/>
              </a:rPr>
              <a:t> and </a:t>
            </a:r>
            <a:r>
              <a:rPr lang="en-US" sz="2400" dirty="0" smtClean="0">
                <a:latin typeface="Times New Roman"/>
                <a:cs typeface="Times New Roman"/>
              </a:rPr>
              <a:t>5000-scan </a:t>
            </a:r>
            <a:r>
              <a:rPr lang="en-US" sz="2400" baseline="30000" dirty="0" smtClean="0">
                <a:latin typeface="Times New Roman"/>
                <a:cs typeface="Times New Roman"/>
              </a:rPr>
              <a:t>1</a:t>
            </a:r>
            <a:r>
              <a:rPr lang="en-US" sz="2400" dirty="0" smtClean="0">
                <a:latin typeface="Times New Roman"/>
                <a:cs typeface="Times New Roman"/>
              </a:rPr>
              <a:t>H and </a:t>
            </a:r>
            <a:r>
              <a:rPr lang="en-US" sz="2400" baseline="30000" dirty="0" smtClean="0">
                <a:latin typeface="Times New Roman"/>
                <a:cs typeface="Times New Roman"/>
              </a:rPr>
              <a:t>19</a:t>
            </a:r>
            <a:r>
              <a:rPr lang="en-US" sz="2400" dirty="0" smtClean="0">
                <a:latin typeface="Times New Roman"/>
                <a:cs typeface="Times New Roman"/>
              </a:rPr>
              <a:t>F NMR spectra were obtained.  Peaks were integrated and </a:t>
            </a:r>
            <a:r>
              <a:rPr lang="en-US" sz="2400" dirty="0" smtClean="0">
                <a:latin typeface="Times New Roman"/>
                <a:cs typeface="Times New Roman"/>
              </a:rPr>
              <a:t>the end group to polymer ratio calculated using the known concentrations and number-average molecular weight of the polymer.   </a:t>
            </a:r>
            <a:endParaRPr lang="en-US" sz="2400" dirty="0" smtClean="0">
              <a:latin typeface="Times New Roman"/>
              <a:cs typeface="Times New Roman"/>
            </a:endParaRPr>
          </a:p>
          <a:p>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Apex</Template>
  <TotalTime>5865</TotalTime>
  <Words>408</Words>
  <Application>Microsoft Office PowerPoint</Application>
  <PresentationFormat>Custom</PresentationFormat>
  <Paragraphs>111</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CS ChemDraw Drawing</vt:lpstr>
      <vt:lpstr>Slide 1</vt:lpstr>
    </vt:vector>
  </TitlesOfParts>
  <Company>Swarthmore College</Company>
  <LinksUpToDate>false</LinksUpToDate>
  <SharedDoc>false</SharedDoc>
  <HyperlinkBase>http://www.swarthmore.edu/NatSci/cpurrin1/posteradvice.htm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dc:title>
  <dc:creator>Colin Purrington</dc:creator>
  <dc:description>You may use this template for educational and non-profit use.  Please acknowledge its source, and please send feedback to:_x000d_     purrington@swarthmore.edu._x000d__x000d_If you are using site or template for a course on Blackboard or WebCT, please give me Guest access, or send me an e-mail, so that I can see how the information is being used.</dc:description>
  <cp:lastModifiedBy>WSU</cp:lastModifiedBy>
  <cp:revision>328</cp:revision>
  <cp:lastPrinted>2009-04-10T02:07:21Z</cp:lastPrinted>
  <dcterms:created xsi:type="dcterms:W3CDTF">2010-03-17T00:19:50Z</dcterms:created>
  <dcterms:modified xsi:type="dcterms:W3CDTF">2010-03-17T18:38:47Z</dcterms:modified>
</cp:coreProperties>
</file>