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8156-2AA5-4442-867B-02917CDC42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EBE6-4997-4EA6-8E74-192F31A9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net.fsu.edu/education/tutorials/tools/ionization_mald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eld_desorp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m.bris.ac.uk/ms/newversion/fablsims-ionisation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 Spectrometry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Instrumentation:</a:t>
            </a:r>
          </a:p>
          <a:p>
            <a:r>
              <a:rPr lang="en-US" dirty="0" smtClean="0"/>
              <a:t>Ionization methods and analyzers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9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http://www.magnet.fsu.edu/education/tutorials/tools/ionization_maldi.html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Sample in a matrix (e.g., nicotinic acid) that absorbs light is zapped with a laser beam of corresponding wavelength. The </a:t>
            </a:r>
            <a:r>
              <a:rPr lang="en-US" dirty="0" err="1" smtClean="0"/>
              <a:t>photoexcited</a:t>
            </a:r>
            <a:r>
              <a:rPr lang="en-US" dirty="0" smtClean="0"/>
              <a:t> matrix ejects </a:t>
            </a:r>
            <a:r>
              <a:rPr lang="en-US" dirty="0" err="1" smtClean="0"/>
              <a:t>analyte</a:t>
            </a:r>
            <a:r>
              <a:rPr lang="en-US" dirty="0"/>
              <a:t> </a:t>
            </a:r>
            <a:r>
              <a:rPr lang="en-US" dirty="0" smtClean="0"/>
              <a:t>ions from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7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(or ESI)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379464" cy="2231136"/>
          </a:xfrm>
        </p:spPr>
      </p:pic>
      <p:sp>
        <p:nvSpPr>
          <p:cNvPr id="5" name="TextBox 4"/>
          <p:cNvSpPr txBox="1"/>
          <p:nvPr/>
        </p:nvSpPr>
        <p:spPr>
          <a:xfrm>
            <a:off x="1295400" y="4038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in solution at atmospheric pressure forms small droplets which move toward analyzer and become smaller as solvent evaporates. Eventually they become too small and explode releasing individual </a:t>
            </a:r>
            <a:r>
              <a:rPr lang="en-US" dirty="0" err="1" smtClean="0"/>
              <a:t>analyte</a:t>
            </a:r>
            <a:r>
              <a:rPr lang="en-US" dirty="0" smtClean="0"/>
              <a:t> ions in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1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vs EI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36261"/>
            <a:ext cx="6248400" cy="4053840"/>
          </a:xfrm>
        </p:spPr>
      </p:pic>
    </p:spTree>
    <p:extLst>
      <p:ext uri="{BB962C8B-B14F-4D97-AF65-F5344CB8AC3E}">
        <p14:creationId xmlns:p14="http://schemas.microsoft.com/office/powerpoint/2010/main" val="13559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of a protein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2176113"/>
            <a:ext cx="6227064" cy="3374136"/>
          </a:xfrm>
        </p:spPr>
      </p:pic>
    </p:spTree>
    <p:extLst>
      <p:ext uri="{BB962C8B-B14F-4D97-AF65-F5344CB8AC3E}">
        <p14:creationId xmlns:p14="http://schemas.microsoft.com/office/powerpoint/2010/main" val="184700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164537" cy="3448653"/>
          </a:xfrm>
        </p:spPr>
      </p:pic>
    </p:spTree>
    <p:extLst>
      <p:ext uri="{BB962C8B-B14F-4D97-AF65-F5344CB8AC3E}">
        <p14:creationId xmlns:p14="http://schemas.microsoft.com/office/powerpoint/2010/main" val="429126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Sector</a:t>
            </a:r>
          </a:p>
          <a:p>
            <a:r>
              <a:rPr lang="en-US" dirty="0" err="1" smtClean="0"/>
              <a:t>Quadrupole</a:t>
            </a:r>
            <a:endParaRPr lang="en-US" dirty="0" smtClean="0"/>
          </a:p>
          <a:p>
            <a:r>
              <a:rPr lang="en-US" dirty="0" smtClean="0"/>
              <a:t>Ion Trap</a:t>
            </a:r>
          </a:p>
          <a:p>
            <a:r>
              <a:rPr lang="en-US" dirty="0" smtClean="0"/>
              <a:t>TOF</a:t>
            </a:r>
          </a:p>
          <a:p>
            <a:r>
              <a:rPr lang="en-US" dirty="0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" y="1600200"/>
            <a:ext cx="8175933" cy="4525963"/>
          </a:xfrm>
        </p:spPr>
      </p:pic>
    </p:spTree>
    <p:extLst>
      <p:ext uri="{BB962C8B-B14F-4D97-AF65-F5344CB8AC3E}">
        <p14:creationId xmlns:p14="http://schemas.microsoft.com/office/powerpoint/2010/main" val="374413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Sector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1295400"/>
            <a:ext cx="6635893" cy="3028029"/>
          </a:xfrm>
        </p:spPr>
      </p:pic>
      <p:sp>
        <p:nvSpPr>
          <p:cNvPr id="5" name="TextBox 4"/>
          <p:cNvSpPr txBox="1"/>
          <p:nvPr/>
        </p:nvSpPr>
        <p:spPr>
          <a:xfrm>
            <a:off x="1600200" y="45720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K.E. = </a:t>
            </a:r>
            <a:r>
              <a:rPr lang="en-US" i="1" dirty="0" err="1" smtClean="0"/>
              <a:t>z</a:t>
            </a:r>
            <a:r>
              <a:rPr lang="en-US" dirty="0" err="1" smtClean="0"/>
              <a:t>V</a:t>
            </a:r>
            <a:r>
              <a:rPr lang="en-US" dirty="0" smtClean="0"/>
              <a:t> = 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/2</a:t>
            </a:r>
          </a:p>
          <a:p>
            <a:r>
              <a:rPr lang="en-US" dirty="0" smtClean="0"/>
              <a:t>Deflecting force = </a:t>
            </a:r>
            <a:r>
              <a:rPr lang="en-US" i="1" dirty="0" err="1" smtClean="0"/>
              <a:t>Bzv</a:t>
            </a:r>
            <a:endParaRPr lang="en-US" i="1" dirty="0" smtClean="0"/>
          </a:p>
          <a:p>
            <a:r>
              <a:rPr lang="en-US" dirty="0" smtClean="0"/>
              <a:t>Radius of path </a:t>
            </a:r>
            <a:r>
              <a:rPr lang="en-US" i="1" dirty="0" smtClean="0"/>
              <a:t>(r): </a:t>
            </a:r>
            <a:r>
              <a:rPr lang="en-US" i="1" dirty="0" err="1" smtClean="0"/>
              <a:t>Bzv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mv</a:t>
            </a:r>
            <a:r>
              <a:rPr lang="en-US" i="1" baseline="30000" dirty="0" smtClean="0"/>
              <a:t>2</a:t>
            </a:r>
            <a:r>
              <a:rPr lang="en-US" i="1" dirty="0" smtClean="0"/>
              <a:t>/r</a:t>
            </a:r>
          </a:p>
          <a:p>
            <a:endParaRPr lang="en-US" i="1" dirty="0"/>
          </a:p>
          <a:p>
            <a:r>
              <a:rPr lang="en-US" i="1" dirty="0" smtClean="0"/>
              <a:t>m/z </a:t>
            </a:r>
            <a:r>
              <a:rPr lang="en-US" dirty="0" smtClean="0"/>
              <a:t>= B</a:t>
            </a:r>
            <a:r>
              <a:rPr lang="en-US" baseline="30000" dirty="0" smtClean="0"/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/2V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287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Quadrupole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2621121"/>
            <a:ext cx="6537960" cy="2484120"/>
          </a:xfrm>
        </p:spPr>
      </p:pic>
    </p:spTree>
    <p:extLst>
      <p:ext uri="{BB962C8B-B14F-4D97-AF65-F5344CB8AC3E}">
        <p14:creationId xmlns:p14="http://schemas.microsoft.com/office/powerpoint/2010/main" val="84564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Trap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2581497"/>
            <a:ext cx="5815584" cy="2563368"/>
          </a:xfrm>
        </p:spPr>
      </p:pic>
    </p:spTree>
    <p:extLst>
      <p:ext uri="{BB962C8B-B14F-4D97-AF65-F5344CB8AC3E}">
        <p14:creationId xmlns:p14="http://schemas.microsoft.com/office/powerpoint/2010/main" val="45569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8" y="2977737"/>
            <a:ext cx="6379464" cy="1770888"/>
          </a:xfrm>
        </p:spPr>
      </p:pic>
    </p:spTree>
    <p:extLst>
      <p:ext uri="{BB962C8B-B14F-4D97-AF65-F5344CB8AC3E}">
        <p14:creationId xmlns:p14="http://schemas.microsoft.com/office/powerpoint/2010/main" val="12373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K.E. = </a:t>
            </a:r>
            <a:r>
              <a:rPr lang="en-US" i="1" dirty="0" err="1" smtClean="0"/>
              <a:t>z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mv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r>
              <a:rPr lang="en-US" dirty="0" smtClean="0"/>
              <a:t>All ions have same energy at start of “drift tube” so velocities are different:</a:t>
            </a:r>
          </a:p>
          <a:p>
            <a:r>
              <a:rPr lang="en-US" i="1" dirty="0" smtClean="0"/>
              <a:t>v</a:t>
            </a:r>
            <a:r>
              <a:rPr lang="en-US" dirty="0" smtClean="0"/>
              <a:t> = (2</a:t>
            </a:r>
            <a:r>
              <a:rPr lang="en-US" i="1" dirty="0" smtClean="0"/>
              <a:t>z</a:t>
            </a:r>
            <a:r>
              <a:rPr lang="en-US" dirty="0" smtClean="0"/>
              <a:t>V/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</a:p>
          <a:p>
            <a:r>
              <a:rPr lang="en-US" dirty="0" smtClean="0"/>
              <a:t>Tube length = </a:t>
            </a:r>
            <a:r>
              <a:rPr lang="en-US" i="1" dirty="0" smtClean="0"/>
              <a:t>L</a:t>
            </a:r>
            <a:endParaRPr lang="en-US" dirty="0" smtClean="0"/>
          </a:p>
          <a:p>
            <a:r>
              <a:rPr lang="en-US" dirty="0" smtClean="0"/>
              <a:t>Time of flight (t) = (</a:t>
            </a:r>
            <a:r>
              <a:rPr lang="en-US" i="1" dirty="0" smtClean="0"/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m/2</a:t>
            </a:r>
            <a:r>
              <a:rPr lang="en-US" i="1" dirty="0" smtClean="0"/>
              <a:t>z</a:t>
            </a:r>
            <a:r>
              <a:rPr lang="en-US" dirty="0" smtClean="0"/>
              <a:t>V)</a:t>
            </a:r>
            <a:r>
              <a:rPr lang="en-US" baseline="30000" dirty="0" smtClean="0"/>
              <a:t>1/2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1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Analyzers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8" y="1981200"/>
            <a:ext cx="7784364" cy="3281013"/>
          </a:xfrm>
        </p:spPr>
      </p:pic>
    </p:spTree>
    <p:extLst>
      <p:ext uri="{BB962C8B-B14F-4D97-AF65-F5344CB8AC3E}">
        <p14:creationId xmlns:p14="http://schemas.microsoft.com/office/powerpoint/2010/main" val="182543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</a:t>
            </a:r>
          </a:p>
          <a:p>
            <a:endParaRPr lang="en-US" sz="2400" dirty="0"/>
          </a:p>
          <a:p>
            <a:r>
              <a:rPr lang="en-US" sz="2400" dirty="0" smtClean="0"/>
              <a:t>CI</a:t>
            </a:r>
          </a:p>
          <a:p>
            <a:endParaRPr lang="en-US" sz="2400" dirty="0"/>
          </a:p>
          <a:p>
            <a:r>
              <a:rPr lang="en-US" sz="2400" dirty="0" smtClean="0"/>
              <a:t>FD</a:t>
            </a:r>
          </a:p>
          <a:p>
            <a:endParaRPr lang="en-US" sz="2400" dirty="0"/>
          </a:p>
          <a:p>
            <a:r>
              <a:rPr lang="en-US" sz="2400" dirty="0" smtClean="0"/>
              <a:t>FAB</a:t>
            </a:r>
          </a:p>
          <a:p>
            <a:endParaRPr lang="en-US" sz="2400" dirty="0"/>
          </a:p>
          <a:p>
            <a:r>
              <a:rPr lang="en-US" sz="2400" dirty="0" smtClean="0"/>
              <a:t>MALDI</a:t>
            </a:r>
          </a:p>
          <a:p>
            <a:endParaRPr lang="en-US" sz="2400" dirty="0"/>
          </a:p>
          <a:p>
            <a:r>
              <a:rPr lang="en-US" sz="2400" dirty="0" smtClean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0874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 (and CI)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" y="1600200"/>
            <a:ext cx="8175933" cy="4525963"/>
          </a:xfrm>
        </p:spPr>
      </p:pic>
    </p:spTree>
    <p:extLst>
      <p:ext uri="{BB962C8B-B14F-4D97-AF65-F5344CB8AC3E}">
        <p14:creationId xmlns:p14="http://schemas.microsoft.com/office/powerpoint/2010/main" val="32203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 vs CI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897221"/>
            <a:ext cx="6376416" cy="3931920"/>
          </a:xfrm>
        </p:spPr>
      </p:pic>
    </p:spTree>
    <p:extLst>
      <p:ext uri="{BB962C8B-B14F-4D97-AF65-F5344CB8AC3E}">
        <p14:creationId xmlns:p14="http://schemas.microsoft.com/office/powerpoint/2010/main" val="1931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http://en.wikipedia.org/wiki/Field_desorption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voltage applied to metal emitter with carbon </a:t>
            </a:r>
            <a:r>
              <a:rPr lang="en-US" dirty="0" err="1" smtClean="0"/>
              <a:t>microneedles</a:t>
            </a:r>
            <a:r>
              <a:rPr lang="en-US" dirty="0" smtClean="0"/>
              <a:t> (after sample applied)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 vs CI vs FD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70" y="1600200"/>
            <a:ext cx="4812060" cy="4525963"/>
          </a:xfrm>
        </p:spPr>
      </p:pic>
    </p:spTree>
    <p:extLst>
      <p:ext uri="{BB962C8B-B14F-4D97-AF65-F5344CB8AC3E}">
        <p14:creationId xmlns:p14="http://schemas.microsoft.com/office/powerpoint/2010/main" val="31108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 (LSIMS is similar)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http://www.chm.bris.ac.uk/ms/newversion/fablsims-ionisation.htm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 particle beam (</a:t>
            </a:r>
            <a:r>
              <a:rPr lang="en-US" dirty="0" err="1" smtClean="0"/>
              <a:t>Ar</a:t>
            </a:r>
            <a:r>
              <a:rPr lang="en-US" dirty="0" smtClean="0"/>
              <a:t> or Ne or Cs) impinged on sample in a matrix. </a:t>
            </a:r>
            <a:r>
              <a:rPr lang="en-US" dirty="0" err="1" smtClean="0"/>
              <a:t>Analyte</a:t>
            </a:r>
            <a:r>
              <a:rPr lang="en-US" dirty="0" smtClean="0"/>
              <a:t> ions are ejected from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 HRMS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4712087" cy="49831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66606"/>
            <a:ext cx="164592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37656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 = 378.08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7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255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Mass Spectrometry </vt:lpstr>
      <vt:lpstr>Parts of an MS</vt:lpstr>
      <vt:lpstr>Ionization Methods</vt:lpstr>
      <vt:lpstr>EI (and CI)</vt:lpstr>
      <vt:lpstr>EI vs CI</vt:lpstr>
      <vt:lpstr>FD</vt:lpstr>
      <vt:lpstr>EI vs CI vs FD</vt:lpstr>
      <vt:lpstr>FAB (LSIMS is similar)</vt:lpstr>
      <vt:lpstr>FAB HRMS</vt:lpstr>
      <vt:lpstr>MALDI</vt:lpstr>
      <vt:lpstr>ES (or ESI)</vt:lpstr>
      <vt:lpstr>ESI vs EI</vt:lpstr>
      <vt:lpstr>ESI of a protein</vt:lpstr>
      <vt:lpstr>Summary</vt:lpstr>
      <vt:lpstr>Analyzers</vt:lpstr>
      <vt:lpstr>Magnetic Sector</vt:lpstr>
      <vt:lpstr>Magnetic Sector</vt:lpstr>
      <vt:lpstr>Quadrupole</vt:lpstr>
      <vt:lpstr>Ion Trap</vt:lpstr>
      <vt:lpstr>TOF</vt:lpstr>
      <vt:lpstr>Summary of Analyzers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Spectrometry</dc:title>
  <dc:creator>Tom Nalli</dc:creator>
  <cp:lastModifiedBy>Tom Nalli</cp:lastModifiedBy>
  <cp:revision>9</cp:revision>
  <dcterms:created xsi:type="dcterms:W3CDTF">2014-01-10T20:59:39Z</dcterms:created>
  <dcterms:modified xsi:type="dcterms:W3CDTF">2014-01-13T14:49:56Z</dcterms:modified>
</cp:coreProperties>
</file>