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335" r:id="rId2"/>
    <p:sldId id="353" r:id="rId3"/>
    <p:sldId id="338" r:id="rId4"/>
    <p:sldId id="354" r:id="rId5"/>
    <p:sldId id="339" r:id="rId6"/>
    <p:sldId id="340"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08" r:id="rId20"/>
    <p:sldId id="309" r:id="rId21"/>
    <p:sldId id="310" r:id="rId22"/>
    <p:sldId id="311" r:id="rId23"/>
    <p:sldId id="312" r:id="rId24"/>
    <p:sldId id="336" r:id="rId25"/>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714" y="6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8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28FAA9A-429F-4FD0-85BA-6B66E5E298E0}"/>
              </a:ext>
            </a:extLst>
          </p:cNvPr>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cs typeface="Arial" charset="0"/>
              </a:defRPr>
            </a:lvl1pPr>
          </a:lstStyle>
          <a:p>
            <a:pPr>
              <a:defRPr/>
            </a:pPr>
            <a:endParaRPr lang="en-US"/>
          </a:p>
        </p:txBody>
      </p:sp>
      <p:sp>
        <p:nvSpPr>
          <p:cNvPr id="19459" name="Rectangle 3">
            <a:extLst>
              <a:ext uri="{FF2B5EF4-FFF2-40B4-BE49-F238E27FC236}">
                <a16:creationId xmlns:a16="http://schemas.microsoft.com/office/drawing/2014/main" id="{572D70F8-7BB7-47C0-8985-8AF53B9E3B09}"/>
              </a:ext>
            </a:extLst>
          </p:cNvPr>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cs typeface="Arial" charset="0"/>
              </a:defRPr>
            </a:lvl1pPr>
          </a:lstStyle>
          <a:p>
            <a:pPr>
              <a:defRPr/>
            </a:pPr>
            <a:endParaRPr lang="en-US"/>
          </a:p>
        </p:txBody>
      </p:sp>
      <p:sp>
        <p:nvSpPr>
          <p:cNvPr id="19460" name="Rectangle 4">
            <a:extLst>
              <a:ext uri="{FF2B5EF4-FFF2-40B4-BE49-F238E27FC236}">
                <a16:creationId xmlns:a16="http://schemas.microsoft.com/office/drawing/2014/main" id="{E9829A89-AD47-4E55-9464-7F36FC60DFF0}"/>
              </a:ext>
            </a:extLst>
          </p:cNvPr>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cs typeface="Arial" charset="0"/>
              </a:defRPr>
            </a:lvl1pPr>
          </a:lstStyle>
          <a:p>
            <a:pPr>
              <a:defRPr/>
            </a:pPr>
            <a:endParaRPr lang="en-US"/>
          </a:p>
        </p:txBody>
      </p:sp>
      <p:sp>
        <p:nvSpPr>
          <p:cNvPr id="19461" name="Rectangle 5">
            <a:extLst>
              <a:ext uri="{FF2B5EF4-FFF2-40B4-BE49-F238E27FC236}">
                <a16:creationId xmlns:a16="http://schemas.microsoft.com/office/drawing/2014/main" id="{0E7F3B65-170F-44E9-AD3D-244550D2B696}"/>
              </a:ext>
            </a:extLst>
          </p:cNvPr>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4C4DB26A-1C15-4879-88B2-85136295674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BB1FD0A-60A5-4876-8C6B-2913B4B45E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5EDA63-9258-4556-B9CA-CF7D9F6C6B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6DB76B-9632-4025-8385-F770C738E17E}"/>
              </a:ext>
            </a:extLst>
          </p:cNvPr>
          <p:cNvSpPr>
            <a:spLocks noGrp="1" noChangeArrowheads="1"/>
          </p:cNvSpPr>
          <p:nvPr>
            <p:ph type="sldNum" sz="quarter" idx="12"/>
          </p:nvPr>
        </p:nvSpPr>
        <p:spPr>
          <a:ln/>
        </p:spPr>
        <p:txBody>
          <a:bodyPr/>
          <a:lstStyle>
            <a:lvl1pPr>
              <a:defRPr/>
            </a:lvl1pPr>
          </a:lstStyle>
          <a:p>
            <a:fld id="{C7A4996F-2178-4F50-9035-A40BFC5D3E22}" type="slidenum">
              <a:rPr lang="en-US" altLang="en-US"/>
              <a:pPr/>
              <a:t>‹#›</a:t>
            </a:fld>
            <a:endParaRPr lang="en-US" altLang="en-US"/>
          </a:p>
        </p:txBody>
      </p:sp>
    </p:spTree>
    <p:extLst>
      <p:ext uri="{BB962C8B-B14F-4D97-AF65-F5344CB8AC3E}">
        <p14:creationId xmlns:p14="http://schemas.microsoft.com/office/powerpoint/2010/main" val="317577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CB0ABA-5B97-424D-966F-DCF578C9E8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E46A3D-69CD-404A-AED5-E5FF77FB94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A91718-B72E-4B23-8142-46720BCB194D}"/>
              </a:ext>
            </a:extLst>
          </p:cNvPr>
          <p:cNvSpPr>
            <a:spLocks noGrp="1" noChangeArrowheads="1"/>
          </p:cNvSpPr>
          <p:nvPr>
            <p:ph type="sldNum" sz="quarter" idx="12"/>
          </p:nvPr>
        </p:nvSpPr>
        <p:spPr>
          <a:ln/>
        </p:spPr>
        <p:txBody>
          <a:bodyPr/>
          <a:lstStyle>
            <a:lvl1pPr>
              <a:defRPr/>
            </a:lvl1pPr>
          </a:lstStyle>
          <a:p>
            <a:fld id="{BABA8598-487E-46B9-9196-0DC6759AFF5B}" type="slidenum">
              <a:rPr lang="en-US" altLang="en-US"/>
              <a:pPr/>
              <a:t>‹#›</a:t>
            </a:fld>
            <a:endParaRPr lang="en-US" altLang="en-US"/>
          </a:p>
        </p:txBody>
      </p:sp>
    </p:spTree>
    <p:extLst>
      <p:ext uri="{BB962C8B-B14F-4D97-AF65-F5344CB8AC3E}">
        <p14:creationId xmlns:p14="http://schemas.microsoft.com/office/powerpoint/2010/main" val="111314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5AF4CE0-04EC-448A-B30B-CD949D5832A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2A489E-7615-4875-A46A-AFB8A7FB07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4D548F-116D-4907-8DD8-71F8CE775D78}"/>
              </a:ext>
            </a:extLst>
          </p:cNvPr>
          <p:cNvSpPr>
            <a:spLocks noGrp="1" noChangeArrowheads="1"/>
          </p:cNvSpPr>
          <p:nvPr>
            <p:ph type="sldNum" sz="quarter" idx="12"/>
          </p:nvPr>
        </p:nvSpPr>
        <p:spPr>
          <a:ln/>
        </p:spPr>
        <p:txBody>
          <a:bodyPr/>
          <a:lstStyle>
            <a:lvl1pPr>
              <a:defRPr/>
            </a:lvl1pPr>
          </a:lstStyle>
          <a:p>
            <a:fld id="{04751CBB-0BB6-44E0-87A3-C8393B9DBA43}" type="slidenum">
              <a:rPr lang="en-US" altLang="en-US"/>
              <a:pPr/>
              <a:t>‹#›</a:t>
            </a:fld>
            <a:endParaRPr lang="en-US" altLang="en-US"/>
          </a:p>
        </p:txBody>
      </p:sp>
    </p:spTree>
    <p:extLst>
      <p:ext uri="{BB962C8B-B14F-4D97-AF65-F5344CB8AC3E}">
        <p14:creationId xmlns:p14="http://schemas.microsoft.com/office/powerpoint/2010/main" val="48268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3B81C6-0EB4-4AF9-8B2E-1B1C90B561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FD24CD-A7AE-45BD-A66B-283594BEA3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FE1134-C9D4-4AC7-BD19-DBE5974856EC}"/>
              </a:ext>
            </a:extLst>
          </p:cNvPr>
          <p:cNvSpPr>
            <a:spLocks noGrp="1" noChangeArrowheads="1"/>
          </p:cNvSpPr>
          <p:nvPr>
            <p:ph type="sldNum" sz="quarter" idx="12"/>
          </p:nvPr>
        </p:nvSpPr>
        <p:spPr>
          <a:ln/>
        </p:spPr>
        <p:txBody>
          <a:bodyPr/>
          <a:lstStyle>
            <a:lvl1pPr>
              <a:defRPr/>
            </a:lvl1pPr>
          </a:lstStyle>
          <a:p>
            <a:fld id="{BC4077F2-6C0B-447B-A789-3371C0D4A9C9}" type="slidenum">
              <a:rPr lang="en-US" altLang="en-US"/>
              <a:pPr/>
              <a:t>‹#›</a:t>
            </a:fld>
            <a:endParaRPr lang="en-US" altLang="en-US"/>
          </a:p>
        </p:txBody>
      </p:sp>
    </p:spTree>
    <p:extLst>
      <p:ext uri="{BB962C8B-B14F-4D97-AF65-F5344CB8AC3E}">
        <p14:creationId xmlns:p14="http://schemas.microsoft.com/office/powerpoint/2010/main" val="209697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19EA807-5859-43AE-8103-145B5E5A80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A0A0EB-07DF-4159-ACA9-9C32F23737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17DEAE-5A3D-4E2D-9E49-8AD32B535E98}"/>
              </a:ext>
            </a:extLst>
          </p:cNvPr>
          <p:cNvSpPr>
            <a:spLocks noGrp="1" noChangeArrowheads="1"/>
          </p:cNvSpPr>
          <p:nvPr>
            <p:ph type="sldNum" sz="quarter" idx="12"/>
          </p:nvPr>
        </p:nvSpPr>
        <p:spPr>
          <a:ln/>
        </p:spPr>
        <p:txBody>
          <a:bodyPr/>
          <a:lstStyle>
            <a:lvl1pPr>
              <a:defRPr/>
            </a:lvl1pPr>
          </a:lstStyle>
          <a:p>
            <a:fld id="{07EEE2DD-6826-4D06-AB31-4DF4DB4C6C08}" type="slidenum">
              <a:rPr lang="en-US" altLang="en-US"/>
              <a:pPr/>
              <a:t>‹#›</a:t>
            </a:fld>
            <a:endParaRPr lang="en-US" altLang="en-US"/>
          </a:p>
        </p:txBody>
      </p:sp>
    </p:spTree>
    <p:extLst>
      <p:ext uri="{BB962C8B-B14F-4D97-AF65-F5344CB8AC3E}">
        <p14:creationId xmlns:p14="http://schemas.microsoft.com/office/powerpoint/2010/main" val="135347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25898FA-81A1-4AAE-BB08-1AE66D0EA4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A12CAD-29F8-4F3C-807A-7C9616723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D439F35-E6AB-4171-AD5F-69E6436E1711}"/>
              </a:ext>
            </a:extLst>
          </p:cNvPr>
          <p:cNvSpPr>
            <a:spLocks noGrp="1" noChangeArrowheads="1"/>
          </p:cNvSpPr>
          <p:nvPr>
            <p:ph type="sldNum" sz="quarter" idx="12"/>
          </p:nvPr>
        </p:nvSpPr>
        <p:spPr>
          <a:ln/>
        </p:spPr>
        <p:txBody>
          <a:bodyPr/>
          <a:lstStyle>
            <a:lvl1pPr>
              <a:defRPr/>
            </a:lvl1pPr>
          </a:lstStyle>
          <a:p>
            <a:fld id="{D9ACEF55-8C3C-4FE5-B5E6-8E6330FCEBC8}" type="slidenum">
              <a:rPr lang="en-US" altLang="en-US"/>
              <a:pPr/>
              <a:t>‹#›</a:t>
            </a:fld>
            <a:endParaRPr lang="en-US" altLang="en-US"/>
          </a:p>
        </p:txBody>
      </p:sp>
    </p:spTree>
    <p:extLst>
      <p:ext uri="{BB962C8B-B14F-4D97-AF65-F5344CB8AC3E}">
        <p14:creationId xmlns:p14="http://schemas.microsoft.com/office/powerpoint/2010/main" val="319335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610051E-0D22-4187-9BA2-1411DF6ABE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17B768D-E9E8-4C97-B48F-7F96D9A422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F92865A-DC7F-4DC2-8AE1-AB7EC1CB915D}"/>
              </a:ext>
            </a:extLst>
          </p:cNvPr>
          <p:cNvSpPr>
            <a:spLocks noGrp="1" noChangeArrowheads="1"/>
          </p:cNvSpPr>
          <p:nvPr>
            <p:ph type="sldNum" sz="quarter" idx="12"/>
          </p:nvPr>
        </p:nvSpPr>
        <p:spPr>
          <a:ln/>
        </p:spPr>
        <p:txBody>
          <a:bodyPr/>
          <a:lstStyle>
            <a:lvl1pPr>
              <a:defRPr/>
            </a:lvl1pPr>
          </a:lstStyle>
          <a:p>
            <a:fld id="{B461B7B1-3B10-492B-BB7B-199459739A98}" type="slidenum">
              <a:rPr lang="en-US" altLang="en-US"/>
              <a:pPr/>
              <a:t>‹#›</a:t>
            </a:fld>
            <a:endParaRPr lang="en-US" altLang="en-US"/>
          </a:p>
        </p:txBody>
      </p:sp>
    </p:spTree>
    <p:extLst>
      <p:ext uri="{BB962C8B-B14F-4D97-AF65-F5344CB8AC3E}">
        <p14:creationId xmlns:p14="http://schemas.microsoft.com/office/powerpoint/2010/main" val="1195874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A2BF72B-45D2-486C-8B8A-81E8D66DB0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5C307EF-4069-4212-B852-64FD22009E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DEF1109-5C73-4784-8F29-0EFC5C5555E2}"/>
              </a:ext>
            </a:extLst>
          </p:cNvPr>
          <p:cNvSpPr>
            <a:spLocks noGrp="1" noChangeArrowheads="1"/>
          </p:cNvSpPr>
          <p:nvPr>
            <p:ph type="sldNum" sz="quarter" idx="12"/>
          </p:nvPr>
        </p:nvSpPr>
        <p:spPr>
          <a:ln/>
        </p:spPr>
        <p:txBody>
          <a:bodyPr/>
          <a:lstStyle>
            <a:lvl1pPr>
              <a:defRPr/>
            </a:lvl1pPr>
          </a:lstStyle>
          <a:p>
            <a:fld id="{C7BE8FC0-C374-4B88-B363-7E3411F66C6A}" type="slidenum">
              <a:rPr lang="en-US" altLang="en-US"/>
              <a:pPr/>
              <a:t>‹#›</a:t>
            </a:fld>
            <a:endParaRPr lang="en-US" altLang="en-US"/>
          </a:p>
        </p:txBody>
      </p:sp>
    </p:spTree>
    <p:extLst>
      <p:ext uri="{BB962C8B-B14F-4D97-AF65-F5344CB8AC3E}">
        <p14:creationId xmlns:p14="http://schemas.microsoft.com/office/powerpoint/2010/main" val="386868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33B2B3A-D995-4445-8D66-0F7C72249F3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8CAF0E5-E433-487E-883E-F84262357B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F28A9CD-0815-49B3-9F8C-184B301FDD80}"/>
              </a:ext>
            </a:extLst>
          </p:cNvPr>
          <p:cNvSpPr>
            <a:spLocks noGrp="1" noChangeArrowheads="1"/>
          </p:cNvSpPr>
          <p:nvPr>
            <p:ph type="sldNum" sz="quarter" idx="12"/>
          </p:nvPr>
        </p:nvSpPr>
        <p:spPr>
          <a:ln/>
        </p:spPr>
        <p:txBody>
          <a:bodyPr/>
          <a:lstStyle>
            <a:lvl1pPr>
              <a:defRPr/>
            </a:lvl1pPr>
          </a:lstStyle>
          <a:p>
            <a:fld id="{DE72AF27-52C8-40ED-85B4-FE423EE177A1}" type="slidenum">
              <a:rPr lang="en-US" altLang="en-US"/>
              <a:pPr/>
              <a:t>‹#›</a:t>
            </a:fld>
            <a:endParaRPr lang="en-US" altLang="en-US"/>
          </a:p>
        </p:txBody>
      </p:sp>
    </p:spTree>
    <p:extLst>
      <p:ext uri="{BB962C8B-B14F-4D97-AF65-F5344CB8AC3E}">
        <p14:creationId xmlns:p14="http://schemas.microsoft.com/office/powerpoint/2010/main" val="206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BEAA39C-1956-420D-9370-21154F6B19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28ED2D6-5854-4284-9C23-26C3DA4FE9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86D515-CA2A-4C3C-B34B-38ECB1671ADE}"/>
              </a:ext>
            </a:extLst>
          </p:cNvPr>
          <p:cNvSpPr>
            <a:spLocks noGrp="1" noChangeArrowheads="1"/>
          </p:cNvSpPr>
          <p:nvPr>
            <p:ph type="sldNum" sz="quarter" idx="12"/>
          </p:nvPr>
        </p:nvSpPr>
        <p:spPr>
          <a:ln/>
        </p:spPr>
        <p:txBody>
          <a:bodyPr/>
          <a:lstStyle>
            <a:lvl1pPr>
              <a:defRPr/>
            </a:lvl1pPr>
          </a:lstStyle>
          <a:p>
            <a:fld id="{6EB07DAD-1125-4486-81E8-A91E985D107C}" type="slidenum">
              <a:rPr lang="en-US" altLang="en-US"/>
              <a:pPr/>
              <a:t>‹#›</a:t>
            </a:fld>
            <a:endParaRPr lang="en-US" altLang="en-US"/>
          </a:p>
        </p:txBody>
      </p:sp>
    </p:spTree>
    <p:extLst>
      <p:ext uri="{BB962C8B-B14F-4D97-AF65-F5344CB8AC3E}">
        <p14:creationId xmlns:p14="http://schemas.microsoft.com/office/powerpoint/2010/main" val="96861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A8D94C5-62DD-4905-B421-7552EA2807E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D018EA6-0E82-4BBC-8BDE-37C908A910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467C7C-95F1-4680-B57C-63FCF7C4BDC0}"/>
              </a:ext>
            </a:extLst>
          </p:cNvPr>
          <p:cNvSpPr>
            <a:spLocks noGrp="1" noChangeArrowheads="1"/>
          </p:cNvSpPr>
          <p:nvPr>
            <p:ph type="sldNum" sz="quarter" idx="12"/>
          </p:nvPr>
        </p:nvSpPr>
        <p:spPr>
          <a:ln/>
        </p:spPr>
        <p:txBody>
          <a:bodyPr/>
          <a:lstStyle>
            <a:lvl1pPr>
              <a:defRPr/>
            </a:lvl1pPr>
          </a:lstStyle>
          <a:p>
            <a:fld id="{2E252829-E5FF-4F67-A096-F8D1CB3CF70D}" type="slidenum">
              <a:rPr lang="en-US" altLang="en-US"/>
              <a:pPr/>
              <a:t>‹#›</a:t>
            </a:fld>
            <a:endParaRPr lang="en-US" altLang="en-US"/>
          </a:p>
        </p:txBody>
      </p:sp>
    </p:spTree>
    <p:extLst>
      <p:ext uri="{BB962C8B-B14F-4D97-AF65-F5344CB8AC3E}">
        <p14:creationId xmlns:p14="http://schemas.microsoft.com/office/powerpoint/2010/main" val="15195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9984266-CD3D-4B59-9655-FDE4C107391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D010D70-B0CF-405C-AC18-CCCE8B5D4D6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66022F7-4269-476A-B43D-570B0C3DB57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901D52B2-8652-4428-8E78-D2DE360E3A4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A0E05F27-9F80-45C8-B6B8-113978DEDF9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2928E17-0A24-4199-B7C7-90FC0A9E4E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rndsystems.com/resources/articles/ace-2-sars-receptor-identified"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7.png"/><Relationship Id="rId5" Type="http://schemas.openxmlformats.org/officeDocument/2006/relationships/oleObject" Target="../embeddings/oleObject5.bin"/><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7C081BE-BE01-418E-AFD6-2EFB5BE129C3}"/>
              </a:ext>
            </a:extLst>
          </p:cNvPr>
          <p:cNvSpPr>
            <a:spLocks noGrp="1" noChangeArrowheads="1"/>
          </p:cNvSpPr>
          <p:nvPr>
            <p:ph type="title"/>
          </p:nvPr>
        </p:nvSpPr>
        <p:spPr>
          <a:xfrm>
            <a:off x="0" y="26988"/>
            <a:ext cx="8915400" cy="1039812"/>
          </a:xfrm>
        </p:spPr>
        <p:txBody>
          <a:bodyPr/>
          <a:lstStyle/>
          <a:p>
            <a:pPr eaLnBrk="1" hangingPunct="1"/>
            <a:r>
              <a:rPr lang="en-US" altLang="en-US" sz="3200" dirty="0"/>
              <a:t>Fluid volume and blood pH Homeostasis: </a:t>
            </a:r>
            <a:br>
              <a:rPr lang="en-US" altLang="en-US" sz="3200" dirty="0"/>
            </a:br>
            <a:r>
              <a:rPr lang="en-US" altLang="en-US" sz="3200" dirty="0"/>
              <a:t>4/13 and 4/15</a:t>
            </a:r>
          </a:p>
        </p:txBody>
      </p:sp>
      <p:sp>
        <p:nvSpPr>
          <p:cNvPr id="3075" name="Rectangle 3">
            <a:extLst>
              <a:ext uri="{FF2B5EF4-FFF2-40B4-BE49-F238E27FC236}">
                <a16:creationId xmlns:a16="http://schemas.microsoft.com/office/drawing/2014/main" id="{04B06B0B-83E8-426A-ABA4-6B50D3D0F228}"/>
              </a:ext>
            </a:extLst>
          </p:cNvPr>
          <p:cNvSpPr>
            <a:spLocks noGrp="1" noChangeArrowheads="1"/>
          </p:cNvSpPr>
          <p:nvPr>
            <p:ph type="body" idx="1"/>
          </p:nvPr>
        </p:nvSpPr>
        <p:spPr>
          <a:xfrm>
            <a:off x="152400" y="1219200"/>
            <a:ext cx="8839200" cy="5638800"/>
          </a:xfrm>
        </p:spPr>
        <p:txBody>
          <a:bodyPr/>
          <a:lstStyle/>
          <a:p>
            <a:pPr eaLnBrk="1" hangingPunct="1">
              <a:lnSpc>
                <a:spcPct val="90000"/>
              </a:lnSpc>
            </a:pPr>
            <a:r>
              <a:rPr lang="en-US" altLang="en-US" sz="2400"/>
              <a:t>Review of the three “A” hormones that help maintain fluid homeostasis. Don’t forget ANF!</a:t>
            </a:r>
          </a:p>
          <a:p>
            <a:pPr eaLnBrk="1" hangingPunct="1">
              <a:lnSpc>
                <a:spcPct val="90000"/>
              </a:lnSpc>
            </a:pPr>
            <a:r>
              <a:rPr lang="en-US" altLang="en-US" sz="2400"/>
              <a:t>What causes electrolyte imbalances?</a:t>
            </a:r>
          </a:p>
          <a:p>
            <a:pPr eaLnBrk="1" hangingPunct="1">
              <a:lnSpc>
                <a:spcPct val="90000"/>
              </a:lnSpc>
            </a:pPr>
            <a:r>
              <a:rPr lang="en-US" altLang="en-US" sz="2400"/>
              <a:t>How much fluid is present in the body compartments?</a:t>
            </a:r>
          </a:p>
          <a:p>
            <a:pPr eaLnBrk="1" hangingPunct="1">
              <a:lnSpc>
                <a:spcPct val="90000"/>
              </a:lnSpc>
            </a:pPr>
            <a:r>
              <a:rPr lang="en-US" altLang="en-US" sz="2400"/>
              <a:t>Water homeostasis as a balance of water input and output.</a:t>
            </a:r>
          </a:p>
          <a:p>
            <a:pPr eaLnBrk="1" hangingPunct="1">
              <a:lnSpc>
                <a:spcPct val="90000"/>
              </a:lnSpc>
            </a:pPr>
            <a:r>
              <a:rPr lang="en-US" altLang="en-US" sz="2400"/>
              <a:t>What are the causes and effects of dehydration?	</a:t>
            </a:r>
          </a:p>
          <a:p>
            <a:pPr eaLnBrk="1" hangingPunct="1">
              <a:lnSpc>
                <a:spcPct val="90000"/>
              </a:lnSpc>
            </a:pPr>
            <a:r>
              <a:rPr lang="en-US" altLang="en-US" sz="2400"/>
              <a:t>What are the important renal and lung pH buffer systems?</a:t>
            </a:r>
          </a:p>
          <a:p>
            <a:pPr eaLnBrk="1" hangingPunct="1">
              <a:lnSpc>
                <a:spcPct val="80000"/>
              </a:lnSpc>
            </a:pPr>
            <a:r>
              <a:rPr lang="en-US" altLang="en-US" sz="2400"/>
              <a:t>Why does pH change often alter plasma electrolyte concentrations and cardiac function?</a:t>
            </a:r>
          </a:p>
          <a:p>
            <a:pPr eaLnBrk="1" hangingPunct="1">
              <a:lnSpc>
                <a:spcPct val="80000"/>
              </a:lnSpc>
            </a:pPr>
            <a:r>
              <a:rPr lang="en-US" altLang="en-US" sz="2400"/>
              <a:t>Compare and contrast compensated and uncompensated acidosis/alkalosis.</a:t>
            </a:r>
          </a:p>
          <a:p>
            <a:pPr eaLnBrk="1" hangingPunct="1">
              <a:lnSpc>
                <a:spcPct val="80000"/>
              </a:lnSpc>
            </a:pPr>
            <a:r>
              <a:rPr lang="en-US" altLang="en-US" sz="2400"/>
              <a:t>What are the typical body water volumes?</a:t>
            </a:r>
          </a:p>
          <a:p>
            <a:pPr eaLnBrk="1" hangingPunct="1">
              <a:lnSpc>
                <a:spcPct val="80000"/>
              </a:lnSpc>
            </a:pPr>
            <a:r>
              <a:rPr lang="en-US" altLang="en-US" sz="2400"/>
              <a:t>What is fluid volume homeostasis?</a:t>
            </a:r>
          </a:p>
          <a:p>
            <a:pPr eaLnBrk="1" hangingPunct="1">
              <a:lnSpc>
                <a:spcPct val="80000"/>
              </a:lnSpc>
            </a:pPr>
            <a:r>
              <a:rPr lang="en-US" altLang="en-US" sz="2400"/>
              <a:t>How does the body prevent dehydration?</a:t>
            </a:r>
          </a:p>
          <a:p>
            <a:pPr eaLnBrk="1" hangingPunct="1">
              <a:lnSpc>
                <a:spcPct val="80000"/>
              </a:lnSpc>
            </a:pPr>
            <a:endParaRPr lang="en-US"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3C6BA98-35E6-49C5-B3E7-5E3CDD820A24}"/>
              </a:ext>
            </a:extLst>
          </p:cNvPr>
          <p:cNvSpPr>
            <a:spLocks noGrp="1" noChangeArrowheads="1"/>
          </p:cNvSpPr>
          <p:nvPr>
            <p:ph type="title"/>
          </p:nvPr>
        </p:nvSpPr>
        <p:spPr>
          <a:xfrm>
            <a:off x="457200" y="274638"/>
            <a:ext cx="8229600" cy="334962"/>
          </a:xfrm>
        </p:spPr>
        <p:txBody>
          <a:bodyPr/>
          <a:lstStyle/>
          <a:p>
            <a:pPr eaLnBrk="1" hangingPunct="1"/>
            <a:r>
              <a:rPr lang="en-US" altLang="en-US" sz="2400">
                <a:latin typeface="Tahoma" panose="020B0604030504040204" pitchFamily="34" charset="0"/>
              </a:rPr>
              <a:t>This does a typical electrolyte panel test looks like:</a:t>
            </a:r>
            <a:endParaRPr lang="en-US" altLang="en-US"/>
          </a:p>
        </p:txBody>
      </p:sp>
      <p:pic>
        <p:nvPicPr>
          <p:cNvPr id="11267" name="Picture 3">
            <a:extLst>
              <a:ext uri="{FF2B5EF4-FFF2-40B4-BE49-F238E27FC236}">
                <a16:creationId xmlns:a16="http://schemas.microsoft.com/office/drawing/2014/main" id="{D7E121DB-BA24-40C4-83C3-07DFC45A864A}"/>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8600" y="685800"/>
            <a:ext cx="8716963" cy="5867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CE19E27-FF90-40A5-9DFD-05EF6A2B570A}"/>
              </a:ext>
            </a:extLst>
          </p:cNvPr>
          <p:cNvSpPr>
            <a:spLocks noGrp="1" noChangeArrowheads="1"/>
          </p:cNvSpPr>
          <p:nvPr>
            <p:ph type="title"/>
          </p:nvPr>
        </p:nvSpPr>
        <p:spPr>
          <a:xfrm>
            <a:off x="0" y="274638"/>
            <a:ext cx="8686800" cy="868362"/>
          </a:xfrm>
        </p:spPr>
        <p:txBody>
          <a:bodyPr/>
          <a:lstStyle/>
          <a:p>
            <a:pPr algn="l" eaLnBrk="1" hangingPunct="1"/>
            <a:r>
              <a:rPr lang="en-US" altLang="en-US" sz="2400">
                <a:latin typeface="Tahoma" panose="020B0604030504040204" pitchFamily="34" charset="0"/>
              </a:rPr>
              <a:t>How does disruption of the electrolyte balance in the fluid compartments lead to disease in a dehydrated person?</a:t>
            </a:r>
            <a:endParaRPr lang="en-US" altLang="en-US"/>
          </a:p>
        </p:txBody>
      </p:sp>
      <p:sp>
        <p:nvSpPr>
          <p:cNvPr id="12291" name="Rectangle 3">
            <a:extLst>
              <a:ext uri="{FF2B5EF4-FFF2-40B4-BE49-F238E27FC236}">
                <a16:creationId xmlns:a16="http://schemas.microsoft.com/office/drawing/2014/main" id="{565C9B8C-0312-4DC0-8407-2B65BFFCF419}"/>
              </a:ext>
            </a:extLst>
          </p:cNvPr>
          <p:cNvSpPr>
            <a:spLocks noGrp="1" noChangeArrowheads="1"/>
          </p:cNvSpPr>
          <p:nvPr>
            <p:ph type="body" idx="1"/>
          </p:nvPr>
        </p:nvSpPr>
        <p:spPr>
          <a:xfrm>
            <a:off x="228600" y="1219200"/>
            <a:ext cx="8915400" cy="4906963"/>
          </a:xfrm>
        </p:spPr>
        <p:txBody>
          <a:bodyPr/>
          <a:lstStyle/>
          <a:p>
            <a:pPr eaLnBrk="1" hangingPunct="1">
              <a:buFontTx/>
              <a:buNone/>
            </a:pPr>
            <a:r>
              <a:rPr lang="en-US" altLang="en-US" sz="2400" b="1" u="sng">
                <a:latin typeface="Times New Roman" panose="02020603050405020304" pitchFamily="18" charset="0"/>
              </a:rPr>
              <a:t>What is isotonic?  0.9% NaCl    300 mM NaCl</a:t>
            </a:r>
          </a:p>
          <a:p>
            <a:pPr eaLnBrk="1" hangingPunct="1">
              <a:buFontTx/>
              <a:buNone/>
            </a:pPr>
            <a:r>
              <a:rPr lang="en-US" altLang="en-US" sz="2400" b="1" u="sng">
                <a:latin typeface="Times New Roman" panose="02020603050405020304" pitchFamily="18" charset="0"/>
              </a:rPr>
              <a:t>What is “hypertonic”?       What is “hypotonic”?</a:t>
            </a:r>
          </a:p>
          <a:p>
            <a:pPr eaLnBrk="1" hangingPunct="1">
              <a:buFontTx/>
              <a:buNone/>
            </a:pPr>
            <a:r>
              <a:rPr lang="en-US" altLang="en-US" sz="2400" b="1" u="sng">
                <a:latin typeface="Times New Roman" panose="02020603050405020304" pitchFamily="18" charset="0"/>
              </a:rPr>
              <a:t>Normal Electrolytes Concentrations in Blood and Cytosol (T.Q):</a:t>
            </a:r>
          </a:p>
          <a:p>
            <a:pPr eaLnBrk="1" hangingPunct="1"/>
            <a:r>
              <a:rPr lang="en-US" altLang="en-US" sz="2400">
                <a:latin typeface="Times New Roman" panose="02020603050405020304" pitchFamily="18" charset="0"/>
              </a:rPr>
              <a:t>Plasma: Na=142, K=5, Ca=5, Cl=103, PO</a:t>
            </a:r>
            <a:r>
              <a:rPr lang="en-US" altLang="en-US" sz="2400" baseline="-25000">
                <a:latin typeface="Times New Roman" panose="02020603050405020304" pitchFamily="18" charset="0"/>
              </a:rPr>
              <a:t>4</a:t>
            </a:r>
            <a:r>
              <a:rPr lang="en-US" altLang="en-US" sz="2400">
                <a:latin typeface="Times New Roman" panose="02020603050405020304" pitchFamily="18" charset="0"/>
              </a:rPr>
              <a:t>=4mM</a:t>
            </a:r>
          </a:p>
          <a:p>
            <a:pPr eaLnBrk="1" hangingPunct="1"/>
            <a:r>
              <a:rPr lang="en-US" altLang="en-US" sz="2400">
                <a:latin typeface="Times New Roman" panose="02020603050405020304" pitchFamily="18" charset="0"/>
              </a:rPr>
              <a:t>Intracellular: Na=10, K=141, Cl=4, Ca 4 or less, PO4=75mM</a:t>
            </a:r>
          </a:p>
          <a:p>
            <a:pPr eaLnBrk="1" hangingPunct="1"/>
            <a:r>
              <a:rPr lang="en-US" altLang="en-US" sz="2400">
                <a:latin typeface="Times New Roman" panose="02020603050405020304" pitchFamily="18" charset="0"/>
              </a:rPr>
              <a:t>Salt gradients between intra- and extracellular sides are required to maintain membrane voltage potentials!</a:t>
            </a:r>
          </a:p>
          <a:p>
            <a:pPr eaLnBrk="1" hangingPunct="1"/>
            <a:r>
              <a:rPr lang="en-US" altLang="en-US" sz="2400">
                <a:latin typeface="Times New Roman" panose="02020603050405020304" pitchFamily="18" charset="0"/>
              </a:rPr>
              <a:t>Volume Depletion (Hypovolemia): Change volume size!</a:t>
            </a:r>
          </a:p>
          <a:p>
            <a:pPr eaLnBrk="1" hangingPunct="1"/>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Negative Water Balance (Dehyrdation): Change generally occurs in volume AND electrolyte concentrations.</a:t>
            </a:r>
          </a:p>
          <a:p>
            <a:pPr eaLnBrk="1" hangingPunct="1"/>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Many diseases are a mix of both processes!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A3669A3-A8B4-4A55-A3AF-CD36DCF73E63}"/>
              </a:ext>
            </a:extLst>
          </p:cNvPr>
          <p:cNvSpPr>
            <a:spLocks noGrp="1" noChangeArrowheads="1"/>
          </p:cNvSpPr>
          <p:nvPr>
            <p:ph type="title"/>
          </p:nvPr>
        </p:nvSpPr>
        <p:spPr>
          <a:xfrm>
            <a:off x="304800" y="228600"/>
            <a:ext cx="8610600" cy="838200"/>
          </a:xfrm>
        </p:spPr>
        <p:txBody>
          <a:bodyPr/>
          <a:lstStyle/>
          <a:p>
            <a:pPr eaLnBrk="1" hangingPunct="1"/>
            <a:r>
              <a:rPr lang="en-US" altLang="en-US" sz="2400"/>
              <a:t>HOW IS THE FLUID VOLUME DETERMINED BY SALTS, H</a:t>
            </a:r>
            <a:r>
              <a:rPr lang="en-US" altLang="en-US" sz="2400" baseline="-25000"/>
              <a:t>2</a:t>
            </a:r>
            <a:r>
              <a:rPr lang="en-US" altLang="en-US" sz="2400"/>
              <a:t>O, GFR AND DISTRIBUTION OF GFR IN THE KIDNEY?</a:t>
            </a:r>
          </a:p>
        </p:txBody>
      </p:sp>
      <p:sp>
        <p:nvSpPr>
          <p:cNvPr id="13315" name="Rectangle 3">
            <a:extLst>
              <a:ext uri="{FF2B5EF4-FFF2-40B4-BE49-F238E27FC236}">
                <a16:creationId xmlns:a16="http://schemas.microsoft.com/office/drawing/2014/main" id="{84F029B7-7370-4787-BA9B-1DD1CCE64FBE}"/>
              </a:ext>
            </a:extLst>
          </p:cNvPr>
          <p:cNvSpPr>
            <a:spLocks noGrp="1" noChangeArrowheads="1"/>
          </p:cNvSpPr>
          <p:nvPr>
            <p:ph type="body" idx="1"/>
          </p:nvPr>
        </p:nvSpPr>
        <p:spPr>
          <a:xfrm>
            <a:off x="0" y="1295400"/>
            <a:ext cx="8991600" cy="5257800"/>
          </a:xfrm>
        </p:spPr>
        <p:txBody>
          <a:bodyPr/>
          <a:lstStyle/>
          <a:p>
            <a:pPr eaLnBrk="1" hangingPunct="1">
              <a:lnSpc>
                <a:spcPct val="80000"/>
              </a:lnSpc>
              <a:buFontTx/>
              <a:buNone/>
            </a:pPr>
            <a:r>
              <a:rPr lang="en-US" altLang="en-US" sz="2400" b="1" i="1">
                <a:latin typeface="Times New Roman" panose="02020603050405020304" pitchFamily="18" charset="0"/>
              </a:rPr>
              <a:t>How much water does our body contain (Total Body Water)?</a:t>
            </a:r>
          </a:p>
          <a:p>
            <a:pPr eaLnBrk="1" hangingPunct="1">
              <a:lnSpc>
                <a:spcPct val="80000"/>
              </a:lnSpc>
              <a:buFontTx/>
              <a:buNone/>
            </a:pPr>
            <a:r>
              <a:rPr lang="en-US" altLang="en-US" sz="2400" b="1" i="1" u="sng">
                <a:latin typeface="Times New Roman" panose="02020603050405020304" pitchFamily="18" charset="0"/>
              </a:rPr>
              <a:t>Infant:  65-75%    Young Adult: 55-60%   Obese and Elderly: 40-50% </a:t>
            </a:r>
          </a:p>
          <a:p>
            <a:pPr eaLnBrk="1" hangingPunct="1">
              <a:lnSpc>
                <a:spcPct val="80000"/>
              </a:lnSpc>
              <a:buFontTx/>
              <a:buNone/>
            </a:pPr>
            <a:r>
              <a:rPr lang="en-US" altLang="en-US" sz="2400" b="1" i="1" u="sng">
                <a:latin typeface="Times New Roman" panose="02020603050405020304" pitchFamily="18" charset="0"/>
              </a:rPr>
              <a:t>Your Total Body Water Content: 70 kg X 55% = about 40L</a:t>
            </a:r>
          </a:p>
          <a:p>
            <a:pPr eaLnBrk="1" hangingPunct="1">
              <a:lnSpc>
                <a:spcPct val="80000"/>
              </a:lnSpc>
              <a:buFontTx/>
              <a:buNone/>
            </a:pPr>
            <a:endParaRPr lang="en-US" altLang="en-US" sz="2400" b="1" i="1" u="sng">
              <a:latin typeface="Times New Roman" panose="02020603050405020304" pitchFamily="18" charset="0"/>
            </a:endParaRPr>
          </a:p>
          <a:p>
            <a:pPr eaLnBrk="1" hangingPunct="1">
              <a:lnSpc>
                <a:spcPct val="80000"/>
              </a:lnSpc>
              <a:buFontTx/>
              <a:buNone/>
            </a:pPr>
            <a:r>
              <a:rPr lang="en-US" altLang="en-US" sz="2400" b="1" i="1">
                <a:latin typeface="Times New Roman" panose="02020603050405020304" pitchFamily="18" charset="0"/>
              </a:rPr>
              <a:t>Where is this 40L of water distributed in your body?</a:t>
            </a:r>
          </a:p>
          <a:p>
            <a:pPr eaLnBrk="1" hangingPunct="1">
              <a:lnSpc>
                <a:spcPct val="80000"/>
              </a:lnSpc>
              <a:buFontTx/>
              <a:buNone/>
            </a:pPr>
            <a:r>
              <a:rPr lang="en-US" altLang="en-US" sz="2400" b="1" i="1" u="sng">
                <a:latin typeface="Times New Roman" panose="02020603050405020304" pitchFamily="18" charset="0"/>
              </a:rPr>
              <a:t>Intracellular: 65%</a:t>
            </a:r>
            <a:r>
              <a:rPr lang="en-US" altLang="en-US" sz="2400" b="1" i="1">
                <a:latin typeface="Times New Roman" panose="02020603050405020304" pitchFamily="18" charset="0"/>
              </a:rPr>
              <a:t> (40L X 0.65)= 26L</a:t>
            </a:r>
          </a:p>
          <a:p>
            <a:pPr eaLnBrk="1" hangingPunct="1">
              <a:lnSpc>
                <a:spcPct val="80000"/>
              </a:lnSpc>
              <a:buFontTx/>
              <a:buNone/>
            </a:pPr>
            <a:r>
              <a:rPr lang="en-US" altLang="en-US" sz="2400" b="1" i="1" u="sng">
                <a:latin typeface="Times New Roman" panose="02020603050405020304" pitchFamily="18" charset="0"/>
              </a:rPr>
              <a:t>Extracellular: 35%</a:t>
            </a:r>
            <a:r>
              <a:rPr lang="en-US" altLang="en-US" sz="2400" b="1" i="1">
                <a:latin typeface="Times New Roman" panose="02020603050405020304" pitchFamily="18" charset="0"/>
              </a:rPr>
              <a:t> (40L X 0.35)= 14L</a:t>
            </a:r>
          </a:p>
          <a:p>
            <a:pPr eaLnBrk="1" hangingPunct="1">
              <a:lnSpc>
                <a:spcPct val="80000"/>
              </a:lnSpc>
              <a:buFontTx/>
              <a:buNone/>
            </a:pPr>
            <a:r>
              <a:rPr lang="en-US" altLang="en-US" sz="2400" b="1" i="1">
                <a:latin typeface="Times New Roman" panose="02020603050405020304" pitchFamily="18" charset="0"/>
              </a:rPr>
              <a:t>		</a:t>
            </a:r>
            <a:r>
              <a:rPr lang="en-US" altLang="en-US" sz="2400" i="1">
                <a:latin typeface="Times New Roman" panose="02020603050405020304" pitchFamily="18" charset="0"/>
              </a:rPr>
              <a:t>25% Interstitial Water (between cells) (40L X 0.25)= 10L</a:t>
            </a:r>
          </a:p>
          <a:p>
            <a:pPr eaLnBrk="1" hangingPunct="1">
              <a:lnSpc>
                <a:spcPct val="80000"/>
              </a:lnSpc>
              <a:buFontTx/>
              <a:buNone/>
            </a:pPr>
            <a:r>
              <a:rPr lang="en-US" altLang="en-US" sz="2400" i="1">
                <a:latin typeface="Times New Roman" panose="02020603050405020304" pitchFamily="18" charset="0"/>
              </a:rPr>
              <a:t>		8%Water in blood and Lymph (40L X 0.08)= 3.2L</a:t>
            </a:r>
          </a:p>
          <a:p>
            <a:pPr eaLnBrk="1" hangingPunct="1">
              <a:lnSpc>
                <a:spcPct val="80000"/>
              </a:lnSpc>
              <a:buFontTx/>
              <a:buNone/>
            </a:pPr>
            <a:r>
              <a:rPr lang="en-US" altLang="en-US" sz="2400" i="1">
                <a:latin typeface="Times New Roman" panose="02020603050405020304" pitchFamily="18" charset="0"/>
              </a:rPr>
              <a:t>     	2%Trancellular water (endoplymph, joints, cerebral spinal 	fluid, pericardial and pleural fluids) (40L X 0.02)=  0.8L</a:t>
            </a:r>
          </a:p>
          <a:p>
            <a:pPr eaLnBrk="1" hangingPunct="1">
              <a:lnSpc>
                <a:spcPct val="80000"/>
              </a:lnSpc>
              <a:buFontTx/>
              <a:buNone/>
            </a:pPr>
            <a:r>
              <a:rPr lang="en-US" altLang="en-US" sz="2400" b="1" i="1" u="sng">
                <a:latin typeface="Times New Roman" panose="02020603050405020304" pitchFamily="18" charset="0"/>
              </a:rPr>
              <a:t>TQ: please memorize these numbers!  VIP Clinical applications!</a:t>
            </a:r>
          </a:p>
          <a:p>
            <a:pPr eaLnBrk="1" hangingPunct="1">
              <a:lnSpc>
                <a:spcPct val="80000"/>
              </a:lnSpc>
              <a:buFontTx/>
              <a:buNone/>
            </a:pPr>
            <a:r>
              <a:rPr lang="en-US" altLang="en-US" sz="2400" b="1" i="1">
                <a:latin typeface="Times New Roman" panose="02020603050405020304" pitchFamily="18" charset="0"/>
              </a:rPr>
              <a:t>What are the Sources of the 2.5 L/day water you normally receive? </a:t>
            </a:r>
          </a:p>
          <a:p>
            <a:pPr eaLnBrk="1" hangingPunct="1">
              <a:lnSpc>
                <a:spcPct val="80000"/>
              </a:lnSpc>
              <a:buFontTx/>
              <a:buNone/>
            </a:pPr>
            <a:r>
              <a:rPr lang="en-US" altLang="en-US" sz="2400" b="1" i="1">
                <a:latin typeface="Times New Roman" panose="02020603050405020304" pitchFamily="18" charset="0"/>
              </a:rPr>
              <a:t>Preformed   (2.3 L/day)              vs.             Metabolic water (0.2 L/day)</a:t>
            </a:r>
          </a:p>
          <a:p>
            <a:pPr eaLnBrk="1" hangingPunct="1">
              <a:lnSpc>
                <a:spcPct val="80000"/>
              </a:lnSpc>
              <a:buFontTx/>
              <a:buNone/>
            </a:pPr>
            <a:r>
              <a:rPr lang="en-US" altLang="en-US" sz="2400" b="1" i="1">
                <a:latin typeface="Times New Roman" panose="02020603050405020304" pitchFamily="18" charset="0"/>
              </a:rPr>
              <a:t>Drinks and Food                                             Aerobic Respiration</a:t>
            </a:r>
            <a:endParaRPr lang="en-US" altLang="en-US" sz="24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F2CCCD1-953B-4D0B-AD34-B3A8DB71CBCF}"/>
              </a:ext>
            </a:extLst>
          </p:cNvPr>
          <p:cNvSpPr>
            <a:spLocks noGrp="1" noChangeArrowheads="1"/>
          </p:cNvSpPr>
          <p:nvPr>
            <p:ph type="title"/>
          </p:nvPr>
        </p:nvSpPr>
        <p:spPr>
          <a:xfrm>
            <a:off x="152400" y="274638"/>
            <a:ext cx="8534400" cy="411162"/>
          </a:xfrm>
        </p:spPr>
        <p:txBody>
          <a:bodyPr/>
          <a:lstStyle/>
          <a:p>
            <a:pPr algn="l" eaLnBrk="1" hangingPunct="1"/>
            <a:r>
              <a:rPr lang="en-US" altLang="en-US" sz="2800" b="1" i="1" u="sng"/>
              <a:t>HOW DOES OUR WATER EXIT THE BODY?</a:t>
            </a:r>
          </a:p>
        </p:txBody>
      </p:sp>
      <p:sp>
        <p:nvSpPr>
          <p:cNvPr id="14339" name="Rectangle 3">
            <a:extLst>
              <a:ext uri="{FF2B5EF4-FFF2-40B4-BE49-F238E27FC236}">
                <a16:creationId xmlns:a16="http://schemas.microsoft.com/office/drawing/2014/main" id="{2515BBFA-588D-488D-BEF6-0EB326EFB907}"/>
              </a:ext>
            </a:extLst>
          </p:cNvPr>
          <p:cNvSpPr>
            <a:spLocks noGrp="1" noChangeArrowheads="1"/>
          </p:cNvSpPr>
          <p:nvPr>
            <p:ph type="body" idx="1"/>
          </p:nvPr>
        </p:nvSpPr>
        <p:spPr>
          <a:xfrm>
            <a:off x="228600" y="838200"/>
            <a:ext cx="8915400" cy="6019800"/>
          </a:xfrm>
        </p:spPr>
        <p:txBody>
          <a:bodyPr/>
          <a:lstStyle/>
          <a:p>
            <a:pPr eaLnBrk="1" hangingPunct="1">
              <a:lnSpc>
                <a:spcPct val="80000"/>
              </a:lnSpc>
              <a:buFontTx/>
              <a:buNone/>
            </a:pPr>
            <a:r>
              <a:rPr lang="en-US" altLang="en-US" sz="2400" b="1" i="1">
                <a:latin typeface="Times New Roman" panose="02020603050405020304" pitchFamily="18" charset="0"/>
              </a:rPr>
              <a:t>Water Loss Routes are varied:</a:t>
            </a:r>
          </a:p>
          <a:p>
            <a:pPr eaLnBrk="1" hangingPunct="1">
              <a:lnSpc>
                <a:spcPct val="80000"/>
              </a:lnSpc>
              <a:buFontTx/>
              <a:buNone/>
            </a:pPr>
            <a:r>
              <a:rPr lang="en-US" altLang="en-US" sz="2400" b="1" i="1">
                <a:latin typeface="Times New Roman" panose="02020603050405020304" pitchFamily="18" charset="0"/>
              </a:rPr>
              <a:t>	Urine (1.5 L/day), Transpiration (0.4L/day), Sweat (0.1 L/day, Breathing (0.3 L/day),  Feces (0.3 L/day or 10L/day diarrhea?), Vomiting (0-10 L/day??)</a:t>
            </a:r>
          </a:p>
          <a:p>
            <a:pPr eaLnBrk="1" hangingPunct="1">
              <a:lnSpc>
                <a:spcPct val="80000"/>
              </a:lnSpc>
            </a:pPr>
            <a:r>
              <a:rPr lang="en-US" altLang="en-US" sz="2400" b="1" i="1">
                <a:latin typeface="Times New Roman" panose="02020603050405020304" pitchFamily="18" charset="0"/>
              </a:rPr>
              <a:t>Insensible Water Loss: Not obvious or conscious loss</a:t>
            </a:r>
          </a:p>
          <a:p>
            <a:pPr eaLnBrk="1" hangingPunct="1">
              <a:lnSpc>
                <a:spcPct val="80000"/>
              </a:lnSpc>
            </a:pPr>
            <a:r>
              <a:rPr lang="en-US" altLang="en-US" sz="2400" b="1" i="1">
                <a:latin typeface="Times New Roman" panose="02020603050405020304" pitchFamily="18" charset="0"/>
              </a:rPr>
              <a:t>Obligatory Water Loss: Totally unavoidable loss</a:t>
            </a:r>
          </a:p>
          <a:p>
            <a:pPr eaLnBrk="1" hangingPunct="1">
              <a:lnSpc>
                <a:spcPct val="80000"/>
              </a:lnSpc>
              <a:buFontTx/>
              <a:buNone/>
            </a:pPr>
            <a:endParaRPr lang="en-US" altLang="en-US" sz="2400" b="1" i="1">
              <a:latin typeface="Times New Roman" panose="02020603050405020304" pitchFamily="18" charset="0"/>
            </a:endParaRPr>
          </a:p>
          <a:p>
            <a:pPr eaLnBrk="1" hangingPunct="1">
              <a:lnSpc>
                <a:spcPct val="80000"/>
              </a:lnSpc>
              <a:buFontTx/>
              <a:buNone/>
            </a:pPr>
            <a:r>
              <a:rPr lang="en-US" altLang="en-US" sz="2400" b="1" i="1">
                <a:latin typeface="Times New Roman" panose="02020603050405020304" pitchFamily="18" charset="0"/>
              </a:rPr>
              <a:t>How can water loss (dehydration) become very severe very fast?</a:t>
            </a:r>
          </a:p>
          <a:p>
            <a:pPr eaLnBrk="1" hangingPunct="1">
              <a:lnSpc>
                <a:spcPct val="80000"/>
              </a:lnSpc>
            </a:pPr>
            <a:r>
              <a:rPr lang="en-US" altLang="en-US" sz="2400">
                <a:latin typeface="Times New Roman" panose="02020603050405020304" pitchFamily="18" charset="0"/>
              </a:rPr>
              <a:t>Consider Diarrhea or Vomiting (Water </a:t>
            </a:r>
            <a:r>
              <a:rPr lang="en-US" altLang="en-US" sz="2400" b="1" i="1">
                <a:latin typeface="Times New Roman" panose="02020603050405020304" pitchFamily="18" charset="0"/>
              </a:rPr>
              <a:t>AND IONS</a:t>
            </a:r>
            <a:r>
              <a:rPr lang="en-US" altLang="en-US" sz="2400">
                <a:latin typeface="Times New Roman" panose="02020603050405020304" pitchFamily="18" charset="0"/>
              </a:rPr>
              <a:t> can be lost!)</a:t>
            </a:r>
          </a:p>
          <a:p>
            <a:pPr eaLnBrk="1" hangingPunct="1">
              <a:lnSpc>
                <a:spcPct val="80000"/>
              </a:lnSpc>
            </a:pPr>
            <a:r>
              <a:rPr lang="en-US" altLang="en-US" sz="2400">
                <a:latin typeface="Times New Roman" panose="02020603050405020304" pitchFamily="18" charset="0"/>
              </a:rPr>
              <a:t>Consider Sweating on a hot dry day (up to 5 L/day or more lost!)</a:t>
            </a:r>
          </a:p>
          <a:p>
            <a:pPr eaLnBrk="1" hangingPunct="1">
              <a:lnSpc>
                <a:spcPct val="80000"/>
              </a:lnSpc>
            </a:pPr>
            <a:r>
              <a:rPr lang="en-US" altLang="en-US" sz="2400">
                <a:latin typeface="Times New Roman" panose="02020603050405020304" pitchFamily="18" charset="0"/>
              </a:rPr>
              <a:t>Consider Breathing rate and water loss when you are on top of Pike’s Peak CO (up to a 1.5 L/day)</a:t>
            </a:r>
          </a:p>
          <a:p>
            <a:pPr eaLnBrk="1" hangingPunct="1">
              <a:lnSpc>
                <a:spcPct val="80000"/>
              </a:lnSpc>
            </a:pPr>
            <a:endParaRPr lang="en-US" altLang="en-US" sz="2400">
              <a:latin typeface="Times New Roman" panose="02020603050405020304" pitchFamily="18" charset="0"/>
            </a:endParaRPr>
          </a:p>
          <a:p>
            <a:pPr eaLnBrk="1" hangingPunct="1">
              <a:lnSpc>
                <a:spcPct val="80000"/>
              </a:lnSpc>
              <a:buFontTx/>
              <a:buNone/>
            </a:pPr>
            <a:r>
              <a:rPr lang="en-US" altLang="en-US" sz="2400" b="1" i="1" u="sng">
                <a:latin typeface="Times New Roman" panose="02020603050405020304" pitchFamily="18" charset="0"/>
              </a:rPr>
              <a:t>The water volume is certainly NOT static, it changes constantly!</a:t>
            </a:r>
          </a:p>
          <a:p>
            <a:pPr eaLnBrk="1" hangingPunct="1">
              <a:lnSpc>
                <a:spcPct val="80000"/>
              </a:lnSpc>
            </a:pPr>
            <a:r>
              <a:rPr lang="en-US" altLang="en-US" sz="2400">
                <a:latin typeface="Times New Roman" panose="02020603050405020304" pitchFamily="18" charset="0"/>
              </a:rPr>
              <a:t>What happens if you do not adapt to the water loss?</a:t>
            </a:r>
          </a:p>
          <a:p>
            <a:pPr eaLnBrk="1" hangingPunct="1">
              <a:lnSpc>
                <a:spcPct val="80000"/>
              </a:lnSpc>
            </a:pPr>
            <a:r>
              <a:rPr lang="en-US" altLang="en-US" sz="2400">
                <a:latin typeface="Times New Roman" panose="02020603050405020304" pitchFamily="18" charset="0"/>
              </a:rPr>
              <a:t>What happens to kidney function under extreme conditions?</a:t>
            </a:r>
          </a:p>
          <a:p>
            <a:pPr eaLnBrk="1" hangingPunct="1">
              <a:lnSpc>
                <a:spcPct val="80000"/>
              </a:lnSpc>
            </a:pPr>
            <a:r>
              <a:rPr lang="en-US" altLang="en-US" sz="2400">
                <a:latin typeface="Times New Roman" panose="02020603050405020304" pitchFamily="18" charset="0"/>
              </a:rPr>
              <a:t>Why is maintenance of WATER HOMEOSTASIS so critical?</a:t>
            </a: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203B3FE-9CAB-411B-82B0-5A042012DC58}"/>
              </a:ext>
            </a:extLst>
          </p:cNvPr>
          <p:cNvSpPr>
            <a:spLocks noGrp="1" noChangeArrowheads="1"/>
          </p:cNvSpPr>
          <p:nvPr>
            <p:ph type="title"/>
          </p:nvPr>
        </p:nvSpPr>
        <p:spPr>
          <a:xfrm>
            <a:off x="0" y="274638"/>
            <a:ext cx="9144000" cy="639762"/>
          </a:xfrm>
        </p:spPr>
        <p:txBody>
          <a:bodyPr/>
          <a:lstStyle/>
          <a:p>
            <a:pPr algn="l" eaLnBrk="1" hangingPunct="1"/>
            <a:r>
              <a:rPr lang="en-US" altLang="en-US" sz="2400" b="1" u="sng">
                <a:latin typeface="Times New Roman" panose="02020603050405020304" pitchFamily="18" charset="0"/>
              </a:rPr>
              <a:t>Water Homeostasis </a:t>
            </a:r>
            <a:r>
              <a:rPr lang="en-US" altLang="en-US" sz="2400" b="1">
                <a:latin typeface="Times New Roman" panose="02020603050405020304" pitchFamily="18" charset="0"/>
              </a:rPr>
              <a:t>is one of the most important types of balance we must maintain.     Each Day: 2,500 ml IN/ 2,500 ml OUT    </a:t>
            </a:r>
            <a:br>
              <a:rPr lang="en-US" altLang="en-US" sz="2400" b="1">
                <a:latin typeface="Times New Roman" panose="02020603050405020304" pitchFamily="18" charset="0"/>
              </a:rPr>
            </a:br>
            <a:r>
              <a:rPr lang="en-US" altLang="en-US" sz="2400" b="1">
                <a:latin typeface="Times New Roman" panose="02020603050405020304" pitchFamily="18" charset="0"/>
              </a:rPr>
              <a:t>HOW IS  THIS BALANCE ACCOMPLISHED?</a:t>
            </a:r>
          </a:p>
        </p:txBody>
      </p:sp>
      <p:graphicFrame>
        <p:nvGraphicFramePr>
          <p:cNvPr id="15363" name="Object 3">
            <a:extLst>
              <a:ext uri="{FF2B5EF4-FFF2-40B4-BE49-F238E27FC236}">
                <a16:creationId xmlns:a16="http://schemas.microsoft.com/office/drawing/2014/main" id="{E232A470-1307-4989-A9B9-4743FF56B606}"/>
              </a:ext>
            </a:extLst>
          </p:cNvPr>
          <p:cNvGraphicFramePr>
            <a:graphicFrameLocks noChangeAspect="1"/>
          </p:cNvGraphicFramePr>
          <p:nvPr>
            <p:ph type="body" idx="1"/>
          </p:nvPr>
        </p:nvGraphicFramePr>
        <p:xfrm>
          <a:off x="1143000" y="1219200"/>
          <a:ext cx="7620000" cy="5334000"/>
        </p:xfrm>
        <a:graphic>
          <a:graphicData uri="http://schemas.openxmlformats.org/presentationml/2006/ole">
            <mc:AlternateContent xmlns:mc="http://schemas.openxmlformats.org/markup-compatibility/2006">
              <mc:Choice xmlns:v="urn:schemas-microsoft-com:vml" Requires="v">
                <p:oleObj spid="_x0000_s15368"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19200"/>
                        <a:ext cx="7620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4" name="Text Box 4">
            <a:extLst>
              <a:ext uri="{FF2B5EF4-FFF2-40B4-BE49-F238E27FC236}">
                <a16:creationId xmlns:a16="http://schemas.microsoft.com/office/drawing/2014/main" id="{8E44967F-F3BD-4928-8981-8D151D9102A4}"/>
              </a:ext>
            </a:extLst>
          </p:cNvPr>
          <p:cNvSpPr txBox="1">
            <a:spLocks noChangeArrowheads="1"/>
          </p:cNvSpPr>
          <p:nvPr/>
        </p:nvSpPr>
        <p:spPr bwMode="auto">
          <a:xfrm>
            <a:off x="288925" y="3313113"/>
            <a:ext cx="38258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solidFill>
                  <a:schemeClr val="tx2"/>
                </a:solidFill>
              </a:rPr>
              <a:t>A Rough Approximation for Water Needs in Athletes:  If you are counting calories in a person, you use up about 1 gram of water for every calorie you burn.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8C28EFB-0BC1-4DA6-B62E-294D352F32F0}"/>
              </a:ext>
            </a:extLst>
          </p:cNvPr>
          <p:cNvSpPr>
            <a:spLocks noGrp="1" noChangeArrowheads="1"/>
          </p:cNvSpPr>
          <p:nvPr>
            <p:ph type="title"/>
          </p:nvPr>
        </p:nvSpPr>
        <p:spPr>
          <a:xfrm>
            <a:off x="0" y="0"/>
            <a:ext cx="9144000" cy="457200"/>
          </a:xfrm>
        </p:spPr>
        <p:txBody>
          <a:bodyPr/>
          <a:lstStyle/>
          <a:p>
            <a:pPr eaLnBrk="1" hangingPunct="1"/>
            <a:r>
              <a:rPr lang="en-US" altLang="en-US" sz="2400"/>
              <a:t>We also have to keep our body temperature stable at 37</a:t>
            </a:r>
            <a:r>
              <a:rPr lang="en-US" altLang="en-US" sz="2400" baseline="30000"/>
              <a:t>o</a:t>
            </a:r>
            <a:r>
              <a:rPr lang="en-US" altLang="en-US" sz="2400"/>
              <a:t>C</a:t>
            </a:r>
          </a:p>
        </p:txBody>
      </p:sp>
      <p:graphicFrame>
        <p:nvGraphicFramePr>
          <p:cNvPr id="16387" name="Object 3">
            <a:extLst>
              <a:ext uri="{FF2B5EF4-FFF2-40B4-BE49-F238E27FC236}">
                <a16:creationId xmlns:a16="http://schemas.microsoft.com/office/drawing/2014/main" id="{E3183B38-C433-43D5-9AD0-168F520A8AF4}"/>
              </a:ext>
            </a:extLst>
          </p:cNvPr>
          <p:cNvGraphicFramePr>
            <a:graphicFrameLocks noChangeAspect="1"/>
          </p:cNvGraphicFramePr>
          <p:nvPr>
            <p:ph type="body" idx="1"/>
          </p:nvPr>
        </p:nvGraphicFramePr>
        <p:xfrm>
          <a:off x="3048000" y="914400"/>
          <a:ext cx="6096000" cy="5181600"/>
        </p:xfrm>
        <a:graphic>
          <a:graphicData uri="http://schemas.openxmlformats.org/presentationml/2006/ole">
            <mc:AlternateContent xmlns:mc="http://schemas.openxmlformats.org/markup-compatibility/2006">
              <mc:Choice xmlns:v="urn:schemas-microsoft-com:vml" Requires="v">
                <p:oleObj spid="_x0000_s16393"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914400"/>
                        <a:ext cx="6096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8" name="Text Box 4">
            <a:extLst>
              <a:ext uri="{FF2B5EF4-FFF2-40B4-BE49-F238E27FC236}">
                <a16:creationId xmlns:a16="http://schemas.microsoft.com/office/drawing/2014/main" id="{D5A2490A-7E17-47A0-931C-DCC316B525D1}"/>
              </a:ext>
            </a:extLst>
          </p:cNvPr>
          <p:cNvSpPr txBox="1">
            <a:spLocks noChangeArrowheads="1"/>
          </p:cNvSpPr>
          <p:nvPr/>
        </p:nvSpPr>
        <p:spPr bwMode="auto">
          <a:xfrm>
            <a:off x="0" y="381000"/>
            <a:ext cx="3200400" cy="58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i="1" u="sng">
                <a:solidFill>
                  <a:schemeClr val="tx2"/>
                </a:solidFill>
                <a:latin typeface="Times New Roman" panose="02020603050405020304" pitchFamily="18" charset="0"/>
              </a:rPr>
              <a:t>The Trick:</a:t>
            </a:r>
          </a:p>
          <a:p>
            <a:pPr eaLnBrk="1" hangingPunct="1">
              <a:spcBef>
                <a:spcPct val="0"/>
              </a:spcBef>
              <a:buFontTx/>
              <a:buNone/>
            </a:pPr>
            <a:r>
              <a:rPr lang="en-US" altLang="en-US" sz="2400">
                <a:solidFill>
                  <a:schemeClr val="tx2"/>
                </a:solidFill>
                <a:latin typeface="Times New Roman" panose="02020603050405020304" pitchFamily="18" charset="0"/>
              </a:rPr>
              <a:t>*Heat is lost when energy is used to change water from fluid to vapor on the skin.  </a:t>
            </a:r>
          </a:p>
          <a:p>
            <a:pPr eaLnBrk="1" hangingPunct="1">
              <a:spcBef>
                <a:spcPct val="0"/>
              </a:spcBef>
              <a:buFontTx/>
              <a:buNone/>
            </a:pPr>
            <a:endParaRPr lang="en-US" altLang="en-US" sz="1400">
              <a:solidFill>
                <a:schemeClr val="tx2"/>
              </a:solidFill>
              <a:latin typeface="Times New Roman" panose="02020603050405020304" pitchFamily="18" charset="0"/>
            </a:endParaRPr>
          </a:p>
          <a:p>
            <a:pPr eaLnBrk="1" hangingPunct="1">
              <a:spcBef>
                <a:spcPct val="0"/>
              </a:spcBef>
              <a:buFontTx/>
              <a:buNone/>
            </a:pPr>
            <a:r>
              <a:rPr lang="en-US" altLang="en-US" sz="2400">
                <a:solidFill>
                  <a:schemeClr val="tx2"/>
                </a:solidFill>
                <a:latin typeface="Times New Roman" panose="02020603050405020304" pitchFamily="18" charset="0"/>
              </a:rPr>
              <a:t>*Sweat glands help move water to the skin.</a:t>
            </a:r>
          </a:p>
          <a:p>
            <a:pPr eaLnBrk="1" hangingPunct="1">
              <a:spcBef>
                <a:spcPct val="0"/>
              </a:spcBef>
              <a:buFontTx/>
              <a:buNone/>
            </a:pPr>
            <a:endParaRPr lang="en-US" altLang="en-US" sz="1400">
              <a:solidFill>
                <a:schemeClr val="tx2"/>
              </a:solidFill>
              <a:latin typeface="Times New Roman" panose="02020603050405020304" pitchFamily="18" charset="0"/>
            </a:endParaRPr>
          </a:p>
          <a:p>
            <a:pPr eaLnBrk="1" hangingPunct="1">
              <a:spcBef>
                <a:spcPct val="0"/>
              </a:spcBef>
              <a:buFontTx/>
              <a:buNone/>
            </a:pPr>
            <a:r>
              <a:rPr lang="en-US" altLang="en-US" sz="2400">
                <a:solidFill>
                  <a:schemeClr val="tx2"/>
                </a:solidFill>
                <a:latin typeface="Times New Roman" panose="02020603050405020304" pitchFamily="18" charset="0"/>
              </a:rPr>
              <a:t>*Heat is supplied to the skin when capillaries are dilated to improve blood flow.</a:t>
            </a:r>
          </a:p>
          <a:p>
            <a:pPr eaLnBrk="1" hangingPunct="1">
              <a:spcBef>
                <a:spcPct val="0"/>
              </a:spcBef>
              <a:buFontTx/>
              <a:buNone/>
            </a:pPr>
            <a:endParaRPr lang="en-US" altLang="en-US" sz="1400">
              <a:solidFill>
                <a:schemeClr val="tx2"/>
              </a:solidFill>
              <a:latin typeface="Times New Roman" panose="02020603050405020304" pitchFamily="18" charset="0"/>
            </a:endParaRPr>
          </a:p>
          <a:p>
            <a:pPr eaLnBrk="1" hangingPunct="1">
              <a:spcBef>
                <a:spcPct val="0"/>
              </a:spcBef>
              <a:buFontTx/>
              <a:buNone/>
            </a:pPr>
            <a:r>
              <a:rPr lang="en-US" altLang="en-US" sz="2400">
                <a:solidFill>
                  <a:schemeClr val="tx2"/>
                </a:solidFill>
                <a:latin typeface="Times New Roman" panose="02020603050405020304" pitchFamily="18" charset="0"/>
              </a:rPr>
              <a:t>*Dilated capillaries make the skin look red (blushing</a:t>
            </a:r>
            <a:r>
              <a:rPr lang="en-US" altLang="en-US" sz="2400">
                <a:solidFill>
                  <a:schemeClr val="tx2"/>
                </a:solidFill>
                <a:latin typeface="Times New Roman" panose="02020603050405020304" pitchFamily="18" charset="0"/>
                <a:sym typeface="Wingdings" panose="05000000000000000000" pitchFamily="2" charset="2"/>
              </a:rPr>
              <a:t></a:t>
            </a:r>
            <a:r>
              <a:rPr lang="en-US" altLang="en-US" sz="2400">
                <a:solidFill>
                  <a:schemeClr val="tx2"/>
                </a:solidFill>
                <a:latin typeface="Times New Roman" panose="02020603050405020304" pitchFamily="18" charset="0"/>
              </a:rPr>
              <a:t>heat loss).</a:t>
            </a:r>
          </a:p>
        </p:txBody>
      </p:sp>
      <p:sp>
        <p:nvSpPr>
          <p:cNvPr id="16389" name="Text Box 5">
            <a:extLst>
              <a:ext uri="{FF2B5EF4-FFF2-40B4-BE49-F238E27FC236}">
                <a16:creationId xmlns:a16="http://schemas.microsoft.com/office/drawing/2014/main" id="{FD9DFEC3-A0C3-4AE5-95E2-33DE0BCC372C}"/>
              </a:ext>
            </a:extLst>
          </p:cNvPr>
          <p:cNvSpPr txBox="1">
            <a:spLocks noChangeArrowheads="1"/>
          </p:cNvSpPr>
          <p:nvPr/>
        </p:nvSpPr>
        <p:spPr bwMode="auto">
          <a:xfrm>
            <a:off x="136525" y="6162675"/>
            <a:ext cx="8743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i="1" u="sng">
                <a:latin typeface="Times New Roman" panose="02020603050405020304" pitchFamily="18" charset="0"/>
              </a:rPr>
              <a:t>Cost of Sweat</a:t>
            </a:r>
            <a:r>
              <a:rPr lang="en-US" altLang="en-US" sz="2400" b="1" i="1" u="sng">
                <a:latin typeface="Times New Roman" panose="02020603050405020304" pitchFamily="18" charset="0"/>
              </a:rPr>
              <a:t>: Why does it taste “salty”? How much water is lost?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43F9DD8-99B6-4F11-8C15-A13191263AC1}"/>
              </a:ext>
            </a:extLst>
          </p:cNvPr>
          <p:cNvSpPr>
            <a:spLocks noGrp="1" noChangeArrowheads="1"/>
          </p:cNvSpPr>
          <p:nvPr>
            <p:ph type="title"/>
          </p:nvPr>
        </p:nvSpPr>
        <p:spPr>
          <a:xfrm>
            <a:off x="457200" y="274638"/>
            <a:ext cx="8229600" cy="334962"/>
          </a:xfrm>
        </p:spPr>
        <p:txBody>
          <a:bodyPr/>
          <a:lstStyle/>
          <a:p>
            <a:pPr eaLnBrk="1" hangingPunct="1"/>
            <a:r>
              <a:rPr lang="en-US" altLang="en-US" sz="2400" b="1" i="1" u="sng">
                <a:latin typeface="Times New Roman" panose="02020603050405020304" pitchFamily="18" charset="0"/>
              </a:rPr>
              <a:t>Dehydration leads to hypovolemia which causes many potentially deleterious things to occur in the body.</a:t>
            </a:r>
          </a:p>
        </p:txBody>
      </p:sp>
      <p:sp>
        <p:nvSpPr>
          <p:cNvPr id="17411" name="Rectangle 3">
            <a:extLst>
              <a:ext uri="{FF2B5EF4-FFF2-40B4-BE49-F238E27FC236}">
                <a16:creationId xmlns:a16="http://schemas.microsoft.com/office/drawing/2014/main" id="{5F779B89-A26E-4AE6-A8A4-0A24B83B6E0F}"/>
              </a:ext>
            </a:extLst>
          </p:cNvPr>
          <p:cNvSpPr>
            <a:spLocks noGrp="1" noChangeArrowheads="1"/>
          </p:cNvSpPr>
          <p:nvPr>
            <p:ph type="body" idx="1"/>
          </p:nvPr>
        </p:nvSpPr>
        <p:spPr>
          <a:xfrm>
            <a:off x="152400" y="914400"/>
            <a:ext cx="8991600" cy="5943600"/>
          </a:xfrm>
        </p:spPr>
        <p:txBody>
          <a:bodyPr/>
          <a:lstStyle/>
          <a:p>
            <a:pPr eaLnBrk="1" hangingPunct="1">
              <a:lnSpc>
                <a:spcPct val="90000"/>
              </a:lnSpc>
              <a:buFontTx/>
              <a:buNone/>
            </a:pPr>
            <a:r>
              <a:rPr lang="en-US" altLang="en-US" sz="2400">
                <a:latin typeface="Times New Roman" panose="02020603050405020304" pitchFamily="18" charset="0"/>
              </a:rPr>
              <a:t>When water is lost from the body, the reserves must be redistributed.  </a:t>
            </a:r>
          </a:p>
          <a:p>
            <a:pPr eaLnBrk="1" hangingPunct="1">
              <a:lnSpc>
                <a:spcPct val="90000"/>
              </a:lnSpc>
              <a:buFontTx/>
              <a:buNone/>
            </a:pPr>
            <a:r>
              <a:rPr lang="en-US" altLang="en-US" sz="2400">
                <a:latin typeface="Times New Roman" panose="02020603050405020304" pitchFamily="18" charset="0"/>
              </a:rPr>
              <a:t>When the water is lost how does the body compensate?  </a:t>
            </a:r>
          </a:p>
          <a:p>
            <a:pPr eaLnBrk="1" hangingPunct="1">
              <a:lnSpc>
                <a:spcPct val="90000"/>
              </a:lnSpc>
            </a:pPr>
            <a:endParaRPr lang="en-US" altLang="en-US" sz="1000" b="1" i="1" u="sng">
              <a:latin typeface="Times New Roman" panose="02020603050405020304" pitchFamily="18" charset="0"/>
            </a:endParaRPr>
          </a:p>
          <a:p>
            <a:pPr eaLnBrk="1" hangingPunct="1">
              <a:lnSpc>
                <a:spcPct val="90000"/>
              </a:lnSpc>
              <a:buFontTx/>
              <a:buNone/>
            </a:pPr>
            <a:r>
              <a:rPr lang="en-US" altLang="en-US" sz="2400" b="1" i="1" u="sng">
                <a:latin typeface="Times New Roman" panose="02020603050405020304" pitchFamily="18" charset="0"/>
              </a:rPr>
              <a:t>Problems associated with dehydration are </a:t>
            </a:r>
            <a:r>
              <a:rPr lang="en-US" altLang="en-US" sz="2400" b="1" i="1" u="sng">
                <a:latin typeface="Algerian" panose="04020705040A02060702" pitchFamily="82" charset="0"/>
              </a:rPr>
              <a:t>LEGION.</a:t>
            </a:r>
            <a:r>
              <a:rPr lang="en-US" altLang="en-US" sz="2400" b="1" i="1" u="sng">
                <a:latin typeface="Times New Roman" panose="02020603050405020304" pitchFamily="18" charset="0"/>
              </a:rPr>
              <a:t>  What are a few?</a:t>
            </a:r>
          </a:p>
          <a:p>
            <a:pPr eaLnBrk="1" hangingPunct="1">
              <a:lnSpc>
                <a:spcPct val="90000"/>
              </a:lnSpc>
            </a:pPr>
            <a:r>
              <a:rPr lang="en-US" altLang="en-US" sz="2400">
                <a:latin typeface="Times New Roman" panose="02020603050405020304" pitchFamily="18" charset="0"/>
              </a:rPr>
              <a:t>If the blood becomes too viscous, clots may form</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rPr>
              <a:t>BAD</a:t>
            </a:r>
          </a:p>
          <a:p>
            <a:pPr eaLnBrk="1" hangingPunct="1">
              <a:lnSpc>
                <a:spcPct val="90000"/>
              </a:lnSpc>
            </a:pPr>
            <a:r>
              <a:rPr lang="en-US" altLang="en-US" sz="2400">
                <a:latin typeface="Times New Roman" panose="02020603050405020304" pitchFamily="18" charset="0"/>
              </a:rPr>
              <a:t>If blood pressure is low, nitrogenous waste can’t be removed</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sym typeface="Wingdings" panose="05000000000000000000" pitchFamily="2" charset="2"/>
              </a:rPr>
              <a:t>BAD</a:t>
            </a:r>
            <a:endParaRPr lang="en-US" altLang="en-US" sz="2400">
              <a:latin typeface="Times New Roman" panose="02020603050405020304" pitchFamily="18" charset="0"/>
            </a:endParaRPr>
          </a:p>
          <a:p>
            <a:pPr eaLnBrk="1" hangingPunct="1">
              <a:lnSpc>
                <a:spcPct val="90000"/>
              </a:lnSpc>
            </a:pPr>
            <a:r>
              <a:rPr lang="en-US" altLang="en-US" sz="2400">
                <a:latin typeface="Times New Roman" panose="02020603050405020304" pitchFamily="18" charset="0"/>
              </a:rPr>
              <a:t>Electrolyte imbalances may cause poor reflex coordination</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sym typeface="Wingdings" panose="05000000000000000000" pitchFamily="2" charset="2"/>
              </a:rPr>
              <a:t>BAD</a:t>
            </a:r>
            <a:endParaRPr lang="en-US" altLang="en-US" sz="2400" b="1" i="1" u="sng">
              <a:latin typeface="Times New Roman" panose="02020603050405020304" pitchFamily="18" charset="0"/>
            </a:endParaRPr>
          </a:p>
          <a:p>
            <a:pPr eaLnBrk="1" hangingPunct="1">
              <a:lnSpc>
                <a:spcPct val="90000"/>
              </a:lnSpc>
            </a:pPr>
            <a:r>
              <a:rPr lang="en-US" altLang="en-US" sz="2400">
                <a:latin typeface="Times New Roman" panose="02020603050405020304" pitchFamily="18" charset="0"/>
              </a:rPr>
              <a:t>If the blood pressure is low, perfusion of vital organs is poor</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sym typeface="Wingdings" panose="05000000000000000000" pitchFamily="2" charset="2"/>
              </a:rPr>
              <a:t>BAD</a:t>
            </a:r>
            <a:endParaRPr lang="en-US" altLang="en-US" sz="2400">
              <a:latin typeface="Times New Roman" panose="02020603050405020304" pitchFamily="18" charset="0"/>
            </a:endParaRPr>
          </a:p>
          <a:p>
            <a:pPr eaLnBrk="1" hangingPunct="1">
              <a:lnSpc>
                <a:spcPct val="90000"/>
              </a:lnSpc>
            </a:pPr>
            <a:r>
              <a:rPr lang="en-US" altLang="en-US" sz="2400">
                <a:latin typeface="Times New Roman" panose="02020603050405020304" pitchFamily="18" charset="0"/>
              </a:rPr>
              <a:t>If perfusion to vital organs stops then oxygen delivery comes to a grinding halt</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sym typeface="Wingdings" panose="05000000000000000000" pitchFamily="2" charset="2"/>
              </a:rPr>
              <a:t>BAD</a:t>
            </a:r>
          </a:p>
          <a:p>
            <a:pPr eaLnBrk="1" hangingPunct="1">
              <a:lnSpc>
                <a:spcPct val="90000"/>
              </a:lnSpc>
            </a:pPr>
            <a:r>
              <a:rPr lang="en-US" altLang="en-US" sz="2400">
                <a:latin typeface="Times New Roman" panose="02020603050405020304" pitchFamily="18" charset="0"/>
                <a:sym typeface="Wingdings" panose="05000000000000000000" pitchFamily="2" charset="2"/>
              </a:rPr>
              <a:t>If the brain is not perfused properly, you make poor decisions (i.e. drink salt water from the sea) </a:t>
            </a:r>
            <a:r>
              <a:rPr lang="en-US" altLang="en-US" sz="2400" b="1" i="1" u="sng">
                <a:latin typeface="Times New Roman" panose="02020603050405020304" pitchFamily="18" charset="0"/>
                <a:sym typeface="Wingdings" panose="05000000000000000000" pitchFamily="2" charset="2"/>
              </a:rPr>
              <a:t>Makes all the above WORSE</a:t>
            </a:r>
            <a:endParaRPr lang="en-US" altLang="en-US" sz="2400">
              <a:latin typeface="Times New Roman" panose="02020603050405020304" pitchFamily="18" charset="0"/>
            </a:endParaRPr>
          </a:p>
          <a:p>
            <a:pPr eaLnBrk="1" hangingPunct="1">
              <a:lnSpc>
                <a:spcPct val="90000"/>
              </a:lnSpc>
              <a:buFontTx/>
              <a:buNone/>
            </a:pPr>
            <a:r>
              <a:rPr lang="en-US" altLang="en-US" sz="2400" b="1" i="1" u="sng">
                <a:latin typeface="Times New Roman" panose="02020603050405020304" pitchFamily="18" charset="0"/>
              </a:rPr>
              <a:t>Potential Positive Feedback Loop</a:t>
            </a:r>
            <a:r>
              <a:rPr lang="en-US" altLang="en-US" sz="2400" b="1" i="1" u="sng">
                <a:latin typeface="Times New Roman" panose="02020603050405020304" pitchFamily="18" charset="0"/>
                <a:sym typeface="Wingdings" panose="05000000000000000000" pitchFamily="2" charset="2"/>
              </a:rPr>
              <a:t> Do conditions Worsen? </a:t>
            </a:r>
            <a:r>
              <a:rPr lang="en-US" altLang="en-US" b="1" i="1" u="sng">
                <a:latin typeface="Times New Roman" panose="02020603050405020304" pitchFamily="18" charset="0"/>
                <a:sym typeface="Wingdings" panose="05000000000000000000" pitchFamily="2" charset="2"/>
              </a:rPr>
              <a:t></a:t>
            </a:r>
            <a:endParaRPr lang="en-US" altLang="en-US" b="1" i="1" u="sng">
              <a:latin typeface="Times New Roman" panose="02020603050405020304" pitchFamily="18" charset="0"/>
            </a:endParaRPr>
          </a:p>
          <a:p>
            <a:pPr eaLnBrk="1" hangingPunct="1">
              <a:lnSpc>
                <a:spcPct val="90000"/>
              </a:lnSpc>
              <a:buFontTx/>
              <a:buNone/>
            </a:pPr>
            <a:r>
              <a:rPr lang="en-US" altLang="en-US" sz="2400">
                <a:latin typeface="Times New Roman" panose="02020603050405020304" pitchFamily="18" charset="0"/>
              </a:rPr>
              <a:t>Any of all of the above can lead to Hypovolemic Shock</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rPr>
              <a:t>VERY BAD</a:t>
            </a:r>
          </a:p>
          <a:p>
            <a:pPr eaLnBrk="1" hangingPunct="1">
              <a:lnSpc>
                <a:spcPct val="90000"/>
              </a:lnSpc>
              <a:buFontTx/>
              <a:buNone/>
            </a:pPr>
            <a:r>
              <a:rPr lang="en-US" altLang="en-US" sz="2400" b="1" i="1" u="sng">
                <a:latin typeface="Times New Roman" panose="02020603050405020304" pitchFamily="18" charset="0"/>
              </a:rPr>
              <a:t>Potential Negative Feedback Loop</a:t>
            </a:r>
            <a:r>
              <a:rPr lang="en-US" altLang="en-US" sz="2400" b="1" i="1" u="sng">
                <a:latin typeface="Times New Roman" panose="02020603050405020304" pitchFamily="18" charset="0"/>
                <a:sym typeface="Wingdings" panose="05000000000000000000" pitchFamily="2" charset="2"/>
              </a:rPr>
              <a:t> Return to Homeostasis?  </a:t>
            </a:r>
            <a:r>
              <a:rPr lang="en-US" altLang="en-US" b="1" i="1" u="sng">
                <a:latin typeface="Times New Roman" panose="02020603050405020304" pitchFamily="18" charset="0"/>
                <a:sym typeface="Wingdings" panose="05000000000000000000" pitchFamily="2" charset="2"/>
              </a:rPr>
              <a:t></a:t>
            </a:r>
            <a:endParaRPr lang="en-US" altLang="en-US" b="1" i="1" u="sng">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8D9CEAA-9F04-4CB6-9B7B-992BB54D059D}"/>
              </a:ext>
            </a:extLst>
          </p:cNvPr>
          <p:cNvSpPr>
            <a:spLocks noGrp="1" noChangeArrowheads="1"/>
          </p:cNvSpPr>
          <p:nvPr>
            <p:ph type="title"/>
          </p:nvPr>
        </p:nvSpPr>
        <p:spPr>
          <a:xfrm>
            <a:off x="0" y="274638"/>
            <a:ext cx="9144000" cy="639762"/>
          </a:xfrm>
        </p:spPr>
        <p:txBody>
          <a:bodyPr/>
          <a:lstStyle/>
          <a:p>
            <a:pPr algn="l" eaLnBrk="1" hangingPunct="1"/>
            <a:r>
              <a:rPr lang="en-US" altLang="en-US" sz="2800" u="sng">
                <a:latin typeface="Tahoma" panose="020B0604030504040204" pitchFamily="34" charset="0"/>
              </a:rPr>
              <a:t>What is </a:t>
            </a:r>
            <a:r>
              <a:rPr lang="en-US" altLang="en-US" sz="2800" i="1" u="sng">
                <a:latin typeface="Tahoma" panose="020B0604030504040204" pitchFamily="34" charset="0"/>
              </a:rPr>
              <a:t>Rehydration Therapy</a:t>
            </a:r>
            <a:r>
              <a:rPr lang="en-US" altLang="en-US" sz="2800" u="sng">
                <a:latin typeface="Tahoma" panose="020B0604030504040204" pitchFamily="34" charset="0"/>
              </a:rPr>
              <a:t>? Why is it the best medical treatment ever created on the </a:t>
            </a:r>
            <a:r>
              <a:rPr lang="en-US" altLang="en-US" sz="2800" i="1" u="sng">
                <a:latin typeface="Tahoma" panose="020B0604030504040204" pitchFamily="34" charset="0"/>
              </a:rPr>
              <a:t>Face of the Earth</a:t>
            </a:r>
            <a:r>
              <a:rPr lang="en-US" altLang="en-US" sz="2800" u="sng">
                <a:latin typeface="Tahoma" panose="020B0604030504040204" pitchFamily="34" charset="0"/>
              </a:rPr>
              <a:t>?</a:t>
            </a:r>
            <a:endParaRPr lang="en-US" altLang="en-US" sz="2800" u="sng"/>
          </a:p>
        </p:txBody>
      </p:sp>
      <p:sp>
        <p:nvSpPr>
          <p:cNvPr id="18435" name="Rectangle 3">
            <a:extLst>
              <a:ext uri="{FF2B5EF4-FFF2-40B4-BE49-F238E27FC236}">
                <a16:creationId xmlns:a16="http://schemas.microsoft.com/office/drawing/2014/main" id="{7918D683-69CF-40E0-9355-157CED52FC4A}"/>
              </a:ext>
            </a:extLst>
          </p:cNvPr>
          <p:cNvSpPr>
            <a:spLocks noGrp="1" noChangeArrowheads="1"/>
          </p:cNvSpPr>
          <p:nvPr>
            <p:ph type="body" idx="1"/>
          </p:nvPr>
        </p:nvSpPr>
        <p:spPr>
          <a:xfrm>
            <a:off x="0" y="1143000"/>
            <a:ext cx="9144000" cy="4983163"/>
          </a:xfrm>
        </p:spPr>
        <p:txBody>
          <a:bodyPr/>
          <a:lstStyle/>
          <a:p>
            <a:pPr eaLnBrk="1" hangingPunct="1"/>
            <a:r>
              <a:rPr lang="en-US" altLang="en-US" sz="2400">
                <a:latin typeface="Times New Roman" panose="02020603050405020304" pitchFamily="18" charset="0"/>
              </a:rPr>
              <a:t>Infants and dehydration risk-</a:t>
            </a:r>
          </a:p>
          <a:p>
            <a:pPr eaLnBrk="1" hangingPunct="1"/>
            <a:r>
              <a:rPr lang="en-US" altLang="en-US" sz="2400">
                <a:latin typeface="Times New Roman" panose="02020603050405020304" pitchFamily="18" charset="0"/>
              </a:rPr>
              <a:t>Elderly and dehydration risk-</a:t>
            </a:r>
          </a:p>
          <a:p>
            <a:pPr eaLnBrk="1" hangingPunct="1"/>
            <a:r>
              <a:rPr lang="en-US" altLang="en-US" sz="2400">
                <a:latin typeface="Times New Roman" panose="02020603050405020304" pitchFamily="18" charset="0"/>
              </a:rPr>
              <a:t>Third World infants and water borne disease-</a:t>
            </a:r>
          </a:p>
          <a:p>
            <a:pPr eaLnBrk="1" hangingPunct="1"/>
            <a:r>
              <a:rPr lang="en-US" altLang="en-US" sz="2400">
                <a:latin typeface="Times New Roman" panose="02020603050405020304" pitchFamily="18" charset="0"/>
              </a:rPr>
              <a:t>Diarrhea</a:t>
            </a:r>
            <a:r>
              <a:rPr lang="en-US" altLang="en-US" sz="2400">
                <a:latin typeface="Times New Roman" panose="02020603050405020304" pitchFamily="18" charset="0"/>
                <a:sym typeface="Wingdings" panose="05000000000000000000" pitchFamily="2" charset="2"/>
              </a:rPr>
              <a:t></a:t>
            </a:r>
            <a:r>
              <a:rPr lang="en-US" altLang="en-US" sz="2400">
                <a:latin typeface="Times New Roman" panose="02020603050405020304" pitchFamily="18" charset="0"/>
              </a:rPr>
              <a:t>Cl</a:t>
            </a:r>
            <a:r>
              <a:rPr lang="en-US" altLang="en-US" sz="2400" baseline="30000">
                <a:latin typeface="Times New Roman" panose="02020603050405020304" pitchFamily="18" charset="0"/>
              </a:rPr>
              <a:t>-</a:t>
            </a:r>
            <a:r>
              <a:rPr lang="en-US" altLang="en-US" sz="2400">
                <a:latin typeface="Times New Roman" panose="02020603050405020304" pitchFamily="18" charset="0"/>
              </a:rPr>
              <a:t> excretion into mucus</a:t>
            </a:r>
            <a:r>
              <a:rPr lang="en-US" altLang="en-US" sz="2400">
                <a:latin typeface="Times New Roman" panose="02020603050405020304" pitchFamily="18" charset="0"/>
                <a:sym typeface="Wingdings" panose="05000000000000000000" pitchFamily="2" charset="2"/>
              </a:rPr>
              <a:t></a:t>
            </a:r>
            <a:r>
              <a:rPr lang="en-US" altLang="en-US" sz="2400">
                <a:latin typeface="Times New Roman" panose="02020603050405020304" pitchFamily="18" charset="0"/>
              </a:rPr>
              <a:t>Solvent Drag</a:t>
            </a:r>
            <a:r>
              <a:rPr lang="en-US" altLang="en-US" sz="2400">
                <a:latin typeface="Times New Roman" panose="02020603050405020304" pitchFamily="18" charset="0"/>
                <a:sym typeface="Wingdings" panose="05000000000000000000" pitchFamily="2" charset="2"/>
              </a:rPr>
              <a:t></a:t>
            </a:r>
            <a:r>
              <a:rPr lang="en-US" altLang="en-US" sz="2400" b="1" i="1" u="sng">
                <a:latin typeface="Times New Roman" panose="02020603050405020304" pitchFamily="18" charset="0"/>
                <a:sym typeface="Wingdings" panose="05000000000000000000" pitchFamily="2" charset="2"/>
              </a:rPr>
              <a:t>Dehydration</a:t>
            </a:r>
            <a:endParaRPr lang="en-US" altLang="en-US" sz="2400">
              <a:latin typeface="Times New Roman" panose="02020603050405020304" pitchFamily="18" charset="0"/>
            </a:endParaRPr>
          </a:p>
          <a:p>
            <a:pPr eaLnBrk="1" hangingPunct="1">
              <a:buFontTx/>
              <a:buNone/>
            </a:pPr>
            <a:r>
              <a:rPr lang="en-US" altLang="en-US" sz="2400" b="1" i="1" u="sng">
                <a:latin typeface="Times New Roman" panose="02020603050405020304" pitchFamily="18" charset="0"/>
              </a:rPr>
              <a:t>If you rehydrate effected person</a:t>
            </a:r>
            <a:r>
              <a:rPr lang="en-US" altLang="en-US" sz="2400">
                <a:latin typeface="Times New Roman" panose="02020603050405020304" pitchFamily="18" charset="0"/>
              </a:rPr>
              <a:t> with an oral mix of NaCl/Glucose, you can use solvent drag in the intestine </a:t>
            </a:r>
            <a:r>
              <a:rPr lang="en-US" altLang="en-US" sz="2400" b="1" i="1" u="sng">
                <a:latin typeface="Times New Roman" panose="02020603050405020304" pitchFamily="18" charset="0"/>
              </a:rPr>
              <a:t>IN YOUR FAVOR as well as supplying energy (glucose) to sick person! (Na</a:t>
            </a:r>
            <a:r>
              <a:rPr lang="en-US" altLang="en-US" sz="2400" b="1" i="1" u="sng" baseline="30000">
                <a:latin typeface="Times New Roman" panose="02020603050405020304" pitchFamily="18" charset="0"/>
              </a:rPr>
              <a:t>+</a:t>
            </a:r>
            <a:r>
              <a:rPr lang="en-US" altLang="en-US" sz="2400" b="1" i="1" u="sng">
                <a:latin typeface="Times New Roman" panose="02020603050405020304" pitchFamily="18" charset="0"/>
              </a:rPr>
              <a:t>-Glucose-Symport)</a:t>
            </a:r>
            <a:endParaRPr lang="en-US" altLang="en-US" sz="2000" b="1" i="1" u="sng">
              <a:latin typeface="Times New Roman" panose="02020603050405020304" pitchFamily="18" charset="0"/>
            </a:endParaRPr>
          </a:p>
          <a:p>
            <a:pPr eaLnBrk="1" hangingPunct="1">
              <a:buFontTx/>
              <a:buNone/>
            </a:pPr>
            <a:r>
              <a:rPr lang="en-US" altLang="en-US" sz="2400" b="1" i="1" u="sng">
                <a:latin typeface="Times New Roman" panose="02020603050405020304" pitchFamily="18" charset="0"/>
              </a:rPr>
              <a:t>Classic Rehydration Therapies:</a:t>
            </a:r>
          </a:p>
          <a:p>
            <a:pPr eaLnBrk="1" hangingPunct="1"/>
            <a:r>
              <a:rPr lang="en-US" altLang="en-US" sz="2400">
                <a:latin typeface="Times New Roman" panose="02020603050405020304" pitchFamily="18" charset="0"/>
              </a:rPr>
              <a:t>Isotonic Saline:</a:t>
            </a:r>
          </a:p>
          <a:p>
            <a:pPr eaLnBrk="1" hangingPunct="1"/>
            <a:r>
              <a:rPr lang="en-US" altLang="en-US" sz="2400">
                <a:latin typeface="Times New Roman" panose="02020603050405020304" pitchFamily="18" charset="0"/>
              </a:rPr>
              <a:t>Total Parenteral Nutrition:</a:t>
            </a:r>
          </a:p>
          <a:p>
            <a:pPr eaLnBrk="1" hangingPunct="1"/>
            <a:r>
              <a:rPr lang="en-US" altLang="en-US" sz="2400">
                <a:latin typeface="Times New Roman" panose="02020603050405020304" pitchFamily="18" charset="0"/>
              </a:rPr>
              <a:t>Pedialyte:</a:t>
            </a:r>
          </a:p>
          <a:p>
            <a:pPr eaLnBrk="1" hangingPunct="1"/>
            <a:r>
              <a:rPr lang="en-US" altLang="en-US" sz="2400">
                <a:latin typeface="Times New Roman" panose="02020603050405020304" pitchFamily="18" charset="0"/>
              </a:rPr>
              <a:t>Salty rice (cheapest route in Third World):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B295B34-F7E5-4573-A3A4-5D5E0288791A}"/>
              </a:ext>
            </a:extLst>
          </p:cNvPr>
          <p:cNvSpPr>
            <a:spLocks noGrp="1" noChangeArrowheads="1"/>
          </p:cNvSpPr>
          <p:nvPr>
            <p:ph type="title"/>
          </p:nvPr>
        </p:nvSpPr>
        <p:spPr>
          <a:xfrm>
            <a:off x="0" y="274638"/>
            <a:ext cx="8686800" cy="1143000"/>
          </a:xfrm>
        </p:spPr>
        <p:txBody>
          <a:bodyPr/>
          <a:lstStyle/>
          <a:p>
            <a:pPr eaLnBrk="1" hangingPunct="1"/>
            <a:r>
              <a:rPr lang="en-US" altLang="en-US" sz="2800"/>
              <a:t>Is it ever possible to get TOO MUCH water?  </a:t>
            </a:r>
            <a:r>
              <a:rPr lang="en-US" altLang="en-US" sz="2800" b="1" u="sng"/>
              <a:t>YES!</a:t>
            </a:r>
            <a:br>
              <a:rPr lang="en-US" altLang="en-US" sz="4000" b="1" u="sng"/>
            </a:br>
            <a:endParaRPr lang="en-US" altLang="en-US" sz="4000" b="1" u="sng"/>
          </a:p>
        </p:txBody>
      </p:sp>
      <p:sp>
        <p:nvSpPr>
          <p:cNvPr id="19459" name="Rectangle 3">
            <a:extLst>
              <a:ext uri="{FF2B5EF4-FFF2-40B4-BE49-F238E27FC236}">
                <a16:creationId xmlns:a16="http://schemas.microsoft.com/office/drawing/2014/main" id="{16612399-0F5E-4CE3-88C0-3381FC1B0443}"/>
              </a:ext>
            </a:extLst>
          </p:cNvPr>
          <p:cNvSpPr>
            <a:spLocks noGrp="1" noChangeArrowheads="1"/>
          </p:cNvSpPr>
          <p:nvPr>
            <p:ph type="body" idx="1"/>
          </p:nvPr>
        </p:nvSpPr>
        <p:spPr>
          <a:xfrm>
            <a:off x="457200" y="1600200"/>
            <a:ext cx="8686800" cy="4525963"/>
          </a:xfrm>
        </p:spPr>
        <p:txBody>
          <a:bodyPr/>
          <a:lstStyle/>
          <a:p>
            <a:pPr eaLnBrk="1" hangingPunct="1">
              <a:lnSpc>
                <a:spcPct val="80000"/>
              </a:lnSpc>
            </a:pPr>
            <a:r>
              <a:rPr lang="en-US" altLang="en-US" sz="2800" b="1" i="1" u="sng">
                <a:latin typeface="Times New Roman" panose="02020603050405020304" pitchFamily="18" charset="0"/>
              </a:rPr>
              <a:t>Another Possible Problem: Fluid Excess/Water toxicity (RARE!)</a:t>
            </a:r>
          </a:p>
          <a:p>
            <a:pPr eaLnBrk="1" hangingPunct="1">
              <a:lnSpc>
                <a:spcPct val="80000"/>
              </a:lnSpc>
            </a:pPr>
            <a:r>
              <a:rPr lang="en-US" altLang="en-US" sz="2800" b="1" i="1" u="sng">
                <a:latin typeface="Times New Roman" panose="02020603050405020304" pitchFamily="18" charset="0"/>
              </a:rPr>
              <a:t>If you have too much water enter you dilute the potassium and or flush it and sodium out in the urine causing hypokalemia or hyponatremia.</a:t>
            </a:r>
          </a:p>
          <a:p>
            <a:pPr eaLnBrk="1" hangingPunct="1">
              <a:lnSpc>
                <a:spcPct val="80000"/>
              </a:lnSpc>
            </a:pPr>
            <a:endParaRPr lang="en-US" altLang="en-US" sz="2800"/>
          </a:p>
          <a:p>
            <a:pPr eaLnBrk="1" hangingPunct="1">
              <a:lnSpc>
                <a:spcPct val="80000"/>
              </a:lnSpc>
            </a:pPr>
            <a:r>
              <a:rPr lang="en-US" altLang="en-US" sz="2800"/>
              <a:t>A problem with college hazing (why?</a:t>
            </a:r>
          </a:p>
          <a:p>
            <a:pPr eaLnBrk="1" hangingPunct="1">
              <a:lnSpc>
                <a:spcPct val="80000"/>
              </a:lnSpc>
            </a:pPr>
            <a:endParaRPr lang="en-US" altLang="en-US" sz="2800"/>
          </a:p>
          <a:p>
            <a:pPr eaLnBrk="1" hangingPunct="1">
              <a:lnSpc>
                <a:spcPct val="80000"/>
              </a:lnSpc>
            </a:pPr>
            <a:r>
              <a:rPr lang="en-US" altLang="en-US" sz="2800"/>
              <a:t>A problem with obsessive compulsives (why?</a:t>
            </a:r>
          </a:p>
          <a:p>
            <a:pPr eaLnBrk="1" hangingPunct="1">
              <a:lnSpc>
                <a:spcPct val="80000"/>
              </a:lnSpc>
            </a:pPr>
            <a:endParaRPr lang="en-US" altLang="en-US" sz="2800"/>
          </a:p>
          <a:p>
            <a:pPr eaLnBrk="1" hangingPunct="1">
              <a:lnSpc>
                <a:spcPct val="80000"/>
              </a:lnSpc>
            </a:pPr>
            <a:r>
              <a:rPr lang="en-US" altLang="en-US" sz="2800"/>
              <a:t>A solution for Picasso (why?)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7364E6C-7051-4E81-BE18-DB1EBD50A719}"/>
              </a:ext>
            </a:extLst>
          </p:cNvPr>
          <p:cNvSpPr>
            <a:spLocks noGrp="1" noChangeArrowheads="1"/>
          </p:cNvSpPr>
          <p:nvPr>
            <p:ph type="title"/>
          </p:nvPr>
        </p:nvSpPr>
        <p:spPr>
          <a:xfrm>
            <a:off x="0" y="274638"/>
            <a:ext cx="8686800" cy="563562"/>
          </a:xfrm>
        </p:spPr>
        <p:txBody>
          <a:bodyPr/>
          <a:lstStyle/>
          <a:p>
            <a:pPr algn="l" eaLnBrk="1" hangingPunct="1"/>
            <a:r>
              <a:rPr lang="en-US" altLang="en-US" sz="2400" b="1" i="1" u="sng"/>
              <a:t>REVIEW FROM CHEMISTRY:</a:t>
            </a:r>
            <a:r>
              <a:rPr lang="en-US" altLang="en-US" sz="2400"/>
              <a:t> Buffers are chemicals that resist pH changes by temporarily bonding excess H+ or donating H+?</a:t>
            </a:r>
          </a:p>
        </p:txBody>
      </p:sp>
      <p:sp>
        <p:nvSpPr>
          <p:cNvPr id="20483" name="Rectangle 3">
            <a:extLst>
              <a:ext uri="{FF2B5EF4-FFF2-40B4-BE49-F238E27FC236}">
                <a16:creationId xmlns:a16="http://schemas.microsoft.com/office/drawing/2014/main" id="{C065AA1C-F98D-4455-8024-EC4CAD18339F}"/>
              </a:ext>
            </a:extLst>
          </p:cNvPr>
          <p:cNvSpPr>
            <a:spLocks noGrp="1" noChangeArrowheads="1"/>
          </p:cNvSpPr>
          <p:nvPr>
            <p:ph type="body" idx="1"/>
          </p:nvPr>
        </p:nvSpPr>
        <p:spPr>
          <a:xfrm>
            <a:off x="0" y="1143000"/>
            <a:ext cx="9144000" cy="5486400"/>
          </a:xfrm>
        </p:spPr>
        <p:txBody>
          <a:bodyPr/>
          <a:lstStyle/>
          <a:p>
            <a:pPr eaLnBrk="1" hangingPunct="1">
              <a:lnSpc>
                <a:spcPct val="80000"/>
              </a:lnSpc>
              <a:buFontTx/>
              <a:buNone/>
            </a:pPr>
            <a:r>
              <a:rPr lang="en-US" altLang="en-US" sz="2400">
                <a:latin typeface="Times New Roman" panose="02020603050405020304" pitchFamily="18" charset="0"/>
              </a:rPr>
              <a:t>Basics of acid/base chemistry: pH = -log[H+]	</a:t>
            </a:r>
          </a:p>
          <a:p>
            <a:pPr eaLnBrk="1" hangingPunct="1">
              <a:lnSpc>
                <a:spcPct val="80000"/>
              </a:lnSpc>
              <a:buFontTx/>
              <a:buNone/>
            </a:pPr>
            <a:r>
              <a:rPr lang="en-US" altLang="en-US" sz="2400">
                <a:latin typeface="Times New Roman" panose="02020603050405020304" pitchFamily="18" charset="0"/>
              </a:rPr>
              <a:t>Each pH unit is a X10 change in [H+]</a:t>
            </a:r>
          </a:p>
          <a:p>
            <a:pPr eaLnBrk="1" hangingPunct="1">
              <a:lnSpc>
                <a:spcPct val="80000"/>
              </a:lnSpc>
              <a:buFontTx/>
              <a:buNone/>
            </a:pPr>
            <a:r>
              <a:rPr lang="en-US" altLang="en-US" sz="2400">
                <a:latin typeface="Times New Roman" panose="02020603050405020304" pitchFamily="18" charset="0"/>
              </a:rPr>
              <a:t>If pH changes from 7 to 5, the proton concentration increased X100</a:t>
            </a:r>
          </a:p>
          <a:p>
            <a:pPr eaLnBrk="1" hangingPunct="1">
              <a:lnSpc>
                <a:spcPct val="80000"/>
              </a:lnSpc>
              <a:buFontTx/>
              <a:buNone/>
            </a:pPr>
            <a:r>
              <a:rPr lang="en-US" altLang="en-US" sz="2400">
                <a:latin typeface="Times New Roman" panose="02020603050405020304" pitchFamily="18" charset="0"/>
              </a:rPr>
              <a:t>If pH changes from 7 to 8, the proton concentration decreased X 1/10th</a:t>
            </a:r>
          </a:p>
          <a:p>
            <a:pPr eaLnBrk="1" hangingPunct="1">
              <a:lnSpc>
                <a:spcPct val="80000"/>
              </a:lnSpc>
              <a:buFontTx/>
              <a:buNone/>
            </a:pPr>
            <a:endParaRPr lang="en-US" altLang="en-US" sz="1200">
              <a:latin typeface="Times New Roman" panose="02020603050405020304" pitchFamily="18" charset="0"/>
            </a:endParaRPr>
          </a:p>
          <a:p>
            <a:pPr eaLnBrk="1" hangingPunct="1">
              <a:lnSpc>
                <a:spcPct val="80000"/>
              </a:lnSpc>
              <a:buFontTx/>
              <a:buNone/>
            </a:pPr>
            <a:r>
              <a:rPr lang="en-US" altLang="en-US" sz="2400">
                <a:latin typeface="Times New Roman" panose="02020603050405020304" pitchFamily="18" charset="0"/>
              </a:rPr>
              <a:t>Acid=Proton </a:t>
            </a:r>
            <a:r>
              <a:rPr lang="en-US" altLang="en-US" sz="2400" b="1" i="1" u="sng">
                <a:latin typeface="Times New Roman" panose="02020603050405020304" pitchFamily="18" charset="0"/>
              </a:rPr>
              <a:t>Donor:</a:t>
            </a:r>
            <a:r>
              <a:rPr lang="en-US" altLang="en-US" sz="2400">
                <a:latin typeface="Times New Roman" panose="02020603050405020304" pitchFamily="18" charset="0"/>
              </a:rPr>
              <a:t>  Classics are H</a:t>
            </a:r>
            <a:r>
              <a:rPr lang="en-US" altLang="en-US" sz="2400" baseline="-25000">
                <a:latin typeface="Times New Roman" panose="02020603050405020304" pitchFamily="18" charset="0"/>
              </a:rPr>
              <a:t>2</a:t>
            </a:r>
            <a:r>
              <a:rPr lang="en-US" altLang="en-US" sz="2400">
                <a:latin typeface="Times New Roman" panose="02020603050405020304" pitchFamily="18" charset="0"/>
              </a:rPr>
              <a:t>CO</a:t>
            </a:r>
            <a:r>
              <a:rPr lang="en-US" altLang="en-US" sz="2400" baseline="-25000">
                <a:latin typeface="Times New Roman" panose="02020603050405020304" pitchFamily="18" charset="0"/>
              </a:rPr>
              <a:t>3</a:t>
            </a:r>
            <a:r>
              <a:rPr lang="en-US" altLang="en-US" sz="2400">
                <a:latin typeface="Times New Roman" panose="02020603050405020304" pitchFamily="18" charset="0"/>
              </a:rPr>
              <a:t> and protein acetyl-groups.</a:t>
            </a:r>
          </a:p>
          <a:p>
            <a:pPr eaLnBrk="1" hangingPunct="1">
              <a:lnSpc>
                <a:spcPct val="80000"/>
              </a:lnSpc>
              <a:buFontTx/>
              <a:buNone/>
            </a:pPr>
            <a:r>
              <a:rPr lang="en-US" altLang="en-US" sz="2400">
                <a:latin typeface="Times New Roman" panose="02020603050405020304" pitchFamily="18" charset="0"/>
              </a:rPr>
              <a:t>Base=Proton </a:t>
            </a:r>
            <a:r>
              <a:rPr lang="en-US" altLang="en-US" sz="2400" b="1" i="1" u="sng">
                <a:latin typeface="Times New Roman" panose="02020603050405020304" pitchFamily="18" charset="0"/>
              </a:rPr>
              <a:t>Acceptor:</a:t>
            </a:r>
            <a:r>
              <a:rPr lang="en-US" altLang="en-US" sz="2400">
                <a:latin typeface="Times New Roman" panose="02020603050405020304" pitchFamily="18" charset="0"/>
              </a:rPr>
              <a:t> Classic is ammonia (NH</a:t>
            </a:r>
            <a:r>
              <a:rPr lang="en-US" altLang="en-US" sz="2400" baseline="-25000">
                <a:latin typeface="Times New Roman" panose="02020603050405020304" pitchFamily="18" charset="0"/>
              </a:rPr>
              <a:t>3</a:t>
            </a:r>
            <a:r>
              <a:rPr lang="en-US" altLang="en-US" sz="2400">
                <a:latin typeface="Times New Roman" panose="02020603050405020304" pitchFamily="18" charset="0"/>
              </a:rPr>
              <a:t> + H</a:t>
            </a:r>
            <a:r>
              <a:rPr lang="en-US" altLang="en-US" sz="2400" baseline="30000">
                <a:latin typeface="Times New Roman" panose="02020603050405020304" pitchFamily="18" charset="0"/>
              </a:rPr>
              <a:t>+</a:t>
            </a:r>
            <a:r>
              <a:rPr lang="en-US" altLang="en-US" sz="2400">
                <a:latin typeface="Times New Roman" panose="02020603050405020304" pitchFamily="18" charset="0"/>
              </a:rPr>
              <a:t> </a:t>
            </a:r>
            <a:r>
              <a:rPr lang="en-US" altLang="en-US" sz="2400">
                <a:latin typeface="Times New Roman" panose="02020603050405020304" pitchFamily="18" charset="0"/>
                <a:sym typeface="Wingdings" panose="05000000000000000000" pitchFamily="2" charset="2"/>
              </a:rPr>
              <a:t>NH</a:t>
            </a:r>
            <a:r>
              <a:rPr lang="en-US" altLang="en-US" sz="2400" baseline="-25000">
                <a:latin typeface="Times New Roman" panose="02020603050405020304" pitchFamily="18" charset="0"/>
                <a:sym typeface="Wingdings" panose="05000000000000000000" pitchFamily="2" charset="2"/>
              </a:rPr>
              <a:t>4</a:t>
            </a:r>
            <a:r>
              <a:rPr lang="en-US" altLang="en-US" sz="2400" baseline="30000">
                <a:latin typeface="Times New Roman" panose="02020603050405020304" pitchFamily="18" charset="0"/>
                <a:sym typeface="Wingdings" panose="05000000000000000000" pitchFamily="2" charset="2"/>
              </a:rPr>
              <a:t>+</a:t>
            </a:r>
            <a:r>
              <a:rPr lang="en-US" altLang="en-US" sz="2400">
                <a:latin typeface="Times New Roman" panose="02020603050405020304" pitchFamily="18" charset="0"/>
                <a:sym typeface="Wingdings" panose="05000000000000000000" pitchFamily="2" charset="2"/>
              </a:rPr>
              <a:t>)</a:t>
            </a:r>
            <a:endParaRPr lang="en-US" altLang="en-US" sz="2400">
              <a:latin typeface="Times New Roman" panose="02020603050405020304" pitchFamily="18" charset="0"/>
            </a:endParaRPr>
          </a:p>
          <a:p>
            <a:pPr eaLnBrk="1" hangingPunct="1">
              <a:lnSpc>
                <a:spcPct val="80000"/>
              </a:lnSpc>
            </a:pPr>
            <a:r>
              <a:rPr lang="en-US" altLang="en-US" sz="2400" b="1" i="1" u="sng">
                <a:latin typeface="Times New Roman" panose="02020603050405020304" pitchFamily="18" charset="0"/>
              </a:rPr>
              <a:t>Strong </a:t>
            </a:r>
            <a:r>
              <a:rPr lang="en-US" altLang="en-US" sz="2400">
                <a:latin typeface="Times New Roman" panose="02020603050405020304" pitchFamily="18" charset="0"/>
              </a:rPr>
              <a:t>Acid or Base: gives up/takes up H+ readily: </a:t>
            </a:r>
            <a:r>
              <a:rPr lang="en-US" altLang="en-US" sz="2400" b="1" u="sng">
                <a:latin typeface="Times New Roman" panose="02020603050405020304" pitchFamily="18" charset="0"/>
              </a:rPr>
              <a:t>Changes pH</a:t>
            </a:r>
          </a:p>
          <a:p>
            <a:pPr eaLnBrk="1" hangingPunct="1">
              <a:lnSpc>
                <a:spcPct val="80000"/>
              </a:lnSpc>
            </a:pPr>
            <a:r>
              <a:rPr lang="en-US" altLang="en-US" sz="2400" b="1" i="1" u="sng">
                <a:latin typeface="Times New Roman" panose="02020603050405020304" pitchFamily="18" charset="0"/>
              </a:rPr>
              <a:t>Weak </a:t>
            </a:r>
            <a:r>
              <a:rPr lang="en-US" altLang="en-US" sz="2400">
                <a:latin typeface="Times New Roman" panose="02020603050405020304" pitchFamily="18" charset="0"/>
              </a:rPr>
              <a:t>Acid or Base: hesitant to take or give up H+: </a:t>
            </a:r>
            <a:r>
              <a:rPr lang="en-US" altLang="en-US" sz="2400" b="1" u="sng">
                <a:latin typeface="Times New Roman" panose="02020603050405020304" pitchFamily="18" charset="0"/>
              </a:rPr>
              <a:t>Less pH Change</a:t>
            </a:r>
          </a:p>
          <a:p>
            <a:pPr eaLnBrk="1" hangingPunct="1">
              <a:lnSpc>
                <a:spcPct val="80000"/>
              </a:lnSpc>
            </a:pPr>
            <a:endParaRPr lang="en-US" altLang="en-US" sz="1200" b="1" u="sng">
              <a:latin typeface="Times New Roman" panose="02020603050405020304" pitchFamily="18" charset="0"/>
            </a:endParaRPr>
          </a:p>
          <a:p>
            <a:pPr eaLnBrk="1" hangingPunct="1">
              <a:lnSpc>
                <a:spcPct val="80000"/>
              </a:lnSpc>
            </a:pPr>
            <a:r>
              <a:rPr lang="en-US" altLang="en-US" sz="2400" b="1" i="1" u="sng">
                <a:latin typeface="Times New Roman" panose="02020603050405020304" pitchFamily="18" charset="0"/>
              </a:rPr>
              <a:t>pK is a term that describes</a:t>
            </a:r>
            <a:r>
              <a:rPr lang="en-US" altLang="en-US" sz="2400">
                <a:latin typeface="Times New Roman" panose="02020603050405020304" pitchFamily="18" charset="0"/>
              </a:rPr>
              <a:t> the pH where the molecule is at 50% protonated and 50% deprotonated. </a:t>
            </a:r>
          </a:p>
          <a:p>
            <a:pPr eaLnBrk="1" hangingPunct="1">
              <a:lnSpc>
                <a:spcPct val="80000"/>
              </a:lnSpc>
            </a:pPr>
            <a:r>
              <a:rPr lang="en-US" altLang="en-US" sz="2400">
                <a:latin typeface="Times New Roman" panose="02020603050405020304" pitchFamily="18" charset="0"/>
              </a:rPr>
              <a:t>If the pK of bicarbonate is 4.5, then if the pH is 4.5 half is H</a:t>
            </a:r>
            <a:r>
              <a:rPr lang="en-US" altLang="en-US" sz="2400" baseline="-25000">
                <a:latin typeface="Times New Roman" panose="02020603050405020304" pitchFamily="18" charset="0"/>
              </a:rPr>
              <a:t>2</a:t>
            </a:r>
            <a:r>
              <a:rPr lang="en-US" altLang="en-US" sz="2400">
                <a:latin typeface="Times New Roman" panose="02020603050405020304" pitchFamily="18" charset="0"/>
              </a:rPr>
              <a:t>CO</a:t>
            </a:r>
            <a:r>
              <a:rPr lang="en-US" altLang="en-US" sz="2400" baseline="-25000">
                <a:latin typeface="Times New Roman" panose="02020603050405020304" pitchFamily="18" charset="0"/>
              </a:rPr>
              <a:t>3</a:t>
            </a:r>
            <a:r>
              <a:rPr lang="en-US" altLang="en-US" sz="2400">
                <a:latin typeface="Times New Roman" panose="02020603050405020304" pitchFamily="18" charset="0"/>
              </a:rPr>
              <a:t> and half is HCO</a:t>
            </a:r>
            <a:r>
              <a:rPr lang="en-US" altLang="en-US" sz="2400" baseline="-25000">
                <a:latin typeface="Times New Roman" panose="02020603050405020304" pitchFamily="18" charset="0"/>
              </a:rPr>
              <a:t>3</a:t>
            </a:r>
            <a:r>
              <a:rPr lang="en-US" altLang="en-US" sz="2400">
                <a:latin typeface="Times New Roman" panose="02020603050405020304" pitchFamily="18" charset="0"/>
              </a:rPr>
              <a:t>- + </a:t>
            </a:r>
            <a:r>
              <a:rPr lang="en-US" altLang="en-US" sz="2400" b="1">
                <a:latin typeface="Times New Roman" panose="02020603050405020304" pitchFamily="18" charset="0"/>
              </a:rPr>
              <a:t>H</a:t>
            </a:r>
            <a:r>
              <a:rPr lang="en-US" altLang="en-US" sz="2400" b="1" baseline="30000">
                <a:latin typeface="Times New Roman" panose="02020603050405020304" pitchFamily="18" charset="0"/>
              </a:rPr>
              <a:t>+  </a:t>
            </a:r>
            <a:r>
              <a:rPr lang="en-US" altLang="en-US" sz="2400" b="1">
                <a:latin typeface="Times New Roman" panose="02020603050405020304" pitchFamily="18" charset="0"/>
              </a:rPr>
              <a:t>If pH is 7.4 almost all is depototonated (</a:t>
            </a:r>
            <a:r>
              <a:rPr lang="en-US" altLang="en-US" sz="2400">
                <a:latin typeface="Times New Roman" panose="02020603050405020304" pitchFamily="18" charset="0"/>
              </a:rPr>
              <a:t>HCO</a:t>
            </a:r>
            <a:r>
              <a:rPr lang="en-US" altLang="en-US" sz="2400" baseline="-25000">
                <a:latin typeface="Times New Roman" panose="02020603050405020304" pitchFamily="18" charset="0"/>
              </a:rPr>
              <a:t>3</a:t>
            </a:r>
            <a:r>
              <a:rPr lang="en-US" altLang="en-US" sz="2400">
                <a:latin typeface="Times New Roman" panose="02020603050405020304" pitchFamily="18" charset="0"/>
              </a:rPr>
              <a:t>-)</a:t>
            </a:r>
            <a:endParaRPr lang="en-US" altLang="en-US" sz="2400" b="1">
              <a:latin typeface="Times New Roman" panose="02020603050405020304" pitchFamily="18" charset="0"/>
            </a:endParaRPr>
          </a:p>
          <a:p>
            <a:pPr eaLnBrk="1" hangingPunct="1">
              <a:lnSpc>
                <a:spcPct val="80000"/>
              </a:lnSpc>
            </a:pPr>
            <a:endParaRPr lang="en-US" altLang="en-US" sz="2400">
              <a:latin typeface="Times New Roman" panose="02020603050405020304" pitchFamily="18" charset="0"/>
            </a:endParaRPr>
          </a:p>
          <a:p>
            <a:pPr eaLnBrk="1" hangingPunct="1">
              <a:lnSpc>
                <a:spcPct val="80000"/>
              </a:lnSpc>
            </a:pPr>
            <a:r>
              <a:rPr lang="en-US" altLang="en-US" sz="2400" b="1" i="1" u="sng">
                <a:latin typeface="Times New Roman" panose="02020603050405020304" pitchFamily="18" charset="0"/>
              </a:rPr>
              <a:t>pK is the  pH where each molecule can do its best buffering or where it can best resist changes in the pH of the 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D7F5A34D-1449-4DD4-B442-7A6360AE89BC}"/>
              </a:ext>
            </a:extLst>
          </p:cNvPr>
          <p:cNvSpPr>
            <a:spLocks noGrp="1" noChangeArrowheads="1"/>
          </p:cNvSpPr>
          <p:nvPr>
            <p:ph type="title"/>
          </p:nvPr>
        </p:nvSpPr>
        <p:spPr>
          <a:xfrm>
            <a:off x="0" y="76200"/>
            <a:ext cx="9144000" cy="1143000"/>
          </a:xfrm>
        </p:spPr>
        <p:txBody>
          <a:bodyPr/>
          <a:lstStyle/>
          <a:p>
            <a:pPr algn="l"/>
            <a:r>
              <a:rPr lang="en-US" altLang="en-US" sz="3200"/>
              <a:t>Review of how we create GFR in the capillaries of Bowman’s Capsule with hydrostatic and osmotic pressure</a:t>
            </a:r>
          </a:p>
        </p:txBody>
      </p:sp>
      <p:pic>
        <p:nvPicPr>
          <p:cNvPr id="4099" name="Content Placeholder 6">
            <a:extLst>
              <a:ext uri="{FF2B5EF4-FFF2-40B4-BE49-F238E27FC236}">
                <a16:creationId xmlns:a16="http://schemas.microsoft.com/office/drawing/2014/main" id="{831C957D-F467-40F8-8C81-E695C2FCEF3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 y="1600200"/>
            <a:ext cx="3733800" cy="5029200"/>
          </a:xfrm>
        </p:spPr>
      </p:pic>
      <p:sp>
        <p:nvSpPr>
          <p:cNvPr id="4100" name="Content Placeholder 5">
            <a:extLst>
              <a:ext uri="{FF2B5EF4-FFF2-40B4-BE49-F238E27FC236}">
                <a16:creationId xmlns:a16="http://schemas.microsoft.com/office/drawing/2014/main" id="{293D7E5F-6EBC-416F-AA66-717D512D5F75}"/>
              </a:ext>
            </a:extLst>
          </p:cNvPr>
          <p:cNvSpPr>
            <a:spLocks noGrp="1" noChangeArrowheads="1"/>
          </p:cNvSpPr>
          <p:nvPr>
            <p:ph sz="half" idx="2"/>
          </p:nvPr>
        </p:nvSpPr>
        <p:spPr>
          <a:xfrm>
            <a:off x="3886200" y="1600200"/>
            <a:ext cx="5029200" cy="4525963"/>
          </a:xfrm>
        </p:spPr>
        <p:txBody>
          <a:bodyPr/>
          <a:lstStyle/>
          <a:p>
            <a:pPr marL="0" indent="0">
              <a:buFontTx/>
              <a:buNone/>
            </a:pPr>
            <a:r>
              <a:rPr lang="en-US" altLang="en-US" sz="2000" u="sng"/>
              <a:t>If Afferent Arteriole dilates</a:t>
            </a:r>
            <a:r>
              <a:rPr lang="en-US" altLang="en-US" sz="2000">
                <a:sym typeface="Wingdings" panose="05000000000000000000" pitchFamily="2" charset="2"/>
              </a:rPr>
              <a:t></a:t>
            </a:r>
            <a:r>
              <a:rPr lang="en-US" altLang="en-US" sz="2000"/>
              <a:t> hydrostatic P goes up--- GFR UP</a:t>
            </a:r>
          </a:p>
          <a:p>
            <a:pPr marL="0" indent="0">
              <a:buFontTx/>
              <a:buNone/>
            </a:pPr>
            <a:r>
              <a:rPr lang="en-US" altLang="en-US" sz="2000" u="sng"/>
              <a:t>If Afferent arteriole vasoconstricts </a:t>
            </a:r>
            <a:r>
              <a:rPr lang="en-US" altLang="en-US" sz="2000">
                <a:sym typeface="Wingdings" panose="05000000000000000000" pitchFamily="2" charset="2"/>
              </a:rPr>
              <a:t>hydrostatic P goes down and GFR goes down</a:t>
            </a:r>
          </a:p>
          <a:p>
            <a:pPr marL="0" indent="0">
              <a:buFontTx/>
              <a:buNone/>
            </a:pPr>
            <a:r>
              <a:rPr lang="en-US" altLang="en-US" sz="2000">
                <a:sym typeface="Wingdings" panose="05000000000000000000" pitchFamily="2" charset="2"/>
              </a:rPr>
              <a:t>If ureter is blocked, pressure in capsule goes up and opposes capillary hydrostatic pressure GFR goes down</a:t>
            </a:r>
          </a:p>
          <a:p>
            <a:pPr marL="0" indent="0">
              <a:buFontTx/>
              <a:buNone/>
            </a:pPr>
            <a:r>
              <a:rPr lang="en-US" altLang="en-US" sz="2000" u="sng">
                <a:sym typeface="Wingdings" panose="05000000000000000000" pitchFamily="2" charset="2"/>
              </a:rPr>
              <a:t>If plasma protein conc. Goes down, </a:t>
            </a:r>
            <a:r>
              <a:rPr lang="en-US" altLang="en-US" sz="2000">
                <a:sym typeface="Wingdings" panose="05000000000000000000" pitchFamily="2" charset="2"/>
              </a:rPr>
              <a:t>then colloid pressure goes down, less fluid pulled into blood and GFR goes up</a:t>
            </a:r>
          </a:p>
          <a:p>
            <a:pPr marL="0" indent="0">
              <a:buFontTx/>
              <a:buNone/>
            </a:pPr>
            <a:r>
              <a:rPr lang="en-US" altLang="en-US" sz="2000" u="sng">
                <a:sym typeface="Wingdings" panose="05000000000000000000" pitchFamily="2" charset="2"/>
              </a:rPr>
              <a:t>If plasma protein leaks into capsule </a:t>
            </a:r>
            <a:r>
              <a:rPr lang="en-US" altLang="en-US" sz="2000">
                <a:sym typeface="Wingdings" panose="05000000000000000000" pitchFamily="2" charset="2"/>
              </a:rPr>
              <a:t>the protein draws fluid from blood and GFR goes up</a:t>
            </a:r>
          </a:p>
          <a:p>
            <a:pPr marL="0" indent="0">
              <a:buFontTx/>
              <a:buNone/>
            </a:pPr>
            <a:endParaRPr lang="en-US"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D118B29-BFE3-4396-AF1B-8E4A83B0EC4B}"/>
              </a:ext>
            </a:extLst>
          </p:cNvPr>
          <p:cNvSpPr>
            <a:spLocks noGrp="1" noChangeArrowheads="1"/>
          </p:cNvSpPr>
          <p:nvPr>
            <p:ph type="title"/>
          </p:nvPr>
        </p:nvSpPr>
        <p:spPr>
          <a:xfrm>
            <a:off x="152400" y="274638"/>
            <a:ext cx="8763000" cy="334962"/>
          </a:xfrm>
        </p:spPr>
        <p:txBody>
          <a:bodyPr/>
          <a:lstStyle/>
          <a:p>
            <a:pPr algn="l" eaLnBrk="1" hangingPunct="1"/>
            <a:r>
              <a:rPr lang="en-US" altLang="en-US" sz="2400"/>
              <a:t>WHAT ARE THE TWO IMPORTANT BUFFER SYSTEMS?</a:t>
            </a:r>
            <a:br>
              <a:rPr lang="en-US" altLang="en-US" sz="2400"/>
            </a:br>
            <a:r>
              <a:rPr lang="en-US" altLang="en-US" sz="2400"/>
              <a:t>Take your pick: Physiological </a:t>
            </a:r>
            <a:r>
              <a:rPr lang="en-US" altLang="en-US" sz="2400" b="1" i="1" u="sng"/>
              <a:t>OR</a:t>
            </a:r>
            <a:r>
              <a:rPr lang="en-US" altLang="en-US" sz="2400"/>
              <a:t> Chemical</a:t>
            </a:r>
          </a:p>
        </p:txBody>
      </p:sp>
      <p:sp>
        <p:nvSpPr>
          <p:cNvPr id="21507" name="Rectangle 3">
            <a:extLst>
              <a:ext uri="{FF2B5EF4-FFF2-40B4-BE49-F238E27FC236}">
                <a16:creationId xmlns:a16="http://schemas.microsoft.com/office/drawing/2014/main" id="{AAF66498-C95F-4D4D-8412-803F7C2AD98D}"/>
              </a:ext>
            </a:extLst>
          </p:cNvPr>
          <p:cNvSpPr>
            <a:spLocks noGrp="1" noChangeArrowheads="1"/>
          </p:cNvSpPr>
          <p:nvPr>
            <p:ph type="body" idx="1"/>
          </p:nvPr>
        </p:nvSpPr>
        <p:spPr>
          <a:xfrm>
            <a:off x="228600" y="1066800"/>
            <a:ext cx="8458200" cy="5486400"/>
          </a:xfrm>
        </p:spPr>
        <p:txBody>
          <a:bodyPr/>
          <a:lstStyle/>
          <a:p>
            <a:pPr eaLnBrk="1" hangingPunct="1">
              <a:lnSpc>
                <a:spcPct val="80000"/>
              </a:lnSpc>
              <a:buFontTx/>
              <a:buNone/>
            </a:pPr>
            <a:r>
              <a:rPr lang="en-US" altLang="en-US" sz="2400" b="1" i="1" u="sng">
                <a:latin typeface="Times New Roman" panose="02020603050405020304" pitchFamily="18" charset="0"/>
              </a:rPr>
              <a:t>There are 2 Physiological</a:t>
            </a:r>
            <a:r>
              <a:rPr lang="en-US" altLang="en-US" sz="2400">
                <a:latin typeface="Times New Roman" panose="02020603050405020304" pitchFamily="18" charset="0"/>
              </a:rPr>
              <a:t> buffering systems: (vs Chemical Buffer)</a:t>
            </a:r>
          </a:p>
          <a:p>
            <a:pPr eaLnBrk="1" hangingPunct="1">
              <a:lnSpc>
                <a:spcPct val="80000"/>
              </a:lnSpc>
              <a:buFontTx/>
              <a:buNone/>
            </a:pPr>
            <a:r>
              <a:rPr lang="en-US" altLang="en-US" sz="2400" b="1" i="1">
                <a:latin typeface="Times New Roman" panose="02020603050405020304" pitchFamily="18" charset="0"/>
              </a:rPr>
              <a:t>		Respiratory (lung): smaller impact but rapid reaction</a:t>
            </a:r>
            <a:r>
              <a:rPr lang="en-US" altLang="en-US" sz="2400">
                <a:latin typeface="Times New Roman" panose="02020603050405020304" pitchFamily="18" charset="0"/>
              </a:rPr>
              <a:t>			(requires a matter of minutes or less)			</a:t>
            </a:r>
          </a:p>
          <a:p>
            <a:pPr eaLnBrk="1" hangingPunct="1">
              <a:lnSpc>
                <a:spcPct val="80000"/>
              </a:lnSpc>
              <a:buFontTx/>
              <a:buNone/>
            </a:pPr>
            <a:r>
              <a:rPr lang="en-US" altLang="en-US" sz="2400" b="1" i="1">
                <a:latin typeface="Times New Roman" panose="02020603050405020304" pitchFamily="18" charset="0"/>
              </a:rPr>
              <a:t>		Renal (kidney): larger impact but slower reaction</a:t>
            </a:r>
            <a:r>
              <a:rPr lang="en-US" altLang="en-US" sz="2400">
                <a:latin typeface="Times New Roman" panose="02020603050405020304" pitchFamily="18" charset="0"/>
              </a:rPr>
              <a:t>				(requires a matter of hours to days)</a:t>
            </a:r>
          </a:p>
          <a:p>
            <a:pPr eaLnBrk="1" hangingPunct="1">
              <a:lnSpc>
                <a:spcPct val="80000"/>
              </a:lnSpc>
            </a:pPr>
            <a:endParaRPr lang="en-US" altLang="en-US" sz="2400">
              <a:latin typeface="Times New Roman" panose="02020603050405020304" pitchFamily="18" charset="0"/>
            </a:endParaRPr>
          </a:p>
          <a:p>
            <a:pPr eaLnBrk="1" hangingPunct="1">
              <a:lnSpc>
                <a:spcPct val="80000"/>
              </a:lnSpc>
              <a:buFontTx/>
              <a:buNone/>
            </a:pPr>
            <a:r>
              <a:rPr lang="en-US" altLang="en-US" sz="2400" b="1" i="1" u="sng">
                <a:latin typeface="Times New Roman" panose="02020603050405020304" pitchFamily="18" charset="0"/>
              </a:rPr>
              <a:t>There are 3 major CHEMICAL buffers: -COOH, -NH</a:t>
            </a:r>
            <a:r>
              <a:rPr lang="en-US" altLang="en-US" sz="2400" b="1" i="1" u="sng" baseline="-25000">
                <a:latin typeface="Times New Roman" panose="02020603050405020304" pitchFamily="18" charset="0"/>
              </a:rPr>
              <a:t>3</a:t>
            </a:r>
            <a:r>
              <a:rPr lang="en-US" altLang="en-US" sz="2400" b="1" i="1" u="sng">
                <a:latin typeface="Times New Roman" panose="02020603050405020304" pitchFamily="18" charset="0"/>
              </a:rPr>
              <a:t>, H</a:t>
            </a:r>
            <a:r>
              <a:rPr lang="en-US" altLang="en-US" sz="2400" b="1" i="1" u="sng" baseline="-25000">
                <a:latin typeface="Times New Roman" panose="02020603050405020304" pitchFamily="18" charset="0"/>
              </a:rPr>
              <a:t>2</a:t>
            </a:r>
            <a:r>
              <a:rPr lang="en-US" altLang="en-US" sz="2400" b="1" i="1" u="sng">
                <a:latin typeface="Times New Roman" panose="02020603050405020304" pitchFamily="18" charset="0"/>
              </a:rPr>
              <a:t>PO</a:t>
            </a:r>
            <a:r>
              <a:rPr lang="en-US" altLang="en-US" sz="2400" b="1" i="1" u="sng" baseline="-25000">
                <a:latin typeface="Times New Roman" panose="02020603050405020304" pitchFamily="18" charset="0"/>
              </a:rPr>
              <a:t>4</a:t>
            </a:r>
            <a:r>
              <a:rPr lang="en-US" altLang="en-US" sz="2400" b="1" i="1" u="sng">
                <a:latin typeface="Times New Roman" panose="02020603050405020304" pitchFamily="18" charset="0"/>
              </a:rPr>
              <a:t> </a:t>
            </a:r>
          </a:p>
          <a:p>
            <a:pPr eaLnBrk="1" hangingPunct="1">
              <a:lnSpc>
                <a:spcPct val="80000"/>
              </a:lnSpc>
            </a:pPr>
            <a:r>
              <a:rPr lang="en-US" altLang="en-US" sz="2400" u="sng">
                <a:latin typeface="Times New Roman" panose="02020603050405020304" pitchFamily="18" charset="0"/>
              </a:rPr>
              <a:t>1) Bicarbonate</a:t>
            </a:r>
            <a:r>
              <a:rPr lang="en-US" altLang="en-US" sz="2400">
                <a:latin typeface="Times New Roman" panose="02020603050405020304" pitchFamily="18" charset="0"/>
              </a:rPr>
              <a:t>: mostly extracellular (pK=6.1) so the molecule is usually in deprotonated form at pH 7.35</a:t>
            </a:r>
          </a:p>
          <a:p>
            <a:pPr eaLnBrk="1" hangingPunct="1">
              <a:lnSpc>
                <a:spcPct val="80000"/>
              </a:lnSpc>
            </a:pPr>
            <a:r>
              <a:rPr lang="en-US" altLang="en-US" sz="2400" u="sng">
                <a:latin typeface="Times New Roman" panose="02020603050405020304" pitchFamily="18" charset="0"/>
              </a:rPr>
              <a:t>2) Phosphate</a:t>
            </a:r>
            <a:r>
              <a:rPr lang="en-US" altLang="en-US" sz="2400">
                <a:latin typeface="Times New Roman" panose="02020603050405020304" pitchFamily="18" charset="0"/>
              </a:rPr>
              <a:t>: mostly intracellular and in urine (pK=6.8) so molecule is typically 50/50</a:t>
            </a:r>
          </a:p>
          <a:p>
            <a:pPr eaLnBrk="1" hangingPunct="1">
              <a:lnSpc>
                <a:spcPct val="80000"/>
              </a:lnSpc>
            </a:pPr>
            <a:r>
              <a:rPr lang="en-US" altLang="en-US" sz="2400" u="sng">
                <a:latin typeface="Times New Roman" panose="02020603050405020304" pitchFamily="18" charset="0"/>
              </a:rPr>
              <a:t>3) Amino-groups</a:t>
            </a:r>
            <a:r>
              <a:rPr lang="en-US" altLang="en-US" sz="2400">
                <a:latin typeface="Times New Roman" panose="02020603050405020304" pitchFamily="18" charset="0"/>
              </a:rPr>
              <a:t>: (i.e. amino groups on amino acids or on proteins) Found all over the body with a pK in basic range (around 8), so mostly found protonated (-NH</a:t>
            </a:r>
            <a:r>
              <a:rPr lang="en-US" altLang="en-US" sz="2400" baseline="-25000">
                <a:latin typeface="Times New Roman" panose="02020603050405020304" pitchFamily="18" charset="0"/>
              </a:rPr>
              <a:t>3</a:t>
            </a:r>
            <a:r>
              <a:rPr lang="en-US" altLang="en-US" sz="2400">
                <a:latin typeface="Times New Roman" panose="02020603050405020304" pitchFamily="18" charset="0"/>
              </a:rPr>
              <a:t>+ or NH</a:t>
            </a:r>
            <a:r>
              <a:rPr lang="en-US" altLang="en-US" sz="2400" baseline="-25000">
                <a:latin typeface="Times New Roman" panose="02020603050405020304" pitchFamily="18" charset="0"/>
              </a:rPr>
              <a:t>4</a:t>
            </a:r>
            <a:r>
              <a:rPr lang="en-US" altLang="en-US" sz="2400">
                <a:latin typeface="Times New Roman" panose="02020603050405020304" pitchFamily="18" charset="0"/>
              </a:rPr>
              <a:t>+)</a:t>
            </a:r>
          </a:p>
          <a:p>
            <a:pPr eaLnBrk="1" hangingPunct="1">
              <a:lnSpc>
                <a:spcPct val="80000"/>
              </a:lnSpc>
            </a:pPr>
            <a:r>
              <a:rPr lang="en-US" altLang="en-US" sz="2400">
                <a:latin typeface="Times New Roman" panose="02020603050405020304" pitchFamily="18" charset="0"/>
              </a:rPr>
              <a:t>IT IS A </a:t>
            </a:r>
            <a:r>
              <a:rPr lang="en-US" altLang="en-US" sz="2400" b="1" i="1">
                <a:latin typeface="Times New Roman" panose="02020603050405020304" pitchFamily="18" charset="0"/>
              </a:rPr>
              <a:t>“Chemical” </a:t>
            </a:r>
            <a:r>
              <a:rPr lang="en-US" altLang="en-US" sz="2400">
                <a:latin typeface="Times New Roman" panose="02020603050405020304" pitchFamily="18" charset="0"/>
              </a:rPr>
              <a:t>Buffer if you can inject a chemical buffer into the blood and the pH will change, regardless of respiratory or renal function.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F75E69F-2F83-4B0F-976F-A669AEB77162}"/>
              </a:ext>
            </a:extLst>
          </p:cNvPr>
          <p:cNvSpPr>
            <a:spLocks noGrp="1" noChangeArrowheads="1"/>
          </p:cNvSpPr>
          <p:nvPr>
            <p:ph type="title"/>
          </p:nvPr>
        </p:nvSpPr>
        <p:spPr>
          <a:xfrm>
            <a:off x="0" y="0"/>
            <a:ext cx="9144000" cy="1905000"/>
          </a:xfrm>
        </p:spPr>
        <p:txBody>
          <a:bodyPr/>
          <a:lstStyle/>
          <a:p>
            <a:pPr algn="l" eaLnBrk="1" hangingPunct="1"/>
            <a:r>
              <a:rPr lang="en-US" altLang="en-US" sz="2400">
                <a:latin typeface="Times New Roman" panose="02020603050405020304" pitchFamily="18" charset="0"/>
              </a:rPr>
              <a:t>Our body likes to keep the blood pH at about 7.35.  Phosphate makes a great buffer because its pK is near 7.4 and it is common in environment.  Ammonia (oddly enough) is also nice because it is produced as amino acids are degraded any way, so waste in urine actually becomes useful.</a:t>
            </a:r>
            <a:br>
              <a:rPr lang="en-US" altLang="en-US" sz="2400">
                <a:latin typeface="Times New Roman" panose="02020603050405020304" pitchFamily="18" charset="0"/>
              </a:rPr>
            </a:br>
            <a:r>
              <a:rPr lang="en-US" altLang="en-US" sz="2400" b="1" i="1" u="sng">
                <a:latin typeface="Times New Roman" panose="02020603050405020304" pitchFamily="18" charset="0"/>
              </a:rPr>
              <a:t>BUFFERS STABILIZE PROTONS UNTIL REMOVED IN URINE</a:t>
            </a:r>
          </a:p>
        </p:txBody>
      </p:sp>
      <p:graphicFrame>
        <p:nvGraphicFramePr>
          <p:cNvPr id="22531" name="Object 3">
            <a:extLst>
              <a:ext uri="{FF2B5EF4-FFF2-40B4-BE49-F238E27FC236}">
                <a16:creationId xmlns:a16="http://schemas.microsoft.com/office/drawing/2014/main" id="{F7171CD0-8B72-4E7A-A40A-E80BD6E1F493}"/>
              </a:ext>
            </a:extLst>
          </p:cNvPr>
          <p:cNvGraphicFramePr>
            <a:graphicFrameLocks noChangeAspect="1"/>
          </p:cNvGraphicFramePr>
          <p:nvPr>
            <p:ph type="body" idx="1"/>
          </p:nvPr>
        </p:nvGraphicFramePr>
        <p:xfrm>
          <a:off x="228600" y="1981200"/>
          <a:ext cx="8686800" cy="4572000"/>
        </p:xfrm>
        <a:graphic>
          <a:graphicData uri="http://schemas.openxmlformats.org/presentationml/2006/ole">
            <mc:AlternateContent xmlns:mc="http://schemas.openxmlformats.org/markup-compatibility/2006">
              <mc:Choice xmlns:v="urn:schemas-microsoft-com:vml" Requires="v">
                <p:oleObj spid="_x0000_s22535"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9812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AF9597A-E6D9-4710-90F8-205725934603}"/>
              </a:ext>
            </a:extLst>
          </p:cNvPr>
          <p:cNvSpPr>
            <a:spLocks noGrp="1" noChangeArrowheads="1"/>
          </p:cNvSpPr>
          <p:nvPr>
            <p:ph type="title"/>
          </p:nvPr>
        </p:nvSpPr>
        <p:spPr>
          <a:xfrm>
            <a:off x="0" y="274638"/>
            <a:ext cx="9144000" cy="487362"/>
          </a:xfrm>
        </p:spPr>
        <p:txBody>
          <a:bodyPr/>
          <a:lstStyle/>
          <a:p>
            <a:pPr eaLnBrk="1" hangingPunct="1"/>
            <a:r>
              <a:rPr lang="en-US" altLang="en-US" sz="2400" b="1" i="1">
                <a:latin typeface="Times New Roman" panose="02020603050405020304" pitchFamily="18" charset="0"/>
              </a:rPr>
              <a:t>HOW DOES THE LUNG PROMOTE </a:t>
            </a:r>
            <a:r>
              <a:rPr lang="en-US" altLang="en-US" sz="2400" b="1" i="1" u="sng">
                <a:latin typeface="Times New Roman" panose="02020603050405020304" pitchFamily="18" charset="0"/>
              </a:rPr>
              <a:t>RAPID</a:t>
            </a:r>
            <a:r>
              <a:rPr lang="en-US" altLang="en-US" sz="2400" b="1" i="1">
                <a:latin typeface="Times New Roman" panose="02020603050405020304" pitchFamily="18" charset="0"/>
              </a:rPr>
              <a:t> pH ADJUSTMENTS?</a:t>
            </a:r>
          </a:p>
        </p:txBody>
      </p:sp>
      <p:sp>
        <p:nvSpPr>
          <p:cNvPr id="23555" name="Rectangle 3">
            <a:extLst>
              <a:ext uri="{FF2B5EF4-FFF2-40B4-BE49-F238E27FC236}">
                <a16:creationId xmlns:a16="http://schemas.microsoft.com/office/drawing/2014/main" id="{3886D217-7D7B-451A-B433-85FCA9E61E61}"/>
              </a:ext>
            </a:extLst>
          </p:cNvPr>
          <p:cNvSpPr>
            <a:spLocks noGrp="1" noChangeArrowheads="1"/>
          </p:cNvSpPr>
          <p:nvPr>
            <p:ph type="body" idx="1"/>
          </p:nvPr>
        </p:nvSpPr>
        <p:spPr>
          <a:xfrm>
            <a:off x="152400" y="762000"/>
            <a:ext cx="8991600" cy="5364163"/>
          </a:xfrm>
        </p:spPr>
        <p:txBody>
          <a:bodyPr/>
          <a:lstStyle/>
          <a:p>
            <a:pPr eaLnBrk="1" hangingPunct="1">
              <a:lnSpc>
                <a:spcPct val="90000"/>
              </a:lnSpc>
            </a:pPr>
            <a:r>
              <a:rPr lang="en-US" altLang="en-US" sz="2400">
                <a:latin typeface="Times New Roman" panose="02020603050405020304" pitchFamily="18" charset="0"/>
              </a:rPr>
              <a:t>Cardiac Output=5 l/min and Total Blood Volume is 8% of 70 kg or about 5.6 L&gt;&gt;&gt;&gt;So it only takes about 80 seconds for complete blood/lung cycling&gt;&gt;&gt;Fast!!</a:t>
            </a:r>
          </a:p>
          <a:p>
            <a:pPr eaLnBrk="1" hangingPunct="1">
              <a:lnSpc>
                <a:spcPct val="90000"/>
              </a:lnSpc>
            </a:pPr>
            <a:endParaRPr lang="en-US" altLang="en-US" sz="1000">
              <a:latin typeface="Times New Roman" panose="02020603050405020304" pitchFamily="18" charset="0"/>
            </a:endParaRPr>
          </a:p>
          <a:p>
            <a:pPr eaLnBrk="1" hangingPunct="1">
              <a:lnSpc>
                <a:spcPct val="90000"/>
              </a:lnSpc>
            </a:pPr>
            <a:r>
              <a:rPr lang="en-US" altLang="en-US" sz="2400" b="1" u="sng">
                <a:latin typeface="Times New Roman" panose="02020603050405020304" pitchFamily="18" charset="0"/>
              </a:rPr>
              <a:t>Red Blood Cell:</a:t>
            </a:r>
            <a:r>
              <a:rPr lang="en-US" altLang="en-US" sz="2400">
                <a:latin typeface="Times New Roman" panose="02020603050405020304" pitchFamily="18" charset="0"/>
              </a:rPr>
              <a:t> critical because they contain Carbonic Anhydrase that can interchange carbon dioxide and bicarbonate.  The abundant hemoglobin also has plenty of amino- and carboxyl-groups on the abundant hemoglobin for chemical buffering.</a:t>
            </a:r>
          </a:p>
          <a:p>
            <a:pPr eaLnBrk="1" hangingPunct="1">
              <a:lnSpc>
                <a:spcPct val="90000"/>
              </a:lnSpc>
            </a:pPr>
            <a:endParaRPr lang="en-US" altLang="en-US" sz="1000">
              <a:latin typeface="Times New Roman" panose="02020603050405020304" pitchFamily="18" charset="0"/>
            </a:endParaRPr>
          </a:p>
          <a:p>
            <a:pPr eaLnBrk="1" hangingPunct="1">
              <a:lnSpc>
                <a:spcPct val="90000"/>
              </a:lnSpc>
            </a:pPr>
            <a:r>
              <a:rPr lang="en-US" altLang="en-US" sz="2400">
                <a:latin typeface="Times New Roman" panose="02020603050405020304" pitchFamily="18" charset="0"/>
              </a:rPr>
              <a:t>Lung is a physiological buffer because the mechanisms take place as a part of normal physiological activity.</a:t>
            </a:r>
          </a:p>
          <a:p>
            <a:pPr eaLnBrk="1" hangingPunct="1">
              <a:lnSpc>
                <a:spcPct val="90000"/>
              </a:lnSpc>
            </a:pPr>
            <a:endParaRPr lang="en-US" altLang="en-US" sz="1000">
              <a:latin typeface="Times New Roman" panose="02020603050405020304" pitchFamily="18" charset="0"/>
            </a:endParaRPr>
          </a:p>
          <a:p>
            <a:pPr eaLnBrk="1" hangingPunct="1">
              <a:lnSpc>
                <a:spcPct val="90000"/>
              </a:lnSpc>
            </a:pPr>
            <a:r>
              <a:rPr lang="en-US" altLang="en-US" sz="2400">
                <a:latin typeface="Times New Roman" panose="02020603050405020304" pitchFamily="18" charset="0"/>
              </a:rPr>
              <a:t>Remember that changes in pH also cause the respiratory centers to modify the breathing pattern based on acute changes in need.</a:t>
            </a:r>
          </a:p>
          <a:p>
            <a:pPr eaLnBrk="1" hangingPunct="1">
              <a:lnSpc>
                <a:spcPct val="90000"/>
              </a:lnSpc>
            </a:pPr>
            <a:endParaRPr lang="en-US" altLang="en-US" sz="2400">
              <a:latin typeface="Times New Roman" panose="02020603050405020304" pitchFamily="18" charset="0"/>
            </a:endParaRPr>
          </a:p>
          <a:p>
            <a:pPr eaLnBrk="1" hangingPunct="1">
              <a:lnSpc>
                <a:spcPct val="90000"/>
              </a:lnSpc>
            </a:pPr>
            <a:r>
              <a:rPr lang="en-US" altLang="en-US" sz="2800" b="1" u="sng">
                <a:latin typeface="Times New Roman" panose="02020603050405020304" pitchFamily="18" charset="0"/>
              </a:rPr>
              <a:t>What limits the lung is the amount of bicarbonate that</a:t>
            </a:r>
          </a:p>
          <a:p>
            <a:pPr eaLnBrk="1" hangingPunct="1">
              <a:lnSpc>
                <a:spcPct val="90000"/>
              </a:lnSpc>
              <a:buFontTx/>
              <a:buNone/>
            </a:pPr>
            <a:r>
              <a:rPr lang="en-US" altLang="en-US" sz="2800" b="1" u="sng">
                <a:latin typeface="Times New Roman" panose="02020603050405020304" pitchFamily="18" charset="0"/>
              </a:rPr>
              <a:t>is available. </a:t>
            </a:r>
            <a:r>
              <a:rPr lang="en-US" altLang="en-US" sz="2800" b="1" i="1" u="sng">
                <a:latin typeface="Times New Roman" panose="02020603050405020304" pitchFamily="18" charset="0"/>
              </a:rPr>
              <a:t>You can only make So Much CO</a:t>
            </a:r>
            <a:r>
              <a:rPr lang="en-US" altLang="en-US" sz="2800" b="1" i="1" u="sng" baseline="-25000">
                <a:latin typeface="Times New Roman" panose="02020603050405020304" pitchFamily="18" charset="0"/>
              </a:rPr>
              <a:t>2 </a:t>
            </a:r>
            <a:r>
              <a:rPr lang="en-US" altLang="en-US" sz="2800" b="1" i="1">
                <a:latin typeface="Times New Roman" panose="02020603050405020304" pitchFamily="18" charset="0"/>
              </a:rPr>
              <a:t>because you only have so much bicarbonate in the blood.</a:t>
            </a:r>
            <a:endParaRPr lang="en-US" altLang="en-US" sz="2800" b="1" i="1" u="sng">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46DE089-F3E8-4476-B399-46F316F406F9}"/>
              </a:ext>
            </a:extLst>
          </p:cNvPr>
          <p:cNvSpPr>
            <a:spLocks noGrp="1" noChangeArrowheads="1"/>
          </p:cNvSpPr>
          <p:nvPr>
            <p:ph type="title"/>
          </p:nvPr>
        </p:nvSpPr>
        <p:spPr>
          <a:xfrm>
            <a:off x="0" y="274638"/>
            <a:ext cx="9144000" cy="1020762"/>
          </a:xfrm>
        </p:spPr>
        <p:txBody>
          <a:bodyPr/>
          <a:lstStyle/>
          <a:p>
            <a:pPr eaLnBrk="1" hangingPunct="1"/>
            <a:r>
              <a:rPr lang="en-US" altLang="en-US" sz="2400"/>
              <a:t>REVIEW OF PATHWAY FOR H+ TRANSPORT TO THE LUNG AS PART OF BUFFERING CAPACITY. Remember that when you exhale carbon dioxide you are removing protons from the blood!</a:t>
            </a:r>
          </a:p>
        </p:txBody>
      </p:sp>
      <p:graphicFrame>
        <p:nvGraphicFramePr>
          <p:cNvPr id="24579" name="Object 3">
            <a:extLst>
              <a:ext uri="{FF2B5EF4-FFF2-40B4-BE49-F238E27FC236}">
                <a16:creationId xmlns:a16="http://schemas.microsoft.com/office/drawing/2014/main" id="{2821FC42-FC0A-4716-B3AF-707BA7CDEFF7}"/>
              </a:ext>
            </a:extLst>
          </p:cNvPr>
          <p:cNvGraphicFramePr>
            <a:graphicFrameLocks noChangeAspect="1"/>
          </p:cNvGraphicFramePr>
          <p:nvPr>
            <p:ph type="body" idx="1"/>
          </p:nvPr>
        </p:nvGraphicFramePr>
        <p:xfrm>
          <a:off x="457200" y="1371600"/>
          <a:ext cx="8458200" cy="5181600"/>
        </p:xfrm>
        <a:graphic>
          <a:graphicData uri="http://schemas.openxmlformats.org/presentationml/2006/ole">
            <mc:AlternateContent xmlns:mc="http://schemas.openxmlformats.org/markup-compatibility/2006">
              <mc:Choice xmlns:v="urn:schemas-microsoft-com:vml" Requires="v">
                <p:oleObj spid="_x0000_s24583"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71600"/>
                        <a:ext cx="8458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B9592877-5DFB-46F3-BC3F-D39EE1DCB94F}"/>
              </a:ext>
            </a:extLst>
          </p:cNvPr>
          <p:cNvSpPr>
            <a:spLocks noGrp="1" noChangeArrowheads="1"/>
          </p:cNvSpPr>
          <p:nvPr>
            <p:ph idx="4294967295"/>
          </p:nvPr>
        </p:nvSpPr>
        <p:spPr>
          <a:xfrm>
            <a:off x="0" y="0"/>
            <a:ext cx="9144000" cy="6126163"/>
          </a:xfrm>
        </p:spPr>
        <p:txBody>
          <a:bodyPr/>
          <a:lstStyle/>
          <a:p>
            <a:pPr eaLnBrk="1" hangingPunct="1">
              <a:buFontTx/>
              <a:buNone/>
            </a:pPr>
            <a:r>
              <a:rPr lang="en-US" altLang="en-US" sz="2400" b="1" i="1" u="sng"/>
              <a:t>Great Stuff you already know: What you memorized earlier</a:t>
            </a:r>
          </a:p>
          <a:p>
            <a:pPr eaLnBrk="1" hangingPunct="1"/>
            <a:r>
              <a:rPr lang="en-US" altLang="en-US" sz="2000"/>
              <a:t>Cardiac output = about 5L/min</a:t>
            </a:r>
          </a:p>
          <a:p>
            <a:pPr eaLnBrk="1" hangingPunct="1"/>
            <a:r>
              <a:rPr lang="en-US" altLang="en-US" sz="2000"/>
              <a:t>GFR= about 125 ml/min or 180 L/day</a:t>
            </a:r>
          </a:p>
          <a:p>
            <a:pPr eaLnBrk="1" hangingPunct="1"/>
            <a:r>
              <a:rPr lang="en-US" altLang="en-US" sz="2000"/>
              <a:t>Renal Blood Flow = about 20-25% of CO</a:t>
            </a:r>
          </a:p>
          <a:p>
            <a:pPr eaLnBrk="1" hangingPunct="1"/>
            <a:r>
              <a:rPr lang="en-US" altLang="en-US" sz="2000"/>
              <a:t>Urine formation is about 1-2 liters/day (lets assume 1L/day</a:t>
            </a:r>
          </a:p>
          <a:p>
            <a:pPr eaLnBrk="1" hangingPunct="1"/>
            <a:r>
              <a:rPr lang="en-US" altLang="en-US" sz="2400" b="1" i="1" u="sng"/>
              <a:t>Questions: What you can’t memorize but </a:t>
            </a:r>
            <a:r>
              <a:rPr lang="en-US" altLang="en-US" b="1" i="1" u="sng"/>
              <a:t>can</a:t>
            </a:r>
            <a:r>
              <a:rPr lang="en-US" altLang="en-US" sz="2400" b="1" i="1" u="sng"/>
              <a:t> figure out</a:t>
            </a:r>
          </a:p>
          <a:p>
            <a:pPr eaLnBrk="1" hangingPunct="1"/>
            <a:r>
              <a:rPr lang="en-US" altLang="en-US" sz="2000"/>
              <a:t>1) What % of filtrate (GFR) is reabsorbed? (Total, PCT, Loop, DCT, CD)</a:t>
            </a:r>
          </a:p>
          <a:p>
            <a:pPr eaLnBrk="1" hangingPunct="1"/>
            <a:r>
              <a:rPr lang="en-US" altLang="en-US" sz="2000"/>
              <a:t>2) What hormones have synergistic/antagonistic effects on in this?</a:t>
            </a:r>
          </a:p>
          <a:p>
            <a:pPr eaLnBrk="1" hangingPunct="1"/>
            <a:r>
              <a:rPr lang="en-US" altLang="en-US" sz="2000"/>
              <a:t>3) How many liters of blood/min go to kidneys?</a:t>
            </a:r>
          </a:p>
          <a:p>
            <a:pPr eaLnBrk="1" hangingPunct="1"/>
            <a:r>
              <a:rPr lang="en-US" altLang="en-US" sz="2000"/>
              <a:t>4) What percent of Renal Blood Flow is “filtered”?</a:t>
            </a:r>
          </a:p>
          <a:p>
            <a:pPr eaLnBrk="1" hangingPunct="1"/>
            <a:r>
              <a:rPr lang="en-US" altLang="en-US" sz="2000"/>
              <a:t>5) If you had mild respiratory acidosis (pneumonia) how would the urine chemistry/contents change?</a:t>
            </a:r>
          </a:p>
          <a:p>
            <a:pPr eaLnBrk="1" hangingPunct="1"/>
            <a:r>
              <a:rPr lang="en-US" altLang="en-US" sz="2000"/>
              <a:t>6) If the acidosis was severe (uncontrolled diabetes) how would the chemistry/contents of the urine change?</a:t>
            </a:r>
          </a:p>
          <a:p>
            <a:pPr eaLnBrk="1" hangingPunct="1"/>
            <a:r>
              <a:rPr lang="en-US" altLang="en-US" sz="2000"/>
              <a:t>7) How and Why does the GFR change if your blood pressure is 60/40, 150/110, or  250/210 (at level of Afferent and Efferent arteriole radius)</a:t>
            </a:r>
          </a:p>
          <a:p>
            <a:pPr eaLnBrk="1" hangingPunct="1"/>
            <a:r>
              <a:rPr lang="en-US" altLang="en-US" sz="2000"/>
              <a:t>8) How do ACE inhibitors protect some hypertensives from heart disease?</a:t>
            </a:r>
          </a:p>
          <a:p>
            <a:pPr eaLnBrk="1" hangingPunct="1"/>
            <a:r>
              <a:rPr lang="en-US" altLang="en-US" sz="2000"/>
              <a:t>9) How might the diuretic furosemide help treat left side heart failure?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FF27FCD-00F5-4570-A8E4-8EC3EB60F3D2}"/>
              </a:ext>
            </a:extLst>
          </p:cNvPr>
          <p:cNvSpPr>
            <a:spLocks noGrp="1" noChangeArrowheads="1"/>
          </p:cNvSpPr>
          <p:nvPr>
            <p:ph type="title"/>
          </p:nvPr>
        </p:nvSpPr>
        <p:spPr>
          <a:xfrm>
            <a:off x="0" y="152400"/>
            <a:ext cx="9144000" cy="1066800"/>
          </a:xfrm>
        </p:spPr>
        <p:txBody>
          <a:bodyPr/>
          <a:lstStyle/>
          <a:p>
            <a:pPr algn="l" eaLnBrk="1" hangingPunct="1"/>
            <a:r>
              <a:rPr lang="en-US" altLang="en-US" sz="2400"/>
              <a:t>Review: Given the importance of blood pressure maintenance, it makes sense that angiotensin II improves blood pressure in three totally different way pathways (redundancy). </a:t>
            </a:r>
          </a:p>
        </p:txBody>
      </p:sp>
      <p:graphicFrame>
        <p:nvGraphicFramePr>
          <p:cNvPr id="5123" name="Object 3">
            <a:extLst>
              <a:ext uri="{FF2B5EF4-FFF2-40B4-BE49-F238E27FC236}">
                <a16:creationId xmlns:a16="http://schemas.microsoft.com/office/drawing/2014/main" id="{34CA10AD-3ABB-44EF-B7C3-6BB3B0B0F8E9}"/>
              </a:ext>
            </a:extLst>
          </p:cNvPr>
          <p:cNvGraphicFramePr>
            <a:graphicFrameLocks noChangeAspect="1"/>
          </p:cNvGraphicFramePr>
          <p:nvPr>
            <p:ph type="body" idx="1"/>
          </p:nvPr>
        </p:nvGraphicFramePr>
        <p:xfrm>
          <a:off x="228600" y="1600200"/>
          <a:ext cx="8686800" cy="5029200"/>
        </p:xfrm>
        <a:graphic>
          <a:graphicData uri="http://schemas.openxmlformats.org/presentationml/2006/ole">
            <mc:AlternateContent xmlns:mc="http://schemas.openxmlformats.org/markup-compatibility/2006">
              <mc:Choice xmlns:v="urn:schemas-microsoft-com:vml" Requires="v">
                <p:oleObj spid="_x0000_s5129" name="QuickTime Picture" r:id="rId3" imgW="6124006" imgH="4749139" progId="ViewerFrameClass">
                  <p:embed/>
                </p:oleObj>
              </mc:Choice>
              <mc:Fallback>
                <p:oleObj name="QuickTime Picture" r:id="rId3" imgW="6124006" imgH="4749139"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00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Text Box 4">
            <a:extLst>
              <a:ext uri="{FF2B5EF4-FFF2-40B4-BE49-F238E27FC236}">
                <a16:creationId xmlns:a16="http://schemas.microsoft.com/office/drawing/2014/main" id="{22A658C0-B778-4EB5-B5BB-958B18545804}"/>
              </a:ext>
            </a:extLst>
          </p:cNvPr>
          <p:cNvSpPr txBox="1">
            <a:spLocks noChangeArrowheads="1"/>
          </p:cNvSpPr>
          <p:nvPr/>
        </p:nvSpPr>
        <p:spPr bwMode="auto">
          <a:xfrm>
            <a:off x="0" y="32766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u="sng"/>
              <a:t>ACE Inhibitors Prevent block this step!</a:t>
            </a:r>
          </a:p>
        </p:txBody>
      </p:sp>
      <p:sp>
        <p:nvSpPr>
          <p:cNvPr id="5125" name="Line 5">
            <a:extLst>
              <a:ext uri="{FF2B5EF4-FFF2-40B4-BE49-F238E27FC236}">
                <a16:creationId xmlns:a16="http://schemas.microsoft.com/office/drawing/2014/main" id="{F2766072-CEC3-4BD4-B6EA-19649DAF47FD}"/>
              </a:ext>
            </a:extLst>
          </p:cNvPr>
          <p:cNvSpPr>
            <a:spLocks noChangeShapeType="1"/>
          </p:cNvSpPr>
          <p:nvPr/>
        </p:nvSpPr>
        <p:spPr bwMode="auto">
          <a:xfrm>
            <a:off x="1981200" y="3657600"/>
            <a:ext cx="14478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4D34C2-1A39-4D39-818E-8DC43D6FF91B}"/>
              </a:ext>
            </a:extLst>
          </p:cNvPr>
          <p:cNvSpPr>
            <a:spLocks noGrp="1"/>
          </p:cNvSpPr>
          <p:nvPr>
            <p:ph type="title"/>
          </p:nvPr>
        </p:nvSpPr>
        <p:spPr>
          <a:xfrm>
            <a:off x="76200" y="228600"/>
            <a:ext cx="8991600" cy="1447800"/>
          </a:xfrm>
        </p:spPr>
        <p:txBody>
          <a:bodyPr/>
          <a:lstStyle/>
          <a:p>
            <a:pPr algn="l"/>
            <a:r>
              <a:rPr lang="en-US" sz="2000" dirty="0"/>
              <a:t>Why are persons with hypertension at greatly increased risk for death from COVID-19?  They tend to express more ACE-2 in order to degrade their excess angiotensin-II.  How does COVID-19 get into our cells so it can use our cellular machinery to replicate the virus and transmit the virus in mucus to others (cough or touch)?</a:t>
            </a:r>
            <a:br>
              <a:rPr lang="en-US" sz="2000" dirty="0"/>
            </a:br>
            <a:r>
              <a:rPr lang="en-US" sz="2000" dirty="0">
                <a:hlinkClick r:id="rId2"/>
              </a:rPr>
              <a:t>https://www.rndsystems.com/resources/articles/ace-2-sars-receptor-identified</a:t>
            </a:r>
            <a:endParaRPr lang="en-US" sz="2000" dirty="0"/>
          </a:p>
        </p:txBody>
      </p:sp>
      <p:pic>
        <p:nvPicPr>
          <p:cNvPr id="5" name="Picture 4">
            <a:extLst>
              <a:ext uri="{FF2B5EF4-FFF2-40B4-BE49-F238E27FC236}">
                <a16:creationId xmlns:a16="http://schemas.microsoft.com/office/drawing/2014/main" id="{B64D1E5F-9EC2-4AC8-B205-5C4362B8503E}"/>
              </a:ext>
            </a:extLst>
          </p:cNvPr>
          <p:cNvPicPr>
            <a:picLocks noChangeAspect="1"/>
          </p:cNvPicPr>
          <p:nvPr/>
        </p:nvPicPr>
        <p:blipFill>
          <a:blip r:embed="rId3"/>
          <a:stretch>
            <a:fillRect/>
          </a:stretch>
        </p:blipFill>
        <p:spPr>
          <a:xfrm>
            <a:off x="304800" y="1981200"/>
            <a:ext cx="8839200" cy="4876800"/>
          </a:xfrm>
          <a:prstGeom prst="rect">
            <a:avLst/>
          </a:prstGeom>
        </p:spPr>
      </p:pic>
    </p:spTree>
    <p:extLst>
      <p:ext uri="{BB962C8B-B14F-4D97-AF65-F5344CB8AC3E}">
        <p14:creationId xmlns:p14="http://schemas.microsoft.com/office/powerpoint/2010/main" val="30135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86621AE-00CC-4839-9FE2-4C7666DDB43D}"/>
              </a:ext>
            </a:extLst>
          </p:cNvPr>
          <p:cNvSpPr>
            <a:spLocks noGrp="1" noChangeArrowheads="1"/>
          </p:cNvSpPr>
          <p:nvPr>
            <p:ph type="title"/>
          </p:nvPr>
        </p:nvSpPr>
        <p:spPr>
          <a:xfrm>
            <a:off x="0" y="19050"/>
            <a:ext cx="8991600" cy="514350"/>
          </a:xfrm>
        </p:spPr>
        <p:txBody>
          <a:bodyPr/>
          <a:lstStyle/>
          <a:p>
            <a:pPr algn="l" eaLnBrk="1" hangingPunct="1"/>
            <a:r>
              <a:rPr lang="en-US" altLang="en-US" sz="2400" b="1" i="1" u="sng">
                <a:latin typeface="Times New Roman" panose="02020603050405020304" pitchFamily="18" charset="0"/>
              </a:rPr>
              <a:t>Review: How does ADH (vasopressin) help prevent hypovolemia?</a:t>
            </a:r>
          </a:p>
        </p:txBody>
      </p:sp>
      <p:graphicFrame>
        <p:nvGraphicFramePr>
          <p:cNvPr id="6147" name="Object 3">
            <a:extLst>
              <a:ext uri="{FF2B5EF4-FFF2-40B4-BE49-F238E27FC236}">
                <a16:creationId xmlns:a16="http://schemas.microsoft.com/office/drawing/2014/main" id="{15056B0E-420E-493A-B216-4C02D4674018}"/>
              </a:ext>
            </a:extLst>
          </p:cNvPr>
          <p:cNvGraphicFramePr>
            <a:graphicFrameLocks noChangeAspect="1"/>
          </p:cNvGraphicFramePr>
          <p:nvPr>
            <p:ph type="body" idx="1"/>
          </p:nvPr>
        </p:nvGraphicFramePr>
        <p:xfrm>
          <a:off x="304800" y="685800"/>
          <a:ext cx="8458200" cy="5943600"/>
        </p:xfrm>
        <a:graphic>
          <a:graphicData uri="http://schemas.openxmlformats.org/presentationml/2006/ole">
            <mc:AlternateContent xmlns:mc="http://schemas.openxmlformats.org/markup-compatibility/2006">
              <mc:Choice xmlns:v="urn:schemas-microsoft-com:vml" Requires="v">
                <p:oleObj spid="_x0000_s6155"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85800"/>
                        <a:ext cx="8458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Text Box 4">
            <a:extLst>
              <a:ext uri="{FF2B5EF4-FFF2-40B4-BE49-F238E27FC236}">
                <a16:creationId xmlns:a16="http://schemas.microsoft.com/office/drawing/2014/main" id="{A17243AF-E032-4857-9C3E-1BDCCBD48A47}"/>
              </a:ext>
            </a:extLst>
          </p:cNvPr>
          <p:cNvSpPr txBox="1">
            <a:spLocks noChangeArrowheads="1"/>
          </p:cNvSpPr>
          <p:nvPr/>
        </p:nvSpPr>
        <p:spPr bwMode="auto">
          <a:xfrm>
            <a:off x="228600" y="4837113"/>
            <a:ext cx="365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High levels of ADH release can cause blood vessels to </a:t>
            </a:r>
          </a:p>
          <a:p>
            <a:pPr eaLnBrk="1" hangingPunct="1">
              <a:spcBef>
                <a:spcPct val="0"/>
              </a:spcBef>
              <a:buFontTx/>
              <a:buNone/>
            </a:pPr>
            <a:r>
              <a:rPr lang="en-US" altLang="en-US" sz="2400">
                <a:latin typeface="Times New Roman" panose="02020603050405020304" pitchFamily="18" charset="0"/>
              </a:rPr>
              <a:t>vasoconstrict (increase blood pressure).</a:t>
            </a:r>
          </a:p>
        </p:txBody>
      </p:sp>
      <p:sp>
        <p:nvSpPr>
          <p:cNvPr id="6149" name="Line 5">
            <a:extLst>
              <a:ext uri="{FF2B5EF4-FFF2-40B4-BE49-F238E27FC236}">
                <a16:creationId xmlns:a16="http://schemas.microsoft.com/office/drawing/2014/main" id="{2ADCCF3A-BA5D-4CD8-AC4A-9AF6635B3D65}"/>
              </a:ext>
            </a:extLst>
          </p:cNvPr>
          <p:cNvSpPr>
            <a:spLocks noChangeShapeType="1"/>
          </p:cNvSpPr>
          <p:nvPr/>
        </p:nvSpPr>
        <p:spPr bwMode="auto">
          <a:xfrm flipH="1">
            <a:off x="3581400" y="3505200"/>
            <a:ext cx="2133600" cy="1371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 name="Text Box 6">
            <a:extLst>
              <a:ext uri="{FF2B5EF4-FFF2-40B4-BE49-F238E27FC236}">
                <a16:creationId xmlns:a16="http://schemas.microsoft.com/office/drawing/2014/main" id="{E244292D-F06C-4CEF-9AFF-0FD3DFE071DE}"/>
              </a:ext>
            </a:extLst>
          </p:cNvPr>
          <p:cNvSpPr txBox="1">
            <a:spLocks noChangeArrowheads="1"/>
          </p:cNvSpPr>
          <p:nvPr/>
        </p:nvSpPr>
        <p:spPr bwMode="auto">
          <a:xfrm>
            <a:off x="381000" y="2362200"/>
            <a:ext cx="2743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ADH MOVES AQUAPORIN MOVE TO PLASMA MEMBRANE</a:t>
            </a:r>
          </a:p>
          <a:p>
            <a:pPr eaLnBrk="1" hangingPunct="1">
              <a:spcBef>
                <a:spcPct val="0"/>
              </a:spcBef>
              <a:buFontTx/>
              <a:buNone/>
            </a:pPr>
            <a:r>
              <a:rPr lang="en-US" altLang="en-US" sz="1800" b="1"/>
              <a:t>ALONG THE COLLECTING DUCT AND DCT</a:t>
            </a:r>
          </a:p>
        </p:txBody>
      </p:sp>
      <p:sp>
        <p:nvSpPr>
          <p:cNvPr id="6151" name="Text Box 7">
            <a:extLst>
              <a:ext uri="{FF2B5EF4-FFF2-40B4-BE49-F238E27FC236}">
                <a16:creationId xmlns:a16="http://schemas.microsoft.com/office/drawing/2014/main" id="{3927EBE8-6877-47CB-9707-E485BBE22B20}"/>
              </a:ext>
            </a:extLst>
          </p:cNvPr>
          <p:cNvSpPr txBox="1">
            <a:spLocks noChangeArrowheads="1"/>
          </p:cNvSpPr>
          <p:nvPr/>
        </p:nvSpPr>
        <p:spPr bwMode="auto">
          <a:xfrm>
            <a:off x="5927725" y="4379913"/>
            <a:ext cx="319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Aquaporin to Plasma Memb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B2475BE-00E9-44DB-97C0-D4CC0D1D4F01}"/>
              </a:ext>
            </a:extLst>
          </p:cNvPr>
          <p:cNvSpPr>
            <a:spLocks noGrp="1" noChangeArrowheads="1"/>
          </p:cNvSpPr>
          <p:nvPr>
            <p:ph type="title"/>
          </p:nvPr>
        </p:nvSpPr>
        <p:spPr>
          <a:xfrm>
            <a:off x="0" y="19050"/>
            <a:ext cx="9144000" cy="438150"/>
          </a:xfrm>
        </p:spPr>
        <p:txBody>
          <a:bodyPr/>
          <a:lstStyle/>
          <a:p>
            <a:pPr eaLnBrk="1" hangingPunct="1"/>
            <a:r>
              <a:rPr lang="en-US" altLang="en-US" sz="2400" b="1" i="1" u="sng">
                <a:latin typeface="Rockwell" panose="02060603020205020403" pitchFamily="18" charset="0"/>
              </a:rPr>
              <a:t>Review: How does aldosterone help prevent hypovolemia?</a:t>
            </a:r>
          </a:p>
        </p:txBody>
      </p:sp>
      <p:graphicFrame>
        <p:nvGraphicFramePr>
          <p:cNvPr id="7171" name="Object 3">
            <a:extLst>
              <a:ext uri="{FF2B5EF4-FFF2-40B4-BE49-F238E27FC236}">
                <a16:creationId xmlns:a16="http://schemas.microsoft.com/office/drawing/2014/main" id="{094CD2C9-572F-4953-806A-7733A13182C5}"/>
              </a:ext>
            </a:extLst>
          </p:cNvPr>
          <p:cNvGraphicFramePr>
            <a:graphicFrameLocks noChangeAspect="1"/>
          </p:cNvGraphicFramePr>
          <p:nvPr>
            <p:ph type="body" idx="1"/>
          </p:nvPr>
        </p:nvGraphicFramePr>
        <p:xfrm>
          <a:off x="381000" y="609600"/>
          <a:ext cx="8382000" cy="6248400"/>
        </p:xfrm>
        <a:graphic>
          <a:graphicData uri="http://schemas.openxmlformats.org/presentationml/2006/ole">
            <mc:AlternateContent xmlns:mc="http://schemas.openxmlformats.org/markup-compatibility/2006">
              <mc:Choice xmlns:v="urn:schemas-microsoft-com:vml" Requires="v">
                <p:oleObj spid="_x0000_s7180"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609600"/>
                        <a:ext cx="8382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2" name="Text Box 4">
            <a:extLst>
              <a:ext uri="{FF2B5EF4-FFF2-40B4-BE49-F238E27FC236}">
                <a16:creationId xmlns:a16="http://schemas.microsoft.com/office/drawing/2014/main" id="{F4DAF929-71BB-4A42-961B-17B6CECBB562}"/>
              </a:ext>
            </a:extLst>
          </p:cNvPr>
          <p:cNvSpPr txBox="1">
            <a:spLocks noChangeArrowheads="1"/>
          </p:cNvSpPr>
          <p:nvPr/>
        </p:nvSpPr>
        <p:spPr bwMode="auto">
          <a:xfrm>
            <a:off x="0" y="4495800"/>
            <a:ext cx="3429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Sodium ions carry larger spheres of hydration than K+ ions, thus more water is associated with the Na+ in the blood and blood pressure increases.</a:t>
            </a:r>
          </a:p>
        </p:txBody>
      </p:sp>
      <p:sp>
        <p:nvSpPr>
          <p:cNvPr id="7173" name="Line 5">
            <a:extLst>
              <a:ext uri="{FF2B5EF4-FFF2-40B4-BE49-F238E27FC236}">
                <a16:creationId xmlns:a16="http://schemas.microsoft.com/office/drawing/2014/main" id="{08482FDF-77F2-42A3-92BC-A52C9E16BC5E}"/>
              </a:ext>
            </a:extLst>
          </p:cNvPr>
          <p:cNvSpPr>
            <a:spLocks noChangeShapeType="1"/>
          </p:cNvSpPr>
          <p:nvPr/>
        </p:nvSpPr>
        <p:spPr bwMode="auto">
          <a:xfrm flipH="1">
            <a:off x="2743200" y="4419600"/>
            <a:ext cx="762000" cy="228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4" name="Line 6">
            <a:extLst>
              <a:ext uri="{FF2B5EF4-FFF2-40B4-BE49-F238E27FC236}">
                <a16:creationId xmlns:a16="http://schemas.microsoft.com/office/drawing/2014/main" id="{95170890-4A80-4C75-A304-85A723B0A333}"/>
              </a:ext>
            </a:extLst>
          </p:cNvPr>
          <p:cNvSpPr>
            <a:spLocks noChangeShapeType="1"/>
          </p:cNvSpPr>
          <p:nvPr/>
        </p:nvSpPr>
        <p:spPr bwMode="auto">
          <a:xfrm flipV="1">
            <a:off x="1828800" y="1066800"/>
            <a:ext cx="1600200" cy="3505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5" name="Line 7">
            <a:extLst>
              <a:ext uri="{FF2B5EF4-FFF2-40B4-BE49-F238E27FC236}">
                <a16:creationId xmlns:a16="http://schemas.microsoft.com/office/drawing/2014/main" id="{9E7A9278-E2A5-40CA-BE38-028704F842DB}"/>
              </a:ext>
            </a:extLst>
          </p:cNvPr>
          <p:cNvSpPr>
            <a:spLocks noChangeShapeType="1"/>
          </p:cNvSpPr>
          <p:nvPr/>
        </p:nvSpPr>
        <p:spPr bwMode="auto">
          <a:xfrm flipV="1">
            <a:off x="2057400" y="1066800"/>
            <a:ext cx="3048000" cy="3505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6" name="Text Box 8">
            <a:extLst>
              <a:ext uri="{FF2B5EF4-FFF2-40B4-BE49-F238E27FC236}">
                <a16:creationId xmlns:a16="http://schemas.microsoft.com/office/drawing/2014/main" id="{61BE9A35-A2C1-4D85-A9ED-95BC8D42F4DA}"/>
              </a:ext>
            </a:extLst>
          </p:cNvPr>
          <p:cNvSpPr txBox="1">
            <a:spLocks noChangeArrowheads="1"/>
          </p:cNvSpPr>
          <p:nvPr/>
        </p:nvSpPr>
        <p:spPr bwMode="auto">
          <a:xfrm>
            <a:off x="1508125" y="2860675"/>
            <a:ext cx="2525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u="sng">
                <a:latin typeface="Times New Roman" panose="02020603050405020304" pitchFamily="18" charset="0"/>
              </a:rPr>
              <a:t>Negative Feedback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84F65CA-085F-4FDC-8AA4-2E271FF6F2C3}"/>
              </a:ext>
            </a:extLst>
          </p:cNvPr>
          <p:cNvSpPr>
            <a:spLocks noGrp="1" noChangeArrowheads="1"/>
          </p:cNvSpPr>
          <p:nvPr>
            <p:ph type="title"/>
          </p:nvPr>
        </p:nvSpPr>
        <p:spPr>
          <a:xfrm>
            <a:off x="0" y="274638"/>
            <a:ext cx="9144000" cy="1143000"/>
          </a:xfrm>
        </p:spPr>
        <p:txBody>
          <a:bodyPr/>
          <a:lstStyle/>
          <a:p>
            <a:pPr algn="l" eaLnBrk="1" hangingPunct="1"/>
            <a:r>
              <a:rPr lang="en-US" altLang="en-US" sz="2400"/>
              <a:t>ELECTROLYTE IMBALANCES RESULT FROM THE BODY’S ATTEMPT TO DUMP ACID OR BASE AND PRESERVE pH.   </a:t>
            </a:r>
            <a:br>
              <a:rPr lang="en-US" altLang="en-US" sz="2400"/>
            </a:br>
            <a:r>
              <a:rPr lang="en-US" altLang="en-US" sz="2400"/>
              <a:t>THE IMBALANCES WE CREATE CAN ALSO BE FATAL.</a:t>
            </a:r>
          </a:p>
        </p:txBody>
      </p:sp>
      <p:sp>
        <p:nvSpPr>
          <p:cNvPr id="8195" name="Rectangle 3">
            <a:extLst>
              <a:ext uri="{FF2B5EF4-FFF2-40B4-BE49-F238E27FC236}">
                <a16:creationId xmlns:a16="http://schemas.microsoft.com/office/drawing/2014/main" id="{5C2DB0F4-D6E4-4BD7-B42C-C1FACA8A77FA}"/>
              </a:ext>
            </a:extLst>
          </p:cNvPr>
          <p:cNvSpPr>
            <a:spLocks noGrp="1" noChangeArrowheads="1"/>
          </p:cNvSpPr>
          <p:nvPr>
            <p:ph type="body" idx="1"/>
          </p:nvPr>
        </p:nvSpPr>
        <p:spPr>
          <a:xfrm>
            <a:off x="0" y="1600200"/>
            <a:ext cx="9144000" cy="5257800"/>
          </a:xfrm>
        </p:spPr>
        <p:txBody>
          <a:bodyPr/>
          <a:lstStyle/>
          <a:p>
            <a:pPr eaLnBrk="1" hangingPunct="1">
              <a:lnSpc>
                <a:spcPct val="80000"/>
              </a:lnSpc>
            </a:pPr>
            <a:r>
              <a:rPr lang="en-US" altLang="en-US" sz="2400"/>
              <a:t>COMPENSATED: physiologic buffers get pH back to 7.35</a:t>
            </a:r>
          </a:p>
          <a:p>
            <a:pPr eaLnBrk="1" hangingPunct="1">
              <a:lnSpc>
                <a:spcPct val="80000"/>
              </a:lnSpc>
            </a:pPr>
            <a:r>
              <a:rPr lang="en-US" altLang="en-US" sz="2400"/>
              <a:t>UNCOMPENSATED: plasma pH can’t get back to 7.35</a:t>
            </a:r>
          </a:p>
          <a:p>
            <a:pPr eaLnBrk="1" hangingPunct="1">
              <a:lnSpc>
                <a:spcPct val="80000"/>
              </a:lnSpc>
            </a:pPr>
            <a:endParaRPr lang="en-US" altLang="en-US" sz="2400" u="sng"/>
          </a:p>
          <a:p>
            <a:pPr eaLnBrk="1" hangingPunct="1">
              <a:lnSpc>
                <a:spcPct val="80000"/>
              </a:lnSpc>
            </a:pPr>
            <a:r>
              <a:rPr lang="en-US" altLang="en-US" sz="2400" u="sng"/>
              <a:t>How Would the Kidney Adapt to the Following:</a:t>
            </a:r>
            <a:endParaRPr lang="en-US" altLang="en-US" sz="2400"/>
          </a:p>
          <a:p>
            <a:pPr eaLnBrk="1" hangingPunct="1">
              <a:lnSpc>
                <a:spcPct val="80000"/>
              </a:lnSpc>
            </a:pPr>
            <a:r>
              <a:rPr lang="en-US" altLang="en-US" sz="2400"/>
              <a:t>Problem of Respiratory Acidosis </a:t>
            </a:r>
          </a:p>
          <a:p>
            <a:pPr lvl="1" eaLnBrk="1" hangingPunct="1">
              <a:lnSpc>
                <a:spcPct val="80000"/>
              </a:lnSpc>
            </a:pPr>
            <a:r>
              <a:rPr lang="en-US" altLang="en-US" sz="2000"/>
              <a:t>from Hypoventilation,Emphysema,Asthma</a:t>
            </a:r>
          </a:p>
          <a:p>
            <a:pPr eaLnBrk="1" hangingPunct="1">
              <a:lnSpc>
                <a:spcPct val="80000"/>
              </a:lnSpc>
            </a:pPr>
            <a:r>
              <a:rPr lang="en-US" altLang="en-US" sz="2400"/>
              <a:t>Problem of Respiratory Alkalosis: </a:t>
            </a:r>
          </a:p>
          <a:p>
            <a:pPr lvl="1" eaLnBrk="1" hangingPunct="1">
              <a:lnSpc>
                <a:spcPct val="80000"/>
              </a:lnSpc>
            </a:pPr>
            <a:r>
              <a:rPr lang="en-US" altLang="en-US" sz="2000"/>
              <a:t>From Hyperventilation, High Altitudes</a:t>
            </a:r>
          </a:p>
          <a:p>
            <a:pPr eaLnBrk="1" hangingPunct="1">
              <a:lnSpc>
                <a:spcPct val="80000"/>
              </a:lnSpc>
            </a:pPr>
            <a:r>
              <a:rPr lang="en-US" altLang="en-US" sz="2400"/>
              <a:t>Problem of Metabolic Acidosis: </a:t>
            </a:r>
          </a:p>
          <a:p>
            <a:pPr lvl="1" eaLnBrk="1" hangingPunct="1">
              <a:lnSpc>
                <a:spcPct val="80000"/>
              </a:lnSpc>
            </a:pPr>
            <a:r>
              <a:rPr lang="en-US" altLang="en-US" sz="2000"/>
              <a:t>from DIABETES!!  Diarrhea or Excess organic acids</a:t>
            </a:r>
          </a:p>
          <a:p>
            <a:pPr eaLnBrk="1" hangingPunct="1">
              <a:lnSpc>
                <a:spcPct val="80000"/>
              </a:lnSpc>
            </a:pPr>
            <a:r>
              <a:rPr lang="en-US" altLang="en-US" sz="2400"/>
              <a:t>Problem of Metabolic Alkalosis: </a:t>
            </a:r>
          </a:p>
          <a:p>
            <a:pPr lvl="1" eaLnBrk="1" hangingPunct="1">
              <a:lnSpc>
                <a:spcPct val="80000"/>
              </a:lnSpc>
            </a:pPr>
            <a:r>
              <a:rPr lang="en-US" altLang="en-US" sz="2000"/>
              <a:t>from Vomiting or Excess Antacid use.</a:t>
            </a:r>
          </a:p>
          <a:p>
            <a:pPr eaLnBrk="1" hangingPunct="1">
              <a:lnSpc>
                <a:spcPct val="80000"/>
              </a:lnSpc>
            </a:pPr>
            <a:endParaRPr lang="en-US" altLang="en-US" sz="2400"/>
          </a:p>
          <a:p>
            <a:pPr eaLnBrk="1" hangingPunct="1">
              <a:lnSpc>
                <a:spcPct val="80000"/>
              </a:lnSpc>
            </a:pPr>
            <a:r>
              <a:rPr lang="en-US" altLang="en-US" sz="2400"/>
              <a:t>What are some classic Electrolyte disorders? See Table 24.4</a:t>
            </a:r>
            <a:endParaRPr lang="en-US" altLang="en-US" sz="2400" u="sn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45D91E-532F-4EBE-85C1-C4E6268EAC63}"/>
              </a:ext>
            </a:extLst>
          </p:cNvPr>
          <p:cNvSpPr>
            <a:spLocks noGrp="1" noChangeArrowheads="1"/>
          </p:cNvSpPr>
          <p:nvPr>
            <p:ph type="title"/>
          </p:nvPr>
        </p:nvSpPr>
        <p:spPr>
          <a:xfrm>
            <a:off x="0" y="0"/>
            <a:ext cx="9144000" cy="1417638"/>
          </a:xfrm>
        </p:spPr>
        <p:txBody>
          <a:bodyPr/>
          <a:lstStyle/>
          <a:p>
            <a:pPr algn="l" eaLnBrk="1" hangingPunct="1"/>
            <a:r>
              <a:rPr lang="en-US" altLang="en-US" sz="2400"/>
              <a:t>What is important to  think about what ions are kicked off, become available, or are lost in the urine during pH compensation. </a:t>
            </a:r>
            <a:br>
              <a:rPr lang="en-US" altLang="en-US" sz="2400"/>
            </a:br>
            <a:r>
              <a:rPr lang="en-US" altLang="en-US" sz="2400" b="1" i="1" u="sng"/>
              <a:t>K+ is very important because of its HUGE impact on cellular membrane potential (mV) on cardiomyocytes or neurons.</a:t>
            </a:r>
            <a:r>
              <a:rPr lang="en-US" altLang="en-US" sz="2400"/>
              <a:t> </a:t>
            </a:r>
          </a:p>
        </p:txBody>
      </p:sp>
      <p:graphicFrame>
        <p:nvGraphicFramePr>
          <p:cNvPr id="9219" name="Object 3">
            <a:extLst>
              <a:ext uri="{FF2B5EF4-FFF2-40B4-BE49-F238E27FC236}">
                <a16:creationId xmlns:a16="http://schemas.microsoft.com/office/drawing/2014/main" id="{01138E33-C7A7-4941-AB28-375EA302F382}"/>
              </a:ext>
            </a:extLst>
          </p:cNvPr>
          <p:cNvGraphicFramePr>
            <a:graphicFrameLocks noChangeAspect="1"/>
          </p:cNvGraphicFramePr>
          <p:nvPr>
            <p:ph type="body" sz="half" idx="1"/>
          </p:nvPr>
        </p:nvGraphicFramePr>
        <p:xfrm>
          <a:off x="0" y="1600200"/>
          <a:ext cx="4495800" cy="5257800"/>
        </p:xfrm>
        <a:graphic>
          <a:graphicData uri="http://schemas.openxmlformats.org/presentationml/2006/ole">
            <mc:AlternateContent xmlns:mc="http://schemas.openxmlformats.org/markup-compatibility/2006">
              <mc:Choice xmlns:v="urn:schemas-microsoft-com:vml" Requires="v">
                <p:oleObj spid="_x0000_s9227" name="QuickTime Picture" r:id="rId3" imgW="6124006" imgH="4758675" progId="ViewerFrameClass">
                  <p:embed/>
                </p:oleObj>
              </mc:Choice>
              <mc:Fallback>
                <p:oleObj name="QuickTime Picture" r:id="rId3" imgW="6124006" imgH="4758675" progId="ViewerFrameClass">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4495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0" name="Object 4">
            <a:extLst>
              <a:ext uri="{FF2B5EF4-FFF2-40B4-BE49-F238E27FC236}">
                <a16:creationId xmlns:a16="http://schemas.microsoft.com/office/drawing/2014/main" id="{2325BF4A-3BE5-44BE-B5CA-4C9687036F43}"/>
              </a:ext>
            </a:extLst>
          </p:cNvPr>
          <p:cNvGraphicFramePr>
            <a:graphicFrameLocks noChangeAspect="1"/>
          </p:cNvGraphicFramePr>
          <p:nvPr>
            <p:ph type="body" sz="half" idx="2"/>
          </p:nvPr>
        </p:nvGraphicFramePr>
        <p:xfrm>
          <a:off x="4648200" y="1600200"/>
          <a:ext cx="4495800" cy="5257800"/>
        </p:xfrm>
        <a:graphic>
          <a:graphicData uri="http://schemas.openxmlformats.org/presentationml/2006/ole">
            <mc:AlternateContent xmlns:mc="http://schemas.openxmlformats.org/markup-compatibility/2006">
              <mc:Choice xmlns:v="urn:schemas-microsoft-com:vml" Requires="v">
                <p:oleObj spid="_x0000_s9228" name="QuickTime Picture" r:id="rId5" imgW="6124006" imgH="4758675" progId="ViewerFrameClass">
                  <p:embed/>
                </p:oleObj>
              </mc:Choice>
              <mc:Fallback>
                <p:oleObj name="QuickTime Picture" r:id="rId5" imgW="6124006" imgH="4758675" progId="ViewerFrameClass">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600200"/>
                        <a:ext cx="4495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0A0CE5E-6ED0-4DF6-ACA4-0AE00075CD51}"/>
              </a:ext>
            </a:extLst>
          </p:cNvPr>
          <p:cNvSpPr>
            <a:spLocks noGrp="1" noChangeArrowheads="1"/>
          </p:cNvSpPr>
          <p:nvPr>
            <p:ph type="title"/>
          </p:nvPr>
        </p:nvSpPr>
        <p:spPr/>
        <p:txBody>
          <a:bodyPr/>
          <a:lstStyle/>
          <a:p>
            <a:pPr algn="l" eaLnBrk="1" hangingPunct="1"/>
            <a:r>
              <a:rPr lang="en-US" altLang="en-US" sz="2400">
                <a:latin typeface="Tahoma" panose="020B0604030504040204" pitchFamily="34" charset="0"/>
              </a:rPr>
              <a:t>What are some common electrolyte imbalances and the terminologies used to describe them?</a:t>
            </a:r>
            <a:endParaRPr lang="en-US" altLang="en-US"/>
          </a:p>
        </p:txBody>
      </p:sp>
      <p:sp>
        <p:nvSpPr>
          <p:cNvPr id="10243" name="Rectangle 3">
            <a:extLst>
              <a:ext uri="{FF2B5EF4-FFF2-40B4-BE49-F238E27FC236}">
                <a16:creationId xmlns:a16="http://schemas.microsoft.com/office/drawing/2014/main" id="{9DD3BB0D-793D-43DC-8DC3-18C60CA5231A}"/>
              </a:ext>
            </a:extLst>
          </p:cNvPr>
          <p:cNvSpPr>
            <a:spLocks noGrp="1" noChangeArrowheads="1"/>
          </p:cNvSpPr>
          <p:nvPr>
            <p:ph type="body" idx="1"/>
          </p:nvPr>
        </p:nvSpPr>
        <p:spPr/>
        <p:txBody>
          <a:bodyPr/>
          <a:lstStyle/>
          <a:p>
            <a:pPr eaLnBrk="1" hangingPunct="1">
              <a:lnSpc>
                <a:spcPct val="80000"/>
              </a:lnSpc>
            </a:pPr>
            <a:r>
              <a:rPr lang="en-US" altLang="en-US" sz="2000" i="1" u="sng">
                <a:latin typeface="Tahoma" panose="020B0604030504040204" pitchFamily="34" charset="0"/>
              </a:rPr>
              <a:t>Electrolytes are in solution in the blood plasma and I nthe intracellular fluids of cells (ICF)</a:t>
            </a:r>
          </a:p>
          <a:p>
            <a:pPr eaLnBrk="1" hangingPunct="1">
              <a:lnSpc>
                <a:spcPct val="80000"/>
              </a:lnSpc>
            </a:pPr>
            <a:endParaRPr lang="en-US" altLang="en-US" sz="2000" i="1" u="sng">
              <a:latin typeface="Tahoma" panose="020B0604030504040204" pitchFamily="34" charset="0"/>
            </a:endParaRPr>
          </a:p>
          <a:p>
            <a:pPr eaLnBrk="1" hangingPunct="1">
              <a:lnSpc>
                <a:spcPct val="80000"/>
              </a:lnSpc>
            </a:pPr>
            <a:r>
              <a:rPr lang="en-US" altLang="en-US" sz="2000" i="1" u="sng">
                <a:latin typeface="Tahoma" panose="020B0604030504040204" pitchFamily="34" charset="0"/>
              </a:rPr>
              <a:t>Millimolar Concentrations of Selective Electrolytes:</a:t>
            </a:r>
          </a:p>
          <a:p>
            <a:pPr eaLnBrk="1" hangingPunct="1">
              <a:lnSpc>
                <a:spcPct val="80000"/>
              </a:lnSpc>
            </a:pPr>
            <a:r>
              <a:rPr lang="en-US" altLang="en-US" sz="2000">
                <a:latin typeface="Tahoma" panose="020B0604030504040204" pitchFamily="34" charset="0"/>
              </a:rPr>
              <a:t>Ion----[Plasma]---[ICF]----Deficiency Term-------Excess Term</a:t>
            </a:r>
          </a:p>
          <a:p>
            <a:pPr eaLnBrk="1" hangingPunct="1">
              <a:lnSpc>
                <a:spcPct val="80000"/>
              </a:lnSpc>
            </a:pPr>
            <a:r>
              <a:rPr lang="en-US" altLang="en-US" sz="2000">
                <a:latin typeface="Tahoma" panose="020B0604030504040204" pitchFamily="34" charset="0"/>
              </a:rPr>
              <a:t>                                        </a:t>
            </a:r>
            <a:r>
              <a:rPr lang="en-US" altLang="en-US" sz="2000"/>
              <a:t>↓↓                </a:t>
            </a:r>
            <a:r>
              <a:rPr lang="en-US" altLang="en-US" sz="2000">
                <a:latin typeface="Tahoma" panose="020B0604030504040204" pitchFamily="34" charset="0"/>
              </a:rPr>
              <a:t>               </a:t>
            </a:r>
            <a:r>
              <a:rPr lang="en-US" altLang="en-US" sz="2000"/>
              <a:t>↓↓</a:t>
            </a:r>
          </a:p>
          <a:p>
            <a:pPr eaLnBrk="1" hangingPunct="1">
              <a:lnSpc>
                <a:spcPct val="80000"/>
              </a:lnSpc>
            </a:pPr>
            <a:r>
              <a:rPr lang="en-US" altLang="en-US" sz="2000">
                <a:latin typeface="Tahoma" panose="020B0604030504040204" pitchFamily="34" charset="0"/>
              </a:rPr>
              <a:t>Na+--  142---------  10------Hyponatremia---------Hypernatremia</a:t>
            </a:r>
          </a:p>
          <a:p>
            <a:pPr eaLnBrk="1" hangingPunct="1">
              <a:lnSpc>
                <a:spcPct val="80000"/>
              </a:lnSpc>
            </a:pPr>
            <a:r>
              <a:rPr lang="en-US" altLang="en-US" sz="2000" b="1" i="1" u="sng">
                <a:latin typeface="Tahoma" panose="020B0604030504040204" pitchFamily="34" charset="0"/>
              </a:rPr>
              <a:t>K+----  5------  141----Hypokalemia----------Hyperkalemia</a:t>
            </a:r>
          </a:p>
          <a:p>
            <a:pPr eaLnBrk="1" hangingPunct="1">
              <a:lnSpc>
                <a:spcPct val="80000"/>
              </a:lnSpc>
            </a:pPr>
            <a:r>
              <a:rPr lang="en-US" altLang="en-US" sz="2000">
                <a:latin typeface="Tahoma" panose="020B0604030504040204" pitchFamily="34" charset="0"/>
              </a:rPr>
              <a:t>Ca++  5------------  &lt;1------Hyopocalcemia--------Hypercalcemia</a:t>
            </a:r>
          </a:p>
          <a:p>
            <a:pPr eaLnBrk="1" hangingPunct="1">
              <a:lnSpc>
                <a:spcPct val="80000"/>
              </a:lnSpc>
            </a:pPr>
            <a:r>
              <a:rPr lang="en-US" altLang="en-US" sz="2000">
                <a:latin typeface="Tahoma" panose="020B0604030504040204" pitchFamily="34" charset="0"/>
              </a:rPr>
              <a:t>Cl-----  103---------   4--------Hypochloremia--------Hypochloremia</a:t>
            </a:r>
          </a:p>
          <a:p>
            <a:pPr eaLnBrk="1" hangingPunct="1">
              <a:lnSpc>
                <a:spcPct val="80000"/>
              </a:lnSpc>
            </a:pPr>
            <a:r>
              <a:rPr lang="en-US" altLang="en-US" sz="2000">
                <a:latin typeface="Tahoma" panose="020B0604030504040204" pitchFamily="34" charset="0"/>
              </a:rPr>
              <a:t>PO4--  4------------   75-------Hyperphosphatemia-Hypophosphatemia</a:t>
            </a:r>
          </a:p>
          <a:p>
            <a:pPr eaLnBrk="1" hangingPunct="1">
              <a:lnSpc>
                <a:spcPct val="80000"/>
              </a:lnSpc>
            </a:pPr>
            <a:endParaRPr lang="en-US" altLang="en-US" sz="2000">
              <a:latin typeface="Tahoma" panose="020B0604030504040204" pitchFamily="34" charset="0"/>
            </a:endParaRPr>
          </a:p>
          <a:p>
            <a:pPr eaLnBrk="1" hangingPunct="1">
              <a:lnSpc>
                <a:spcPct val="80000"/>
              </a:lnSpc>
              <a:buFontTx/>
              <a:buNone/>
            </a:pPr>
            <a:endParaRPr lang="en-US" altLang="en-US" sz="2000">
              <a:latin typeface="Tahoma" panose="020B0604030504040204" pitchFamily="34" charset="0"/>
            </a:endParaRPr>
          </a:p>
          <a:p>
            <a:pPr eaLnBrk="1" hangingPunct="1">
              <a:lnSpc>
                <a:spcPct val="80000"/>
              </a:lnSpc>
            </a:pPr>
            <a:r>
              <a:rPr lang="en-US" altLang="en-US" sz="2000">
                <a:latin typeface="Tahoma" panose="020B0604030504040204" pitchFamily="34" charset="0"/>
              </a:rPr>
              <a:t>The plasma levels are often evaluated in a panel test:</a:t>
            </a:r>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2874</TotalTime>
  <Words>2624</Words>
  <Application>Microsoft Office PowerPoint</Application>
  <PresentationFormat>On-screen Show (4:3)</PresentationFormat>
  <Paragraphs>202</Paragraphs>
  <Slides>24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Calibri</vt:lpstr>
      <vt:lpstr>Wingdings</vt:lpstr>
      <vt:lpstr>Times New Roman</vt:lpstr>
      <vt:lpstr>Rockwell</vt:lpstr>
      <vt:lpstr>Tahoma</vt:lpstr>
      <vt:lpstr>Algerian</vt:lpstr>
      <vt:lpstr>Default Design</vt:lpstr>
      <vt:lpstr>QuickTime Picture</vt:lpstr>
      <vt:lpstr>Fluid volume and blood pH Homeostasis:  4/13 and 4/15</vt:lpstr>
      <vt:lpstr>Review of how we create GFR in the capillaries of Bowman’s Capsule with hydrostatic and osmotic pressure</vt:lpstr>
      <vt:lpstr>Review: Given the importance of blood pressure maintenance, it makes sense that angiotensin II improves blood pressure in three totally different way pathways (redundancy). </vt:lpstr>
      <vt:lpstr>Why are persons with hypertension at greatly increased risk for death from COVID-19?  They tend to express more ACE-2 in order to degrade their excess angiotensin-II.  How does COVID-19 get into our cells so it can use our cellular machinery to replicate the virus and transmit the virus in mucus to others (cough or touch)? https://www.rndsystems.com/resources/articles/ace-2-sars-receptor-identified</vt:lpstr>
      <vt:lpstr>Review: How does ADH (vasopressin) help prevent hypovolemia?</vt:lpstr>
      <vt:lpstr>Review: How does aldosterone help prevent hypovolemia?</vt:lpstr>
      <vt:lpstr>ELECTROLYTE IMBALANCES RESULT FROM THE BODY’S ATTEMPT TO DUMP ACID OR BASE AND PRESERVE pH.    THE IMBALANCES WE CREATE CAN ALSO BE FATAL.</vt:lpstr>
      <vt:lpstr>What is important to  think about what ions are kicked off, become available, or are lost in the urine during pH compensation.  K+ is very important because of its HUGE impact on cellular membrane potential (mV) on cardiomyocytes or neurons. </vt:lpstr>
      <vt:lpstr>What are some common electrolyte imbalances and the terminologies used to describe them?</vt:lpstr>
      <vt:lpstr>This does a typical electrolyte panel test looks like:</vt:lpstr>
      <vt:lpstr>How does disruption of the electrolyte balance in the fluid compartments lead to disease in a dehydrated person?</vt:lpstr>
      <vt:lpstr>HOW IS THE FLUID VOLUME DETERMINED BY SALTS, H2O, GFR AND DISTRIBUTION OF GFR IN THE KIDNEY?</vt:lpstr>
      <vt:lpstr>HOW DOES OUR WATER EXIT THE BODY?</vt:lpstr>
      <vt:lpstr>Water Homeostasis is one of the most important types of balance we must maintain.     Each Day: 2,500 ml IN/ 2,500 ml OUT     HOW IS  THIS BALANCE ACCOMPLISHED?</vt:lpstr>
      <vt:lpstr>We also have to keep our body temperature stable at 37oC</vt:lpstr>
      <vt:lpstr>Dehydration leads to hypovolemia which causes many potentially deleterious things to occur in the body.</vt:lpstr>
      <vt:lpstr>What is Rehydration Therapy? Why is it the best medical treatment ever created on the Face of the Earth?</vt:lpstr>
      <vt:lpstr>Is it ever possible to get TOO MUCH water?  YES! </vt:lpstr>
      <vt:lpstr>REVIEW FROM CHEMISTRY: Buffers are chemicals that resist pH changes by temporarily bonding excess H+ or donating H+?</vt:lpstr>
      <vt:lpstr>WHAT ARE THE TWO IMPORTANT BUFFER SYSTEMS? Take your pick: Physiological OR Chemical</vt:lpstr>
      <vt:lpstr>Our body likes to keep the blood pH at about 7.35.  Phosphate makes a great buffer because its pK is near 7.4 and it is common in environment.  Ammonia (oddly enough) is also nice because it is produced as amino acids are degraded any way, so waste in urine actually becomes useful. BUFFERS STABILIZE PROTONS UNTIL REMOVED IN URINE</vt:lpstr>
      <vt:lpstr>HOW DOES THE LUNG PROMOTE RAPID pH ADJUSTMENTS?</vt:lpstr>
      <vt:lpstr>REVIEW OF PATHWAY FOR H+ TRANSPORT TO THE LUNG AS PART OF BUFFERING CAPACITY. Remember that when you exhale carbon dioxide you are removing protons from the blood!</vt:lpstr>
      <vt:lpstr>PowerPoint Presentation</vt:lpstr>
    </vt:vector>
  </TitlesOfParts>
  <Company>wsu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Function 3/10</dc:title>
  <dc:creator>wsu</dc:creator>
  <cp:lastModifiedBy>Wilson, Ted E</cp:lastModifiedBy>
  <cp:revision>55</cp:revision>
  <cp:lastPrinted>2012-03-21T20:23:06Z</cp:lastPrinted>
  <dcterms:created xsi:type="dcterms:W3CDTF">2006-03-08T21:07:59Z</dcterms:created>
  <dcterms:modified xsi:type="dcterms:W3CDTF">2020-03-18T16:52:41Z</dcterms:modified>
</cp:coreProperties>
</file>