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3311D-6B56-4F34-9123-D895BDC26763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E36C6-D63F-4C5F-9737-1990543A1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0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6D071-0579-484D-B155-C9FE9258B7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8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AC8A8E-621E-445B-9E69-5766440CC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3EBE7E-1875-48F5-8BFA-FCD3732102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4FCC0-2201-4EFC-ACB6-7003A3735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AA998-49D6-4080-A44F-880F8C5DD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16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752FBE-BBD4-46B5-A92B-8A2BC37C45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4D4BAA-2D4D-4886-B528-09317F2FD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6C884-55A8-4E42-8CB3-B2E0AC521B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934A1-CABD-42AA-92E3-F7B4412989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52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EE5738-EEC1-4438-A59D-0F6179AF99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8D206E-CE18-4150-8119-D614F7C57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00DEE-B327-41B5-A760-80C3B2373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33C5F-EA23-4183-973B-43890F95B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0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44992-E3D6-4972-AC27-56A6F6ABC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D2559E-7194-4A0E-BE22-588E98DAA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B3CA2E-0809-4E6B-AA68-E8916ECEA7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A768-C1E9-429C-ABA5-1A24D9E36A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20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CBB7D8-BF0B-4ADC-B1E3-03CF321C9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E87C96-ADE8-4AB8-9578-1F702598D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563B6B-C690-4707-BE18-E2BA460BB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2ED76-5165-464F-8DB6-660086EA0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5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103EBC-0F20-431D-A35F-38972167E0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90FB39-A6CC-4BE3-B9D4-49FEF54E51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908D9-DF51-400D-BF0F-6879E206D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9383E-C974-4C6B-9B58-37F0495EC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30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C487094-05B7-4134-A2F4-069A263D7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5E00F5-DCA8-4C14-90F8-537ACD7EE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BAB15E-0FE3-4E72-80C5-462B63A2A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DBE7-3EF3-4489-A728-799FFD159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40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D85013-6C79-43C8-82F6-F6D3AF207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738CD47-90D3-416B-AEC9-CCCA0C2FF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0E55E8-2450-4422-BD06-08DE3CE01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B9E7-0BF0-431F-9A6C-28FB82697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5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8BA350-A2E9-460B-BF7A-F7234491F3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42FD46-821A-474F-97D5-D1A5D8DEAD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85F602-E751-4550-A226-0C198A8380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05F5F-4264-4D78-88D0-FBA1ACB24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58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93C750-0536-46CA-BF09-979084480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3D8DF0-5203-4548-8FFF-2939A1F2BB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6DD16-88DD-428F-8D6C-6BDDFE89B2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96821-1505-4981-8F64-04A12A2E90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9DA31-7F6B-4231-B24F-8DD98EF08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D569D6-0B17-4C21-B92C-AFCD5EF73C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0DA63-D70F-4D0E-8DB4-751AEF547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2D10-9E89-48CD-AFF9-D663777842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75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C92604-CE0D-4A2C-A405-03B74C4FDA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400F24-9B0A-4B6F-B49E-B7463F89E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D95DF7-9E83-4BC7-AF5B-F5A79C8001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FF383C-A0CA-4D83-B3C7-2A1F47F11A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8BBA74-C193-4DC0-A104-FD3FE3534C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E1D2D36-F5F9-4B57-B642-2A1525915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0B1D13E-E452-4136-B8F3-96EF3AE39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4111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Lung and Respiration  February 28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DE4DFCF-D316-4549-9F52-23FACDE27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800" b="1" i="1" u="sng" dirty="0">
                <a:latin typeface="Times New Roman" pitchFamily="18" charset="0"/>
              </a:rPr>
              <a:t>This lecture content will not be on Fridays test!</a:t>
            </a:r>
            <a:endParaRPr lang="en-US" sz="2400" dirty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</a:rPr>
              <a:t>What are the major anatomical features of the respiratory system.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How is air cleaned prior to gas exchange?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How is air distributed into smaller and smaller airways?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What special structures in a trachea are related to the function of a trachea?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How do cilia clean dirt and other materials from the lung?</a:t>
            </a: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How does alveolar structure promote gas exchange?</a:t>
            </a:r>
          </a:p>
          <a:p>
            <a:pPr eaLnBrk="1" hangingPunct="1">
              <a:defRPr/>
            </a:pPr>
            <a:endParaRPr lang="en-US" sz="24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Times New Roman" pitchFamily="18" charset="0"/>
              </a:rPr>
              <a:t>Remember: oxygen consumption is what it is all about!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400" dirty="0"/>
              <a:t>		It all comes down to milliliters of 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/kg-minute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>
                <a:latin typeface="Times New Roman" pitchFamily="18" charset="0"/>
              </a:rPr>
              <a:t>Open Lab:: Turn Over a Better Leaf next week….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400" dirty="0" err="1">
                <a:latin typeface="Times New Roman" pitchFamily="18" charset="0"/>
              </a:rPr>
              <a:t>MTWTh</a:t>
            </a:r>
            <a:r>
              <a:rPr lang="en-US" sz="2400" dirty="0">
                <a:latin typeface="Times New Roman" pitchFamily="18" charset="0"/>
              </a:rPr>
              <a:t> 6-8am and 6-8pm, Fri 6am-4pm</a:t>
            </a:r>
          </a:p>
          <a:p>
            <a:pPr eaLnBrk="1" hangingPunct="1">
              <a:defRPr/>
            </a:pP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D13F82D-A8B1-4645-AED5-D1CA76EA7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411162"/>
          </a:xfrm>
        </p:spPr>
        <p:txBody>
          <a:bodyPr/>
          <a:lstStyle/>
          <a:p>
            <a:pPr algn="l" eaLnBrk="1" hangingPunct="1"/>
            <a:r>
              <a:rPr lang="en-US" altLang="en-US" sz="2800"/>
              <a:t>The respiratory system is rich in elastin and cartilage for two very </a:t>
            </a:r>
            <a:r>
              <a:rPr lang="en-US" altLang="en-US" sz="2800" b="1" u="sng"/>
              <a:t>different</a:t>
            </a:r>
            <a:r>
              <a:rPr lang="en-US" altLang="en-US" sz="2800"/>
              <a:t> reasons.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0E06F0F-A3BF-4275-9D0B-1B5890CDA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Why is elastin so important?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It stretches and stretches back!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Located in lung tissue and thoracic wall!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Inhalation: Active    Exhalation: Passive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latin typeface="Times New Roman" panose="02020603050405020304" pitchFamily="18" charset="0"/>
              </a:rPr>
              <a:t>Emphysema/cigarette smoke/ alpha-1-antitrypsin/elastin loses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latin typeface="Times New Roman" panose="02020603050405020304" pitchFamily="18" charset="0"/>
              </a:rPr>
              <a:t>Barrel Chest: sign of loss of elastin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Why is cartilage so important?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Hyalin Rings: trachea and bronchi of lung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Cartilagenous rings prop airways open and keep airways from collapsing when you inhale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Smooth muscle in airways lets you control tune diameter/airflow</a:t>
            </a:r>
          </a:p>
          <a:p>
            <a:pPr eaLnBrk="1" hangingPunct="1">
              <a:lnSpc>
                <a:spcPct val="90000"/>
              </a:lnSpc>
            </a:pPr>
            <a:endParaRPr lang="en-US" altLang="en-US" sz="1200" b="1" i="1" u="sng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>
                <a:latin typeface="Times New Roman" panose="02020603050405020304" pitchFamily="18" charset="0"/>
              </a:rPr>
              <a:t>Cartilaginous hyalin rings help prevent airway collapse when you INSPIRE! Why?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u="sng">
                <a:latin typeface="Times New Roman" panose="02020603050405020304" pitchFamily="18" charset="0"/>
              </a:rPr>
              <a:t>Elastin causes the lung to collapse passively (exhale)! WHY?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FEBF2FD-C169-4F89-AA8B-FBCC61E4C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latin typeface="Times New Roman" panose="02020603050405020304" pitchFamily="18" charset="0"/>
              </a:rPr>
              <a:t>Asthma: trachealis and other airway smooth muscle cells constrict in response to irritants, this increases airway resistance. </a:t>
            </a:r>
            <a:r>
              <a:rPr lang="en-US" altLang="en-US" sz="2400" b="1" u="sng">
                <a:latin typeface="Times New Roman" panose="02020603050405020304" pitchFamily="18" charset="0"/>
              </a:rPr>
              <a:t>Q α r</a:t>
            </a:r>
            <a:r>
              <a:rPr lang="en-US" altLang="en-US" sz="2400" b="1" u="sng" baseline="30000">
                <a:latin typeface="Times New Roman" panose="02020603050405020304" pitchFamily="18" charset="0"/>
              </a:rPr>
              <a:t>4</a:t>
            </a:r>
            <a:r>
              <a:rPr lang="en-US" altLang="en-US" sz="2400" b="1" u="sng">
                <a:latin typeface="Times New Roman" panose="02020603050405020304" pitchFamily="18" charset="0"/>
              </a:rPr>
              <a:t>  V.I.P   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Changes in resistance are most pronounced when the bronchioles constrict.       Asthma can also be “protective” sometimes….why?</a:t>
            </a:r>
            <a:endParaRPr lang="en-US" altLang="en-US" sz="2400" b="1" i="1" u="sng">
              <a:latin typeface="Times New Roman" panose="02020603050405020304" pitchFamily="18" charset="0"/>
            </a:endParaRPr>
          </a:p>
        </p:txBody>
      </p:sp>
      <p:graphicFrame>
        <p:nvGraphicFramePr>
          <p:cNvPr id="11267" name="Object 3">
            <a:extLst>
              <a:ext uri="{FF2B5EF4-FFF2-40B4-BE49-F238E27FC236}">
                <a16:creationId xmlns:a16="http://schemas.microsoft.com/office/drawing/2014/main" id="{CEC76BAE-B3A5-47CA-9D44-D42D9D68CBE6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381000" y="1600200"/>
          <a:ext cx="699452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QuickTime Picture" r:id="rId3" imgW="6124006" imgH="4758675" progId="ViewerFrameClass">
                  <p:embed/>
                </p:oleObj>
              </mc:Choice>
              <mc:Fallback>
                <p:oleObj name="QuickTime Picture" r:id="rId3" imgW="6124006" imgH="4758675" progId="ViewerFrameClass">
                  <p:embed/>
                  <p:pic>
                    <p:nvPicPr>
                      <p:cNvPr id="11267" name="Object 3">
                        <a:extLst>
                          <a:ext uri="{FF2B5EF4-FFF2-40B4-BE49-F238E27FC236}">
                            <a16:creationId xmlns:a16="http://schemas.microsoft.com/office/drawing/2014/main" id="{CEC76BAE-B3A5-47CA-9D44-D42D9D68CB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6994525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C84ED24-816D-49C3-9D0F-F3EC151E8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latin typeface="Times New Roman" panose="02020603050405020304" pitchFamily="18" charset="0"/>
              </a:rPr>
              <a:t>Cilia are tiny “hair-like” structures that carry mucus, bacteria, pollen, dust and other potentially harmful material (caught in mucus) up and out to the glottis. However, cilia do not extend into the alveolus/terminal bronchiole and can be destroyed by smoke!    Why do you sometimes have to “cough”?   </a:t>
            </a:r>
            <a:r>
              <a:rPr lang="en-US" altLang="en-US" sz="2400" b="1" i="1">
                <a:latin typeface="Times New Roman" panose="02020603050405020304" pitchFamily="18" charset="0"/>
              </a:rPr>
              <a:t>Why do smokers cough more often?</a:t>
            </a:r>
          </a:p>
        </p:txBody>
      </p:sp>
      <p:graphicFrame>
        <p:nvGraphicFramePr>
          <p:cNvPr id="12291" name="Object 3">
            <a:extLst>
              <a:ext uri="{FF2B5EF4-FFF2-40B4-BE49-F238E27FC236}">
                <a16:creationId xmlns:a16="http://schemas.microsoft.com/office/drawing/2014/main" id="{A53089E4-C525-4B94-87D1-8D9F4BFEA3DA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228600" y="1905000"/>
          <a:ext cx="8686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QuickTime Picture" r:id="rId3" imgW="6124006" imgH="4758675" progId="ViewerFrameClass">
                  <p:embed/>
                </p:oleObj>
              </mc:Choice>
              <mc:Fallback>
                <p:oleObj name="QuickTime Picture" r:id="rId3" imgW="6124006" imgH="4758675" progId="ViewerFrameClass">
                  <p:embed/>
                  <p:pic>
                    <p:nvPicPr>
                      <p:cNvPr id="12291" name="Object 3">
                        <a:extLst>
                          <a:ext uri="{FF2B5EF4-FFF2-40B4-BE49-F238E27FC236}">
                            <a16:creationId xmlns:a16="http://schemas.microsoft.com/office/drawing/2014/main" id="{A53089E4-C525-4B94-87D1-8D9F4BFEA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05000"/>
                        <a:ext cx="8686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1092503-80D0-4D0F-9795-9BAEBC46E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792162"/>
          </a:xfrm>
        </p:spPr>
        <p:txBody>
          <a:bodyPr/>
          <a:lstStyle/>
          <a:p>
            <a:pPr algn="l" eaLnBrk="1" hangingPunct="1"/>
            <a:r>
              <a:rPr lang="en-US" altLang="en-US" sz="2400">
                <a:latin typeface="Arial Narrow" panose="020B0606020202030204" pitchFamily="34" charset="0"/>
              </a:rPr>
              <a:t>Lungs move and circulate air to maximize alveolar gas exchange.  Unfortunately we are not efficient at doing this.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52638510-F3BD-4B6B-951D-A2F97EAC84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Primary, Secondary and Tertiary Bronchi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-Cilia, SMC, non-respiratory and brachial artery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 Narrow" panose="020B0606020202030204" pitchFamily="34" charset="0"/>
              </a:rPr>
              <a:t>	-Acute effects of asthma found here!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Terminal Bronchioles and Respiratory Bronchioles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------Scant-gas exchange/ “</a:t>
            </a:r>
            <a:r>
              <a:rPr lang="en-US" altLang="en-US" sz="2400" b="1" i="1" u="sng">
                <a:latin typeface="Arial Narrow" panose="020B0606020202030204" pitchFamily="34" charset="0"/>
              </a:rPr>
              <a:t>no” or “few” cilia</a:t>
            </a:r>
            <a:r>
              <a:rPr lang="en-US" altLang="en-US" sz="2400">
                <a:latin typeface="Arial Narrow" panose="020B0606020202030204" pitchFamily="34" charset="0"/>
              </a:rPr>
              <a:t> /</a:t>
            </a:r>
            <a:r>
              <a:rPr lang="en-US" altLang="en-US" sz="2400" b="1" u="sng">
                <a:latin typeface="Arial Narrow" panose="020B0606020202030204" pitchFamily="34" charset="0"/>
              </a:rPr>
              <a:t>No or few</a:t>
            </a:r>
            <a:r>
              <a:rPr lang="en-US" altLang="en-US" sz="2400" i="1">
                <a:latin typeface="Arial Narrow" panose="020B0606020202030204" pitchFamily="34" charset="0"/>
              </a:rPr>
              <a:t> SMCs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Until this point the air sits in what can be called a “dead space” (called dead because significant gas exchange can’t occur here).  These dead spaces should never collapse.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Arial Narrow" panose="020B0606020202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Arial Narrow" panose="020B0606020202030204" pitchFamily="34" charset="0"/>
              </a:rPr>
              <a:t>You CAN inhale air and get no gas exchange to the blood because of collapsed bronchioles due to asthma!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5685AE0-8712-4491-B075-D09A09F8A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400" b="1" i="1">
                <a:latin typeface="Arial Narrow" panose="020B0606020202030204" pitchFamily="34" charset="0"/>
              </a:rPr>
              <a:t>Terminal and respiratory bronchioles have very short lengths that terminate in the blind alveolar sacs. Each sac is richly supplied with a capillary bed for gas transfer to/from blood.</a:t>
            </a:r>
            <a:r>
              <a:rPr lang="en-US" altLang="en-US" sz="2500"/>
              <a:t>  </a:t>
            </a:r>
          </a:p>
        </p:txBody>
      </p:sp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5F67003A-EA76-4DE1-B675-BB8838B633AE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533400" y="1447800"/>
          <a:ext cx="80010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QuickTime Picture" r:id="rId3" imgW="6124006" imgH="4758675" progId="ViewerFrameClass">
                  <p:embed/>
                </p:oleObj>
              </mc:Choice>
              <mc:Fallback>
                <p:oleObj name="QuickTime Picture" r:id="rId3" imgW="6124006" imgH="4758675" progId="ViewerFrameClass">
                  <p:embed/>
                  <p:pic>
                    <p:nvPicPr>
                      <p:cNvPr id="14339" name="Object 3">
                        <a:extLst>
                          <a:ext uri="{FF2B5EF4-FFF2-40B4-BE49-F238E27FC236}">
                            <a16:creationId xmlns:a16="http://schemas.microsoft.com/office/drawing/2014/main" id="{5F67003A-EA76-4DE1-B675-BB8838B633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0010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A7BCA665-73F1-48AE-B0B0-CE99C2CA0B96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81000"/>
            <a:ext cx="8610600" cy="6096000"/>
          </a:xfrm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15F0642F-B812-4910-81C3-00DBBB05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487488"/>
            <a:ext cx="2085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Old School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Spirometer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C32B4A5-3D14-4F4D-A76E-B180EEA2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6513"/>
            <a:ext cx="8915400" cy="118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In our Respiratory Physiology lab we will use an electronic spirometer that converts air velocity and flow into respiratory volumes using a set of computer algorithms.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B07C23C-6D72-40A1-8A13-3B29B91EA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altLang="en-US" sz="3200" b="1" i="1" u="sng"/>
              <a:t>Anatomy and Physiology 212:</a:t>
            </a:r>
            <a:br>
              <a:rPr lang="en-US" altLang="en-US" sz="3200" b="1" i="1" u="sng"/>
            </a:br>
            <a:r>
              <a:rPr lang="en-US" altLang="en-US" sz="2800"/>
              <a:t>Thinking and Learning go together for Test/Quiz scores</a:t>
            </a:r>
            <a:endParaRPr lang="en-US" altLang="en-US" sz="2800" b="1" i="1" u="s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69AC-3AAA-4A39-A14F-D3C431841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990600"/>
            <a:ext cx="5257800" cy="54625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/>
              <a:t>A lot of the time we spend “studying” should be spend simply </a:t>
            </a:r>
            <a:r>
              <a:rPr lang="en-US" sz="2400" b="1" i="1" dirty="0"/>
              <a:t>“thinking”  </a:t>
            </a:r>
            <a:r>
              <a:rPr lang="en-US" sz="2400" dirty="0"/>
              <a:t>try thinking about what you learned every night after lecture.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On “Average” each Week (not a couple nights before), don’t do it week before, </a:t>
            </a:r>
            <a:r>
              <a:rPr lang="en-US" sz="2400" b="1" i="1" dirty="0"/>
              <a:t>study </a:t>
            </a:r>
            <a:r>
              <a:rPr lang="en-US" sz="2400" b="1" i="1" dirty="0" err="1"/>
              <a:t>week</a:t>
            </a:r>
            <a:r>
              <a:rPr lang="en-US" sz="2400" b="1" i="1" u="sng" dirty="0" err="1">
                <a:solidFill>
                  <a:srgbClr val="FF0000"/>
                </a:solidFill>
              </a:rPr>
              <a:t>S</a:t>
            </a:r>
            <a:r>
              <a:rPr lang="en-US" sz="2400" b="1" i="1" u="sng" dirty="0">
                <a:solidFill>
                  <a:srgbClr val="FF0000"/>
                </a:solidFill>
              </a:rPr>
              <a:t> </a:t>
            </a:r>
            <a:r>
              <a:rPr lang="en-US" sz="2400" b="1" i="1" dirty="0"/>
              <a:t>before</a:t>
            </a:r>
            <a:r>
              <a:rPr lang="en-US" sz="2400" dirty="0"/>
              <a:t>:</a:t>
            </a:r>
          </a:p>
          <a:p>
            <a:pPr>
              <a:defRPr/>
            </a:pPr>
            <a:r>
              <a:rPr lang="en-US" sz="2400" dirty="0"/>
              <a:t>3 hours study time for each hour of lecture 3 X3 =9hours/</a:t>
            </a:r>
            <a:r>
              <a:rPr lang="en-US" sz="2400" dirty="0" err="1"/>
              <a:t>wk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2 hours open lab for each hour in lab 2 X 2 = 4hours/</a:t>
            </a:r>
            <a:r>
              <a:rPr lang="en-US" sz="2400" dirty="0" err="1"/>
              <a:t>wk</a:t>
            </a:r>
            <a:r>
              <a:rPr lang="en-US" sz="2400" dirty="0"/>
              <a:t> in open lab</a:t>
            </a:r>
          </a:p>
          <a:p>
            <a:pPr>
              <a:defRPr/>
            </a:pPr>
            <a:r>
              <a:rPr lang="en-US" sz="2400" i="1" dirty="0"/>
              <a:t>Use of </a:t>
            </a:r>
            <a:r>
              <a:rPr lang="en-US" sz="2400" i="1" u="sng" dirty="0" err="1"/>
              <a:t>Quizlets</a:t>
            </a:r>
            <a:r>
              <a:rPr lang="en-US" sz="2400" i="1" u="sng" dirty="0"/>
              <a:t>, rewriting, conversations</a:t>
            </a:r>
            <a:r>
              <a:rPr lang="en-US" sz="2400" i="1" dirty="0"/>
              <a:t>, etc. all help you to invest time in understanding lecture/lab content</a:t>
            </a:r>
            <a:r>
              <a:rPr lang="en-US" sz="2400" dirty="0"/>
              <a:t>. </a:t>
            </a: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16211B2F-0668-4126-810E-C3B804995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886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90CDC9F-1C3F-4D14-860A-D35403D8C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altLang="en-US" sz="2500"/>
              <a:t>The Respiratory System provides for gas exchange between the blood and air.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11D05D3-18E3-4C29-BE9C-860DDD26B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5344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u="sng">
                <a:latin typeface="Times New Roman" panose="02020603050405020304" pitchFamily="18" charset="0"/>
              </a:rPr>
              <a:t>“Respiration” has three different connotations: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1) Lung Ventilation: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2) Lung Gas Exchange: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3) Tissue: oxygen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carbon dioxide and energy</a:t>
            </a: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b="1" u="sng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>
                <a:latin typeface="Times New Roman" panose="02020603050405020304" pitchFamily="18" charset="0"/>
              </a:rPr>
              <a:t>Upper Respiratory Tract:</a:t>
            </a:r>
            <a:r>
              <a:rPr lang="en-US" altLang="en-US" sz="2400">
                <a:latin typeface="Times New Roman" panose="02020603050405020304" pitchFamily="18" charset="0"/>
              </a:rPr>
              <a:t> Head and Neck		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Filtering out harmful particles in “air”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Humidifying “air”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Delivering “air” to the lung</a:t>
            </a:r>
            <a:endParaRPr lang="en-US" altLang="en-US" sz="18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>
                <a:latin typeface="Times New Roman" panose="02020603050405020304" pitchFamily="18" charset="0"/>
              </a:rPr>
              <a:t>Lower Respiratory Tract:</a:t>
            </a:r>
            <a:r>
              <a:rPr lang="en-US" altLang="en-US" sz="2400">
                <a:latin typeface="Times New Roman" panose="02020603050405020304" pitchFamily="18" charset="0"/>
              </a:rPr>
              <a:t> Thorax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Gas Exchange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Prevention of infection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>
                <a:latin typeface="Times New Roman" panose="02020603050405020304" pitchFamily="18" charset="0"/>
              </a:rPr>
              <a:t>Clean alveolar surface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>
                <a:latin typeface="Times New Roman" panose="02020603050405020304" pitchFamily="18" charset="0"/>
              </a:rPr>
              <a:t>Ventilatory Mechanics:</a:t>
            </a:r>
            <a:r>
              <a:rPr lang="en-US" altLang="en-US" sz="2400">
                <a:latin typeface="Times New Roman" panose="02020603050405020304" pitchFamily="18" charset="0"/>
              </a:rPr>
              <a:t> Skeletal muscle of diaphragm and intercostal muscles between ribs.  Also: abdomenal muscles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u="sng">
                <a:latin typeface="Times New Roman" panose="02020603050405020304" pitchFamily="18" charset="0"/>
              </a:rPr>
              <a:t>Most people only use energy to “inhale”! (Exhale for free)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2EB0AF-BF6A-4973-A79D-DE5339D20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411162"/>
          </a:xfrm>
        </p:spPr>
        <p:txBody>
          <a:bodyPr/>
          <a:lstStyle/>
          <a:p>
            <a:pPr algn="l" eaLnBrk="1" hangingPunct="1"/>
            <a:r>
              <a:rPr lang="en-US" altLang="en-US" sz="2400" b="1" i="1" u="sng"/>
              <a:t>What organs facilitate the movement of air to the lung?</a:t>
            </a:r>
            <a:endParaRPr lang="en-US" altLang="en-US" sz="2400" b="1" i="1" u="sng">
              <a:latin typeface="Americana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61E2988-7FF1-4997-84BA-569F888DB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The importance of mucus and the mucus membrane: CRITICAL!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Air Entry: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Nasal Cavity and Conchae-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Sinus Cavities-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Oral Cavity: poor airflow efficiency/low resistance</a:t>
            </a: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Pharynx-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Epiglottis and Glottis-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Trachea-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Bronchial Tree-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Alveolus-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Each lung and its lobes sit in a pleural cavity under a slight vacuum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i="1">
                <a:latin typeface="Times New Roman" panose="02020603050405020304" pitchFamily="18" charset="0"/>
              </a:rPr>
              <a:t>Esophogus is often mistaken for an airway during anaesthesia, this can be fatal!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FDB82FD-6CBE-4BDD-9CB9-518B1038B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altLang="en-US" sz="2500"/>
              <a:t>Overview of the primary airway structures.</a:t>
            </a:r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61758A4A-37B6-46FC-AAA4-D99392441F91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304800" y="838200"/>
          <a:ext cx="86106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QuickTime Picture" r:id="rId3" imgW="6124006" imgH="4758675" progId="ViewerFrameClass">
                  <p:embed/>
                </p:oleObj>
              </mc:Choice>
              <mc:Fallback>
                <p:oleObj name="QuickTime Picture" r:id="rId3" imgW="6124006" imgH="4758675" progId="ViewerFrameClass">
                  <p:embed/>
                  <p:pic>
                    <p:nvPicPr>
                      <p:cNvPr id="5123" name="Object 3">
                        <a:extLst>
                          <a:ext uri="{FF2B5EF4-FFF2-40B4-BE49-F238E27FC236}">
                            <a16:creationId xmlns:a16="http://schemas.microsoft.com/office/drawing/2014/main" id="{61758A4A-37B6-46FC-AAA4-D99392441F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8200"/>
                        <a:ext cx="86106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>
            <a:extLst>
              <a:ext uri="{FF2B5EF4-FFF2-40B4-BE49-F238E27FC236}">
                <a16:creationId xmlns:a16="http://schemas.microsoft.com/office/drawing/2014/main" id="{C8DAB936-D163-40F1-8D30-626AFADEB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0"/>
            <a:ext cx="3276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Each lung (Rt/Lt) is surrounded by pleural fluids and sits in a pleural cavity that is under a slight vacuum.</a:t>
            </a:r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id="{275C3156-661F-4C47-9658-B893AF55F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48768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B3A86DD3-B851-43BB-9A8E-8E13BC9C0EA5}"/>
              </a:ext>
            </a:extLst>
          </p:cNvPr>
          <p:cNvSpPr txBox="1">
            <a:spLocks noChangeArrowheads="1"/>
          </p:cNvSpPr>
          <p:nvPr/>
        </p:nvSpPr>
        <p:spPr bwMode="auto">
          <a:xfrm rot="1700055">
            <a:off x="4403725" y="50657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u="sng"/>
              <a:t>HEART</a:t>
            </a:r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36D3D186-E42A-4F57-869A-B26A30C3D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361113"/>
            <a:ext cx="480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</a:rPr>
              <a:t>V.I.P: Pleural Cavity under vacuum</a:t>
            </a:r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8E48E1D6-4FB6-46F0-B30F-48A9C8F770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48400" y="5943600"/>
            <a:ext cx="457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1CE56B-D05B-4012-A240-F68709057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753600" cy="838200"/>
          </a:xfrm>
        </p:spPr>
        <p:txBody>
          <a:bodyPr/>
          <a:lstStyle/>
          <a:p>
            <a:pPr algn="l" eaLnBrk="1" hangingPunct="1"/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Air is distributed into lower respiratory air passages called bronchi and bronchioles that ultimately lead to dead-end alveoli.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2EAEA74-81AB-4FCF-A465-35E2792B6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</a:rPr>
              <a:t>“The Bronchial Tree”: moves air from large to narrow branching airways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Bronchi with cartilage for support and smooth muscle: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Primary B</a:t>
            </a: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Secondary BTertiary BBronchioles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Have cilia for cleaning purposes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Nourished by bronchiolar artery</a:t>
            </a:r>
            <a:endParaRPr lang="en-US" altLang="en-US" sz="200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Bronchioles are 1mm diameter airways with smooth muscle for changing diameter to needs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u="sng">
                <a:latin typeface="Times New Roman" panose="02020603050405020304" pitchFamily="18" charset="0"/>
                <a:sym typeface="Wingdings" panose="05000000000000000000" pitchFamily="2" charset="2"/>
              </a:rPr>
              <a:t>Bronchiole</a:t>
            </a:r>
            <a:r>
              <a:rPr lang="en-US" altLang="en-US" sz="2400" b="1" u="sng">
                <a:latin typeface="Times New Roman" panose="02020603050405020304" pitchFamily="18" charset="0"/>
                <a:sym typeface="Wingdings" panose="05000000000000000000" pitchFamily="2" charset="2"/>
              </a:rPr>
              <a:t>Terminal</a:t>
            </a:r>
            <a:r>
              <a:rPr lang="en-US" altLang="en-US" sz="2400" u="sng">
                <a:latin typeface="Times New Roman" panose="02020603050405020304" pitchFamily="18" charset="0"/>
                <a:sym typeface="Wingdings" panose="05000000000000000000" pitchFamily="2" charset="2"/>
              </a:rPr>
              <a:t>Bronchiole</a:t>
            </a:r>
            <a:r>
              <a:rPr lang="en-US" altLang="en-US" sz="2400" b="1" u="sng">
                <a:latin typeface="Times New Roman" panose="02020603050405020304" pitchFamily="18" charset="0"/>
                <a:sym typeface="Wingdings" panose="05000000000000000000" pitchFamily="2" charset="2"/>
              </a:rPr>
              <a:t>Respiratory</a:t>
            </a:r>
            <a:r>
              <a:rPr lang="en-US" altLang="en-US" sz="2400" u="sng">
                <a:latin typeface="Times New Roman" panose="02020603050405020304" pitchFamily="18" charset="0"/>
                <a:sym typeface="Wingdings" panose="05000000000000000000" pitchFamily="2" charset="2"/>
              </a:rPr>
              <a:t>Bronchiole Alveoli(Gas Exchange)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Respiratory Bronchiole and alveoli have no cilia or smooth muscle!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The smooth muscle lining Bronchiole can constrict A</a:t>
            </a:r>
            <a:r>
              <a:rPr lang="en-US" altLang="en-US" sz="2400" b="1" i="1">
                <a:latin typeface="Times New Roman" panose="02020603050405020304" pitchFamily="18" charset="0"/>
                <a:sym typeface="Wingdings" panose="05000000000000000000" pitchFamily="2" charset="2"/>
              </a:rPr>
              <a:t>sthma</a:t>
            </a:r>
            <a:endParaRPr lang="en-US" altLang="en-US" sz="2000" b="1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Alveoli: clusters of dead end pouches for gas exchange!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Alveolar macrophages: cleaning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Type II alveolar cells: surfactant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Type I alveolar cells (simple squamous epithelial): gas exchange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AAD0DA-17E7-4DAA-BA4D-581A1BC6EE81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610600" cy="6324600"/>
          </a:xfrm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5867F5D9-EC78-45E7-90EE-227AD1E3B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160713"/>
            <a:ext cx="35782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Bronchiole</a:t>
            </a:r>
            <a:r>
              <a:rPr lang="en-US" altLang="en-US" sz="1800">
                <a:sym typeface="Wingdings" panose="05000000000000000000" pitchFamily="2" charset="2"/>
              </a:rPr>
              <a:t>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    Terminal Bronchiole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          Respiratory Bronchiole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ym typeface="Wingdings" panose="05000000000000000000" pitchFamily="2" charset="2"/>
              </a:rPr>
              <a:t>                 Alveolar Sacs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B9560B6-D280-4DE9-B4D9-6037B4943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Amazing Statistics about the lung: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19B896C-FC56-4083-9299-FF157108C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i="1"/>
              <a:t>A fully inflated lung can contain about </a:t>
            </a:r>
            <a:r>
              <a:rPr lang="en-US" altLang="en-US" b="1" i="1"/>
              <a:t>5-6</a:t>
            </a:r>
            <a:r>
              <a:rPr lang="en-US" altLang="en-US" sz="2000" b="1" i="1"/>
              <a:t> </a:t>
            </a:r>
            <a:r>
              <a:rPr lang="en-US" altLang="en-US" sz="2400" b="1" i="1"/>
              <a:t>liters of air.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/>
              <a:t>The surface area of the 500 million tiny alveoli in the two lungs is about  75 meters</a:t>
            </a:r>
            <a:r>
              <a:rPr lang="en-US" altLang="en-US" sz="2400" b="1" i="1" baseline="30000"/>
              <a:t>2</a:t>
            </a:r>
            <a:r>
              <a:rPr lang="en-US" altLang="en-US" sz="2400" b="1" i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/>
              <a:t>The surface area of the capillaries that sit underneath the alveoli is about  60 meters</a:t>
            </a:r>
            <a:r>
              <a:rPr lang="en-US" altLang="en-US" sz="2400" b="1" i="1" baseline="30000"/>
              <a:t>2</a:t>
            </a:r>
            <a:r>
              <a:rPr lang="en-US" altLang="en-US" sz="2400" b="1" i="1"/>
              <a:t> for a single lung.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/>
              <a:t>Surprisingly the volume of blood in these alveolar capillaries at rest is only about 70 ml and perhaps 200 ml when exercising rigorously.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i="1"/>
              <a:t>Clearly the blood must move through these capillaries very rapidly and gas exchange must ALSO be very rapid (transit time across the alveoli is 0.75 seconds or less).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52B324-F044-4105-9187-D2C9BDBAE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792162"/>
          </a:xfrm>
        </p:spPr>
        <p:txBody>
          <a:bodyPr/>
          <a:lstStyle/>
          <a:p>
            <a:pPr algn="l" eaLnBrk="1" hangingPunct="1"/>
            <a:r>
              <a:rPr lang="en-US" altLang="en-US" sz="2500"/>
              <a:t>The shape of the lung describes why we sometimes have respiratory difficulties.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FC0CF3D-1AFF-4D72-A9F8-535063896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Each lung sits in a pleural cavity, you have two pleural cavities in your thorax.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Why do right and left lung lobes have different sizes?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Importance of having 2 lobes sealed separately?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latin typeface="Times New Roman" panose="02020603050405020304" pitchFamily="18" charset="0"/>
              </a:rPr>
              <a:t>Pneumothorax:</a:t>
            </a:r>
            <a:r>
              <a:rPr lang="en-US" altLang="en-US" sz="2400">
                <a:latin typeface="Times New Roman" panose="02020603050405020304" pitchFamily="18" charset="0"/>
              </a:rPr>
              <a:t> if pleural cavity loses its vacuum, the lung collapses and gas exchange to blood stops!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>
                <a:latin typeface="Times New Roman" panose="02020603050405020304" pitchFamily="18" charset="0"/>
              </a:rPr>
              <a:t>Implications: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</a:rPr>
              <a:t>Cancer? Infection? GunShot (deer/human)?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</a:rPr>
              <a:t>Why do aspirated objects/obstructions affect the right side more often than the left?	</a:t>
            </a:r>
            <a:r>
              <a:rPr lang="en-US" altLang="en-US" sz="2400" i="1">
                <a:latin typeface="Times New Roman" panose="02020603050405020304" pitchFamily="18" charset="0"/>
              </a:rPr>
              <a:t>A story about kids eating marbles!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i="1">
                <a:latin typeface="Times New Roman" panose="02020603050405020304" pitchFamily="18" charset="0"/>
              </a:rPr>
              <a:t>If you have to have a lung removed, why does left lung removal affect you less than right lung removal?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1294</Words>
  <Application>Microsoft Office PowerPoint</Application>
  <PresentationFormat>On-screen Show (4:3)</PresentationFormat>
  <Paragraphs>122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Americana</vt:lpstr>
      <vt:lpstr>Arial</vt:lpstr>
      <vt:lpstr>Arial Narrow</vt:lpstr>
      <vt:lpstr>Calibri</vt:lpstr>
      <vt:lpstr>Times New Roman</vt:lpstr>
      <vt:lpstr>Default Design</vt:lpstr>
      <vt:lpstr>QuickTime Picture</vt:lpstr>
      <vt:lpstr>Lung and Respiration  February 28</vt:lpstr>
      <vt:lpstr>Anatomy and Physiology 212: Thinking and Learning go together for Test/Quiz scores</vt:lpstr>
      <vt:lpstr>The Respiratory System provides for gas exchange between the blood and air.</vt:lpstr>
      <vt:lpstr>What organs facilitate the movement of air to the lung?</vt:lpstr>
      <vt:lpstr>Overview of the primary airway structures.</vt:lpstr>
      <vt:lpstr>Air is distributed into lower respiratory air passages called bronchi and bronchioles that ultimately lead to dead-end alveoli.</vt:lpstr>
      <vt:lpstr>PowerPoint Presentation</vt:lpstr>
      <vt:lpstr>Amazing Statistics about the lung:</vt:lpstr>
      <vt:lpstr>The shape of the lung describes why we sometimes have respiratory difficulties.</vt:lpstr>
      <vt:lpstr>The respiratory system is rich in elastin and cartilage for two very different reasons.</vt:lpstr>
      <vt:lpstr>Asthma: trachealis and other airway smooth muscle cells constrict in response to irritants, this increases airway resistance. Q α r4  V.I.P    Changes in resistance are most pronounced when the bronchioles constrict.       Asthma can also be “protective” sometimes….why?</vt:lpstr>
      <vt:lpstr>Cilia are tiny “hair-like” structures that carry mucus, bacteria, pollen, dust and other potentially harmful material (caught in mucus) up and out to the glottis. However, cilia do not extend into the alveolus/terminal bronchiole and can be destroyed by smoke!    Why do you sometimes have to “cough”?   Why do smokers cough more often?</vt:lpstr>
      <vt:lpstr>Lungs move and circulate air to maximize alveolar gas exchange.  Unfortunately we are not efficient at doing this.</vt:lpstr>
      <vt:lpstr>Terminal and respiratory bronchioles have very short lengths that terminate in the blind alveolar sacs. Each sac is richly supplied with a capillary bed for gas transfer to/from blood.  </vt:lpstr>
      <vt:lpstr>PowerPoint Presentation</vt:lpstr>
    </vt:vector>
  </TitlesOfParts>
  <Company>wsu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Lung and Respiration  2/23</dc:title>
  <dc:creator>wsu</dc:creator>
  <cp:lastModifiedBy>Wilson, Ted E</cp:lastModifiedBy>
  <cp:revision>39</cp:revision>
  <dcterms:created xsi:type="dcterms:W3CDTF">2007-02-21T15:21:46Z</dcterms:created>
  <dcterms:modified xsi:type="dcterms:W3CDTF">2020-02-26T19:11:27Z</dcterms:modified>
</cp:coreProperties>
</file>