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61" r:id="rId2"/>
  </p:sldMasterIdLst>
  <p:notesMasterIdLst>
    <p:notesMasterId r:id="rId22"/>
  </p:notesMasterIdLst>
  <p:handoutMasterIdLst>
    <p:handoutMasterId r:id="rId23"/>
  </p:handoutMasterIdLst>
  <p:sldIdLst>
    <p:sldId id="274" r:id="rId3"/>
    <p:sldId id="275" r:id="rId4"/>
    <p:sldId id="276" r:id="rId5"/>
    <p:sldId id="277" r:id="rId6"/>
    <p:sldId id="278" r:id="rId7"/>
    <p:sldId id="279" r:id="rId8"/>
    <p:sldId id="280" r:id="rId9"/>
    <p:sldId id="281" r:id="rId10"/>
    <p:sldId id="282" r:id="rId11"/>
    <p:sldId id="283" r:id="rId12"/>
    <p:sldId id="284" r:id="rId13"/>
    <p:sldId id="290" r:id="rId14"/>
    <p:sldId id="285" r:id="rId15"/>
    <p:sldId id="286" r:id="rId16"/>
    <p:sldId id="287" r:id="rId17"/>
    <p:sldId id="291" r:id="rId18"/>
    <p:sldId id="292" r:id="rId19"/>
    <p:sldId id="293" r:id="rId20"/>
    <p:sldId id="294" r:id="rId21"/>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367" y="79"/>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603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19200" y="3257550"/>
            <a:ext cx="6705600" cy="3086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2863850" y="519113"/>
            <a:ext cx="3416300" cy="2562225"/>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0208765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0" y="6350"/>
            <a:ext cx="9140825" cy="6851650"/>
            <a:chOff x="0" y="4"/>
            <a:chExt cx="5758" cy="4316"/>
          </a:xfrm>
        </p:grpSpPr>
        <p:grpSp>
          <p:nvGrpSpPr>
            <p:cNvPr id="92163" name="Group 3"/>
            <p:cNvGrpSpPr>
              <a:grpSpLocks/>
            </p:cNvGrpSpPr>
            <p:nvPr/>
          </p:nvGrpSpPr>
          <p:grpSpPr bwMode="auto">
            <a:xfrm>
              <a:off x="0" y="1161"/>
              <a:ext cx="5758" cy="3159"/>
              <a:chOff x="0" y="1161"/>
              <a:chExt cx="5758" cy="3159"/>
            </a:xfrm>
          </p:grpSpPr>
          <p:sp>
            <p:nvSpPr>
              <p:cNvPr id="9216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9216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9216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9216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9216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92169" name="Group 9"/>
            <p:cNvGrpSpPr>
              <a:grpSpLocks/>
            </p:cNvGrpSpPr>
            <p:nvPr/>
          </p:nvGrpSpPr>
          <p:grpSpPr bwMode="auto">
            <a:xfrm>
              <a:off x="348" y="4"/>
              <a:ext cx="5410" cy="4316"/>
              <a:chOff x="348" y="4"/>
              <a:chExt cx="5410" cy="4316"/>
            </a:xfrm>
          </p:grpSpPr>
          <p:sp>
            <p:nvSpPr>
              <p:cNvPr id="9217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9217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217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9217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9217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9217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92176" name="Rectangle 16"/>
          <p:cNvSpPr>
            <a:spLocks noGrp="1" noChangeArrowheads="1"/>
          </p:cNvSpPr>
          <p:nvPr>
            <p:ph type="ctrTitle" sz="quarter"/>
          </p:nvPr>
        </p:nvSpPr>
        <p:spPr>
          <a:xfrm>
            <a:off x="1066800" y="1997075"/>
            <a:ext cx="7086600" cy="1431925"/>
          </a:xfrm>
        </p:spPr>
        <p:txBody>
          <a:bodyPr anchor="b"/>
          <a:lstStyle>
            <a:lvl1pPr algn="ctr">
              <a:defRPr/>
            </a:lvl1pPr>
          </a:lstStyle>
          <a:p>
            <a:r>
              <a:rPr lang="en-US" dirty="0"/>
              <a:t>Click to edit Master title style</a:t>
            </a:r>
          </a:p>
        </p:txBody>
      </p:sp>
      <p:sp>
        <p:nvSpPr>
          <p:cNvPr id="9217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92178" name="Rectangle 18"/>
          <p:cNvSpPr>
            <a:spLocks noGrp="1" noChangeArrowheads="1"/>
          </p:cNvSpPr>
          <p:nvPr>
            <p:ph type="dt" sz="quarter" idx="2"/>
          </p:nvPr>
        </p:nvSpPr>
        <p:spPr/>
        <p:txBody>
          <a:bodyPr/>
          <a:lstStyle>
            <a:lvl1pPr>
              <a:defRPr/>
            </a:lvl1pPr>
          </a:lstStyle>
          <a:p>
            <a:endParaRPr lang="en-US"/>
          </a:p>
        </p:txBody>
      </p:sp>
      <p:sp>
        <p:nvSpPr>
          <p:cNvPr id="9217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92180" name="Rectangle 20"/>
          <p:cNvSpPr>
            <a:spLocks noGrp="1" noChangeArrowheads="1"/>
          </p:cNvSpPr>
          <p:nvPr>
            <p:ph type="sldNum" sz="quarter" idx="4"/>
          </p:nvPr>
        </p:nvSpPr>
        <p:spPr/>
        <p:txBody>
          <a:bodyPr/>
          <a:lstStyle>
            <a:lvl1pPr>
              <a:defRPr/>
            </a:lvl1pPr>
          </a:lstStyle>
          <a:p>
            <a:fld id="{C7717EE5-B2E8-4381-989C-D9C0885A019F}" type="slidenum">
              <a:rPr lang="en-US"/>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build="p">
        <p:tmplLst>
          <p:tmpl lvl="1">
            <p:tnLst>
              <p:par>
                <p:cTn presetID="1" presetClass="entr" presetSubtype="0" fill="hold" nodeType="clickEffect">
                  <p:stCondLst>
                    <p:cond delay="0"/>
                  </p:stCondLst>
                  <p:childTnLst>
                    <p:set>
                      <p:cBhvr>
                        <p:cTn dur="1" fill="hold">
                          <p:stCondLst>
                            <p:cond delay="0"/>
                          </p:stCondLst>
                        </p:cTn>
                        <p:tgtEl>
                          <p:spTgt spid="92177"/>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B9D6F7-12F5-4F93-A94B-5223A1F103E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D2596-2834-4319-A604-AE8AB6595A9E}"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5D7CD-D093-417A-872A-5344EA9DB5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984DC9-3F09-48ED-8549-8BE8060F9BB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9D5F9E-0722-4EED-82DF-A22C41FAD7A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DA879A-24B8-4113-A728-03EFE19DEA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F91655-5B50-4773-AA8F-A058356FCDB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402ABA-5E54-4E0A-BF6A-DDEBDC8D876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E51B16-1C01-462A-83FD-FF68D1BB5FD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EEFDE1-91BC-41D8-8C95-5E6B1F49A8B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86C23B-F949-45D9-AEFF-AE6EE9E7E361}"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5B91C8-4594-46A3-8176-453AE32D40A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723D49-F7A7-4438-A99F-A99979E4716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B1B932-53A1-4A6F-A159-40FD08BC2D6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C97566-E81B-4B5E-8434-672B086C9A9F}"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14900" y="1981200"/>
            <a:ext cx="3695700" cy="41148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596177-494E-4103-8500-44422FF84EEE}"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F6F8BE-A9F2-460D-92E9-3753F2D1E9BA}"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BEBE4E-2623-4DB3-8B68-DD95D9B80DC0}"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C41F29-DE02-4A08-950F-D3F75EF03B38}"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FB892A-7C01-4E87-8484-6096B66C8BBD}"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F3E60D-DEE3-482C-8722-9AE9683EA249}"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6350"/>
            <a:ext cx="9140825" cy="6851650"/>
            <a:chOff x="0" y="4"/>
            <a:chExt cx="5758" cy="4316"/>
          </a:xfrm>
        </p:grpSpPr>
        <p:sp>
          <p:nvSpPr>
            <p:cNvPr id="9113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9114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91141" name="Group 5"/>
            <p:cNvGrpSpPr>
              <a:grpSpLocks/>
            </p:cNvGrpSpPr>
            <p:nvPr userDrawn="1"/>
          </p:nvGrpSpPr>
          <p:grpSpPr bwMode="auto">
            <a:xfrm>
              <a:off x="0" y="4"/>
              <a:ext cx="5758" cy="4316"/>
              <a:chOff x="0" y="4"/>
              <a:chExt cx="5758" cy="4316"/>
            </a:xfrm>
          </p:grpSpPr>
          <p:sp>
            <p:nvSpPr>
              <p:cNvPr id="9114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9114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114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9114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9114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9114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9114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9114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9115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9115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115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115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9115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9115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B1F5DE6B-B720-458E-9896-07664CA4DAF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20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4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14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95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B923B83B-4D8D-4AA0-B97E-DA5595E10C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course1.winona.edu/kdennehy/CME260/Topics/fasteners.pdf"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ctrTitle" sz="quarter"/>
          </p:nvPr>
        </p:nvSpPr>
        <p:spPr/>
        <p:txBody>
          <a:bodyPr/>
          <a:lstStyle/>
          <a:p>
            <a:pPr algn="ctr"/>
            <a:r>
              <a:rPr lang="en-US" dirty="0"/>
              <a:t>Chapter 1</a:t>
            </a:r>
            <a:br>
              <a:rPr lang="en-US" dirty="0"/>
            </a:br>
            <a:br>
              <a:rPr lang="en-US" dirty="0"/>
            </a:br>
            <a:r>
              <a:rPr lang="en-US" dirty="0"/>
              <a:t>Stress</a:t>
            </a:r>
          </a:p>
        </p:txBody>
      </p:sp>
      <p:sp>
        <p:nvSpPr>
          <p:cNvPr id="74757" name="Rectangle 5"/>
          <p:cNvSpPr>
            <a:spLocks noGrp="1" noChangeArrowheads="1"/>
          </p:cNvSpPr>
          <p:nvPr>
            <p:ph type="subTitle" sz="quarter" idx="1"/>
          </p:nvPr>
        </p:nvSpPr>
        <p:spPr/>
        <p:txBody>
          <a:bodyPr/>
          <a:lstStyle/>
          <a:p>
            <a:br>
              <a:rPr lang="en-US" dirty="0"/>
            </a:b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and Shear Stress</a:t>
            </a:r>
          </a:p>
        </p:txBody>
      </p:sp>
      <p:sp>
        <p:nvSpPr>
          <p:cNvPr id="3" name="Content Placeholder 2"/>
          <p:cNvSpPr>
            <a:spLocks noGrp="1"/>
          </p:cNvSpPr>
          <p:nvPr>
            <p:ph idx="1"/>
          </p:nvPr>
        </p:nvSpPr>
        <p:spPr>
          <a:xfrm>
            <a:off x="1066800" y="1981200"/>
            <a:ext cx="5715000" cy="4572000"/>
          </a:xfrm>
        </p:spPr>
        <p:txBody>
          <a:bodyPr>
            <a:normAutofit fontScale="92500"/>
          </a:bodyPr>
          <a:lstStyle/>
          <a:p>
            <a:r>
              <a:rPr lang="en-US" dirty="0"/>
              <a:t>The intensity of force (or force per unit area) acting normal to </a:t>
            </a:r>
            <a:r>
              <a:rPr lang="el-GR" dirty="0">
                <a:cs typeface="Arial"/>
              </a:rPr>
              <a:t>Δ</a:t>
            </a:r>
            <a:r>
              <a:rPr lang="en-US" dirty="0">
                <a:cs typeface="Arial"/>
              </a:rPr>
              <a:t>A is defined as the normal stress, </a:t>
            </a:r>
            <a:r>
              <a:rPr lang="el-GR" dirty="0">
                <a:cs typeface="Arial"/>
              </a:rPr>
              <a:t>σ</a:t>
            </a:r>
            <a:endParaRPr lang="en-US" dirty="0">
              <a:cs typeface="Arial"/>
            </a:endParaRPr>
          </a:p>
          <a:p>
            <a:pPr lvl="1"/>
            <a:endParaRPr lang="en-US" dirty="0">
              <a:cs typeface="Arial"/>
            </a:endParaRPr>
          </a:p>
          <a:p>
            <a:pPr lvl="1"/>
            <a:endParaRPr lang="en-US" dirty="0">
              <a:cs typeface="Arial"/>
            </a:endParaRPr>
          </a:p>
          <a:p>
            <a:pPr lvl="1"/>
            <a:r>
              <a:rPr lang="en-US" dirty="0">
                <a:cs typeface="Arial"/>
              </a:rPr>
              <a:t>If the normal force or stress "pulls" on the area element it is referred to as tensile stress, whereas if it "pushes" on the area element it is called compressive stress</a:t>
            </a:r>
          </a:p>
          <a:p>
            <a:r>
              <a:rPr lang="en-US" dirty="0">
                <a:cs typeface="Arial"/>
              </a:rPr>
              <a:t>The intensity of force (or force per unit area) acting tangent to </a:t>
            </a:r>
            <a:r>
              <a:rPr lang="el-GR" dirty="0">
                <a:cs typeface="Arial"/>
              </a:rPr>
              <a:t>Δ</a:t>
            </a:r>
            <a:r>
              <a:rPr lang="en-US" dirty="0">
                <a:cs typeface="Arial"/>
              </a:rPr>
              <a:t>A is called shear stress, </a:t>
            </a:r>
            <a:r>
              <a:rPr lang="el-GR" dirty="0">
                <a:latin typeface="Arial"/>
                <a:cs typeface="Arial"/>
              </a:rPr>
              <a:t>τ</a:t>
            </a:r>
            <a:endParaRPr lang="en-US" dirty="0">
              <a:latin typeface="Arial"/>
              <a:cs typeface="Arial"/>
            </a:endParaRPr>
          </a:p>
          <a:p>
            <a:endParaRPr lang="en-US" dirty="0">
              <a:latin typeface="Arial"/>
              <a:cs typeface="Arial"/>
            </a:endParaRPr>
          </a:p>
          <a:p>
            <a:endParaRPr lang="en-US" dirty="0">
              <a:latin typeface="Arial"/>
              <a:cs typeface="Arial"/>
            </a:endParaRPr>
          </a:p>
          <a:p>
            <a:pPr lvl="1"/>
            <a:r>
              <a:rPr lang="en-US" dirty="0">
                <a:latin typeface="Arial"/>
                <a:cs typeface="Arial"/>
              </a:rPr>
              <a:t>Two subscripts are used for the shear stress components, the first subscript defines the plane on which the shear stress acts (as being perpendicular to the specified coordinate axis), and the second subscript refers to the direction of the shear stresses</a:t>
            </a:r>
          </a:p>
          <a:p>
            <a:r>
              <a:rPr lang="en-US" dirty="0">
                <a:cs typeface="Times New Roman"/>
              </a:rPr>
              <a:t>In the SI system the units of stress are </a:t>
            </a:r>
            <a:r>
              <a:rPr lang="en-US" dirty="0" err="1">
                <a:cs typeface="Times New Roman"/>
              </a:rPr>
              <a:t>Pascals</a:t>
            </a:r>
            <a:r>
              <a:rPr lang="en-US" dirty="0">
                <a:cs typeface="Times New Roman"/>
              </a:rPr>
              <a:t>, Pa (one Pa is equivalent to one N/m</a:t>
            </a:r>
            <a:r>
              <a:rPr lang="en-US" baseline="30000" dirty="0">
                <a:cs typeface="Times New Roman"/>
              </a:rPr>
              <a:t>2</a:t>
            </a:r>
            <a:r>
              <a:rPr lang="en-US" dirty="0">
                <a:cs typeface="Times New Roman"/>
              </a:rPr>
              <a:t>), </a:t>
            </a:r>
            <a:r>
              <a:rPr lang="en-US" dirty="0" err="1">
                <a:cs typeface="Times New Roman"/>
              </a:rPr>
              <a:t>kPa</a:t>
            </a:r>
            <a:r>
              <a:rPr lang="en-US" dirty="0">
                <a:cs typeface="Times New Roman"/>
              </a:rPr>
              <a:t>, </a:t>
            </a:r>
            <a:r>
              <a:rPr lang="en-US" dirty="0" err="1">
                <a:cs typeface="Times New Roman"/>
              </a:rPr>
              <a:t>MPa</a:t>
            </a:r>
            <a:endParaRPr lang="en-US" dirty="0">
              <a:cs typeface="Times New Roman"/>
            </a:endParaRPr>
          </a:p>
          <a:p>
            <a:r>
              <a:rPr lang="en-US" dirty="0">
                <a:cs typeface="Times New Roman"/>
              </a:rPr>
              <a:t>In the English system the units of stress are psi (lb/in</a:t>
            </a:r>
            <a:r>
              <a:rPr lang="en-US" baseline="30000" dirty="0">
                <a:cs typeface="Times New Roman"/>
              </a:rPr>
              <a:t>2</a:t>
            </a:r>
            <a:r>
              <a:rPr lang="en-US" dirty="0">
                <a:cs typeface="Times New Roman"/>
              </a:rPr>
              <a:t>), </a:t>
            </a:r>
            <a:r>
              <a:rPr lang="en-US" dirty="0" err="1">
                <a:cs typeface="Times New Roman"/>
              </a:rPr>
              <a:t>ksi</a:t>
            </a:r>
            <a:r>
              <a:rPr lang="en-US" dirty="0">
                <a:cs typeface="Times New Roman"/>
              </a:rPr>
              <a:t> (kip/in</a:t>
            </a:r>
            <a:r>
              <a:rPr lang="en-US" baseline="30000" dirty="0">
                <a:cs typeface="Times New Roman"/>
              </a:rPr>
              <a:t>2</a:t>
            </a:r>
            <a:r>
              <a:rPr lang="en-US" dirty="0">
                <a:cs typeface="Times New Roman"/>
              </a:rPr>
              <a:t>), </a:t>
            </a:r>
            <a:r>
              <a:rPr lang="en-US" dirty="0" err="1">
                <a:cs typeface="Times New Roman"/>
              </a:rPr>
              <a:t>msi</a:t>
            </a:r>
            <a:r>
              <a:rPr lang="en-US" dirty="0">
                <a:cs typeface="Times New Roman"/>
              </a:rPr>
              <a:t> (million psi)</a:t>
            </a:r>
            <a:endParaRPr lang="en-US" dirty="0"/>
          </a:p>
        </p:txBody>
      </p:sp>
      <p:graphicFrame>
        <p:nvGraphicFramePr>
          <p:cNvPr id="4" name="Object 3"/>
          <p:cNvGraphicFramePr>
            <a:graphicFrameLocks noChangeAspect="1"/>
          </p:cNvGraphicFramePr>
          <p:nvPr/>
        </p:nvGraphicFramePr>
        <p:xfrm>
          <a:off x="1905000" y="2514600"/>
          <a:ext cx="1104900" cy="431800"/>
        </p:xfrm>
        <a:graphic>
          <a:graphicData uri="http://schemas.openxmlformats.org/presentationml/2006/ole">
            <mc:AlternateContent xmlns:mc="http://schemas.openxmlformats.org/markup-compatibility/2006">
              <mc:Choice xmlns:v="urn:schemas-microsoft-com:vml" Requires="v">
                <p:oleObj name="Equation" r:id="rId2" imgW="1104840" imgH="431640" progId="Equation.3">
                  <p:embed/>
                </p:oleObj>
              </mc:Choice>
              <mc:Fallback>
                <p:oleObj name="Equation" r:id="rId2" imgW="1104840" imgH="431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1104900" cy="431800"/>
                      </a:xfrm>
                      <a:prstGeom prst="rect">
                        <a:avLst/>
                      </a:prstGeom>
                      <a:solidFill>
                        <a:schemeClr val="tx1"/>
                      </a:solidFill>
                    </p:spPr>
                  </p:pic>
                </p:oleObj>
              </mc:Fallback>
            </mc:AlternateContent>
          </a:graphicData>
        </a:graphic>
      </p:graphicFrame>
      <p:graphicFrame>
        <p:nvGraphicFramePr>
          <p:cNvPr id="2051" name="Object 3"/>
          <p:cNvGraphicFramePr>
            <a:graphicFrameLocks noChangeAspect="1"/>
          </p:cNvGraphicFramePr>
          <p:nvPr/>
        </p:nvGraphicFramePr>
        <p:xfrm>
          <a:off x="1905000" y="4191000"/>
          <a:ext cx="1117600" cy="431800"/>
        </p:xfrm>
        <a:graphic>
          <a:graphicData uri="http://schemas.openxmlformats.org/presentationml/2006/ole">
            <mc:AlternateContent xmlns:mc="http://schemas.openxmlformats.org/markup-compatibility/2006">
              <mc:Choice xmlns:v="urn:schemas-microsoft-com:vml" Requires="v">
                <p:oleObj name="Equation" r:id="rId4" imgW="1117440" imgH="431640" progId="Equation.3">
                  <p:embed/>
                </p:oleObj>
              </mc:Choice>
              <mc:Fallback>
                <p:oleObj name="Equation" r:id="rId4" imgW="111744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191000"/>
                        <a:ext cx="1117600" cy="431800"/>
                      </a:xfrm>
                      <a:prstGeom prst="rect">
                        <a:avLst/>
                      </a:prstGeom>
                      <a:solidFill>
                        <a:schemeClr val="tx1"/>
                      </a:solidFill>
                    </p:spPr>
                  </p:pic>
                </p:oleObj>
              </mc:Fallback>
            </mc:AlternateContent>
          </a:graphicData>
        </a:graphic>
      </p:graphicFrame>
      <p:graphicFrame>
        <p:nvGraphicFramePr>
          <p:cNvPr id="2052" name="Object 4"/>
          <p:cNvGraphicFramePr>
            <a:graphicFrameLocks noChangeAspect="1"/>
          </p:cNvGraphicFramePr>
          <p:nvPr/>
        </p:nvGraphicFramePr>
        <p:xfrm>
          <a:off x="3124200" y="4191000"/>
          <a:ext cx="1130300" cy="444500"/>
        </p:xfrm>
        <a:graphic>
          <a:graphicData uri="http://schemas.openxmlformats.org/presentationml/2006/ole">
            <mc:AlternateContent xmlns:mc="http://schemas.openxmlformats.org/markup-compatibility/2006">
              <mc:Choice xmlns:v="urn:schemas-microsoft-com:vml" Requires="v">
                <p:oleObj name="Equation" r:id="rId6" imgW="1130040" imgH="444240" progId="Equation.3">
                  <p:embed/>
                </p:oleObj>
              </mc:Choice>
              <mc:Fallback>
                <p:oleObj name="Equation" r:id="rId6" imgW="1130040" imgH="4442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191000"/>
                        <a:ext cx="1130300" cy="444500"/>
                      </a:xfrm>
                      <a:prstGeom prst="rect">
                        <a:avLst/>
                      </a:prstGeom>
                      <a:solidFill>
                        <a:schemeClr val="tx1"/>
                      </a:solidFill>
                    </p:spPr>
                  </p:pic>
                </p:oleObj>
              </mc:Fallback>
            </mc:AlternateContent>
          </a:graphicData>
        </a:graphic>
      </p:graphicFrame>
      <p:pic>
        <p:nvPicPr>
          <p:cNvPr id="7" name="Picture 6" descr="01-11.jpg"/>
          <p:cNvPicPr>
            <a:picLocks noChangeAspect="1"/>
          </p:cNvPicPr>
          <p:nvPr/>
        </p:nvPicPr>
        <p:blipFill>
          <a:blip r:embed="rId8" cstate="print"/>
          <a:srcRect l="11111" r="11111" b="11111"/>
          <a:stretch>
            <a:fillRect/>
          </a:stretch>
        </p:blipFill>
        <p:spPr>
          <a:xfrm>
            <a:off x="6934200" y="2057400"/>
            <a:ext cx="1920246" cy="1463042"/>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State of Stress</a:t>
            </a:r>
          </a:p>
        </p:txBody>
      </p:sp>
      <p:sp>
        <p:nvSpPr>
          <p:cNvPr id="3" name="Content Placeholder 2"/>
          <p:cNvSpPr>
            <a:spLocks noGrp="1"/>
          </p:cNvSpPr>
          <p:nvPr>
            <p:ph idx="1"/>
          </p:nvPr>
        </p:nvSpPr>
        <p:spPr/>
        <p:txBody>
          <a:bodyPr/>
          <a:lstStyle/>
          <a:p>
            <a:r>
              <a:rPr lang="en-US" dirty="0"/>
              <a:t>The state of stress acting around the chosen point in the body</a:t>
            </a:r>
          </a:p>
          <a:p>
            <a:endParaRPr lang="en-US" dirty="0"/>
          </a:p>
        </p:txBody>
      </p:sp>
      <p:pic>
        <p:nvPicPr>
          <p:cNvPr id="4" name="Picture 3" descr="01-12.jpg"/>
          <p:cNvPicPr>
            <a:picLocks noChangeAspect="1"/>
          </p:cNvPicPr>
          <p:nvPr/>
        </p:nvPicPr>
        <p:blipFill>
          <a:blip r:embed="rId2" cstate="print"/>
          <a:srcRect b="13194"/>
          <a:stretch>
            <a:fillRect/>
          </a:stretch>
        </p:blipFill>
        <p:spPr>
          <a:xfrm>
            <a:off x="5562600" y="2514600"/>
            <a:ext cx="3291840" cy="1905000"/>
          </a:xfrm>
          <a:prstGeom prst="rect">
            <a:avLst/>
          </a:prstGeom>
        </p:spPr>
      </p:pic>
      <p:pic>
        <p:nvPicPr>
          <p:cNvPr id="5" name="Picture 4" descr="Stress2.jpg"/>
          <p:cNvPicPr>
            <a:picLocks noChangeAspect="1"/>
          </p:cNvPicPr>
          <p:nvPr/>
        </p:nvPicPr>
        <p:blipFill>
          <a:blip r:embed="rId3" cstate="print"/>
          <a:stretch>
            <a:fillRect/>
          </a:stretch>
        </p:blipFill>
        <p:spPr>
          <a:xfrm>
            <a:off x="1524000" y="2514600"/>
            <a:ext cx="3903077" cy="2540682"/>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of a Volume Element</a:t>
            </a:r>
          </a:p>
        </p:txBody>
      </p:sp>
      <p:sp>
        <p:nvSpPr>
          <p:cNvPr id="3" name="Content Placeholder 2"/>
          <p:cNvSpPr>
            <a:spLocks noGrp="1"/>
          </p:cNvSpPr>
          <p:nvPr>
            <p:ph idx="1"/>
          </p:nvPr>
        </p:nvSpPr>
        <p:spPr>
          <a:xfrm>
            <a:off x="1066800" y="1981200"/>
            <a:ext cx="7543800" cy="4648200"/>
          </a:xfrm>
        </p:spPr>
        <p:txBody>
          <a:bodyPr/>
          <a:lstStyle/>
          <a:p>
            <a:r>
              <a:rPr lang="en-US" dirty="0"/>
              <a:t>A volume element of material taken at a point located on the surface of any sectioned area on which the average shear stress acts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order to satisfy equilibrium all four shear stresses must have equal magnitude and be directed either toward or away from each other at opposite edges of the element  (referred to as the complementary property of shear)</a:t>
            </a:r>
            <a:endParaRPr lang="en-US" dirty="0">
              <a:solidFill>
                <a:srgbClr val="FF0000"/>
              </a:solidFill>
            </a:endParaRPr>
          </a:p>
        </p:txBody>
      </p:sp>
      <p:pic>
        <p:nvPicPr>
          <p:cNvPr id="4" name="Picture 3" descr="01-23.jpg"/>
          <p:cNvPicPr>
            <a:picLocks noChangeAspect="1"/>
          </p:cNvPicPr>
          <p:nvPr/>
        </p:nvPicPr>
        <p:blipFill>
          <a:blip r:embed="rId2" cstate="print"/>
          <a:srcRect b="19444"/>
          <a:stretch>
            <a:fillRect/>
          </a:stretch>
        </p:blipFill>
        <p:spPr>
          <a:xfrm>
            <a:off x="1524000" y="2667000"/>
            <a:ext cx="4937760" cy="2651774"/>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Normal Stress on an Axially Loaded Bar</a:t>
            </a:r>
          </a:p>
        </p:txBody>
      </p:sp>
      <p:sp>
        <p:nvSpPr>
          <p:cNvPr id="3" name="Content Placeholder 2"/>
          <p:cNvSpPr>
            <a:spLocks noGrp="1"/>
          </p:cNvSpPr>
          <p:nvPr>
            <p:ph idx="1"/>
          </p:nvPr>
        </p:nvSpPr>
        <p:spPr>
          <a:xfrm>
            <a:off x="1066800" y="1981200"/>
            <a:ext cx="7543800" cy="2057400"/>
          </a:xfrm>
        </p:spPr>
        <p:txBody>
          <a:bodyPr>
            <a:normAutofit fontScale="92500" lnSpcReduction="20000"/>
          </a:bodyPr>
          <a:lstStyle/>
          <a:p>
            <a:r>
              <a:rPr lang="en-US" dirty="0"/>
              <a:t>Under the applied axial load, it is assumed the bar undergoes uniform deformation</a:t>
            </a:r>
          </a:p>
          <a:p>
            <a:pPr lvl="1"/>
            <a:r>
              <a:rPr lang="en-US" dirty="0"/>
              <a:t>The bar remains straight, and the cross section remains flat or plane during deformation</a:t>
            </a:r>
          </a:p>
          <a:p>
            <a:pPr lvl="1"/>
            <a:r>
              <a:rPr lang="en-US" dirty="0"/>
              <a:t>Regions of the bar near the ends where the external loads are applied can cause localized distortions and are not considered here</a:t>
            </a:r>
          </a:p>
          <a:p>
            <a:r>
              <a:rPr lang="en-US" dirty="0"/>
              <a:t>For the bar to undergo uniform deformation</a:t>
            </a:r>
          </a:p>
          <a:p>
            <a:pPr lvl="1"/>
            <a:r>
              <a:rPr lang="en-US" dirty="0"/>
              <a:t>The load, P, must be applied along the </a:t>
            </a:r>
            <a:r>
              <a:rPr lang="en-US" dirty="0" err="1"/>
              <a:t>centroidal</a:t>
            </a:r>
            <a:r>
              <a:rPr lang="en-US" dirty="0"/>
              <a:t> axis of the cross section</a:t>
            </a:r>
          </a:p>
          <a:p>
            <a:pPr lvl="1"/>
            <a:r>
              <a:rPr lang="en-US" dirty="0"/>
              <a:t>The material must be homogenous (same material throughout its volume) and isotropic (same properties in all directions)</a:t>
            </a:r>
          </a:p>
          <a:p>
            <a:r>
              <a:rPr lang="en-US" dirty="0"/>
              <a:t>If the bar is subjected to a constant uniform deformation, then this deformation is the result of a constant normal stress, </a:t>
            </a:r>
            <a:r>
              <a:rPr lang="el-GR" dirty="0"/>
              <a:t>σ</a:t>
            </a:r>
            <a:endParaRPr lang="en-US" dirty="0"/>
          </a:p>
        </p:txBody>
      </p:sp>
      <p:graphicFrame>
        <p:nvGraphicFramePr>
          <p:cNvPr id="4" name="Object 3"/>
          <p:cNvGraphicFramePr>
            <a:graphicFrameLocks noChangeAspect="1"/>
          </p:cNvGraphicFramePr>
          <p:nvPr/>
        </p:nvGraphicFramePr>
        <p:xfrm>
          <a:off x="1524000" y="4038600"/>
          <a:ext cx="4441825" cy="2299620"/>
        </p:xfrm>
        <a:graphic>
          <a:graphicData uri="http://schemas.openxmlformats.org/presentationml/2006/ole">
            <mc:AlternateContent xmlns:mc="http://schemas.openxmlformats.org/markup-compatibility/2006">
              <mc:Choice xmlns:v="urn:schemas-microsoft-com:vml" Requires="v">
                <p:oleObj name="Equation" r:id="rId2" imgW="4940280" imgH="2717640" progId="Equation.3">
                  <p:embed/>
                </p:oleObj>
              </mc:Choice>
              <mc:Fallback>
                <p:oleObj name="Equation" r:id="rId2" imgW="4940280" imgH="2717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38600"/>
                        <a:ext cx="4441825" cy="2299620"/>
                      </a:xfrm>
                      <a:prstGeom prst="rect">
                        <a:avLst/>
                      </a:prstGeom>
                      <a:solidFill>
                        <a:schemeClr val="tx1"/>
                      </a:solidFill>
                    </p:spPr>
                  </p:pic>
                </p:oleObj>
              </mc:Fallback>
            </mc:AlternateContent>
          </a:graphicData>
        </a:graphic>
      </p:graphicFrame>
      <p:pic>
        <p:nvPicPr>
          <p:cNvPr id="5" name="Picture 4" descr="01-13D.jpg"/>
          <p:cNvPicPr>
            <a:picLocks noChangeAspect="1"/>
          </p:cNvPicPr>
          <p:nvPr/>
        </p:nvPicPr>
        <p:blipFill>
          <a:blip r:embed="rId4" cstate="print"/>
          <a:srcRect l="30303" r="29293" b="19753"/>
          <a:stretch>
            <a:fillRect/>
          </a:stretch>
        </p:blipFill>
        <p:spPr>
          <a:xfrm>
            <a:off x="6248400" y="4038600"/>
            <a:ext cx="2011678" cy="2663616"/>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of a Volume Element</a:t>
            </a:r>
          </a:p>
        </p:txBody>
      </p:sp>
      <p:sp>
        <p:nvSpPr>
          <p:cNvPr id="3" name="Content Placeholder 2"/>
          <p:cNvSpPr>
            <a:spLocks noGrp="1"/>
          </p:cNvSpPr>
          <p:nvPr>
            <p:ph idx="1"/>
          </p:nvPr>
        </p:nvSpPr>
        <p:spPr/>
        <p:txBody>
          <a:bodyPr/>
          <a:lstStyle/>
          <a:p>
            <a:r>
              <a:rPr lang="en-US" dirty="0"/>
              <a:t>Only a normal stress exists on any volume element located at each point on the cross section of an axially loaded bar</a:t>
            </a:r>
          </a:p>
          <a:p>
            <a:r>
              <a:rPr lang="en-US" dirty="0"/>
              <a:t>Considering equation(s) of force equilibrium </a:t>
            </a:r>
          </a:p>
        </p:txBody>
      </p:sp>
      <p:pic>
        <p:nvPicPr>
          <p:cNvPr id="4" name="Picture 3" descr="01-14.jpg"/>
          <p:cNvPicPr>
            <a:picLocks noChangeAspect="1"/>
          </p:cNvPicPr>
          <p:nvPr/>
        </p:nvPicPr>
        <p:blipFill>
          <a:blip r:embed="rId2" cstate="print"/>
          <a:srcRect b="16667"/>
          <a:stretch>
            <a:fillRect/>
          </a:stretch>
        </p:blipFill>
        <p:spPr>
          <a:xfrm>
            <a:off x="1143000" y="2895600"/>
            <a:ext cx="2880360" cy="1600200"/>
          </a:xfrm>
          <a:prstGeom prst="rect">
            <a:avLst/>
          </a:prstGeom>
        </p:spPr>
      </p:pic>
      <p:pic>
        <p:nvPicPr>
          <p:cNvPr id="5" name="Picture 4" descr="01-15.jpg"/>
          <p:cNvPicPr>
            <a:picLocks noChangeAspect="1"/>
          </p:cNvPicPr>
          <p:nvPr/>
        </p:nvPicPr>
        <p:blipFill>
          <a:blip r:embed="rId3" cstate="print"/>
          <a:srcRect l="8333" r="8333" b="12500"/>
          <a:stretch>
            <a:fillRect/>
          </a:stretch>
        </p:blipFill>
        <p:spPr>
          <a:xfrm>
            <a:off x="4114800" y="2895600"/>
            <a:ext cx="4800639" cy="336042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Shear Stress</a:t>
            </a:r>
          </a:p>
        </p:txBody>
      </p:sp>
      <p:sp>
        <p:nvSpPr>
          <p:cNvPr id="3" name="Content Placeholder 2"/>
          <p:cNvSpPr>
            <a:spLocks noGrp="1"/>
          </p:cNvSpPr>
          <p:nvPr>
            <p:ph idx="1"/>
          </p:nvPr>
        </p:nvSpPr>
        <p:spPr>
          <a:xfrm>
            <a:off x="1066800" y="1981200"/>
            <a:ext cx="4876800" cy="4114800"/>
          </a:xfrm>
        </p:spPr>
        <p:txBody>
          <a:bodyPr/>
          <a:lstStyle/>
          <a:p>
            <a:r>
              <a:rPr lang="en-US" dirty="0"/>
              <a:t>The average shear stress distributed over each sectioned area that develops the shear force shown is defined by, </a:t>
            </a:r>
          </a:p>
          <a:p>
            <a:endParaRPr lang="en-US" dirty="0"/>
          </a:p>
          <a:p>
            <a:endParaRPr lang="en-US" dirty="0"/>
          </a:p>
          <a:p>
            <a:endParaRPr lang="en-US" dirty="0"/>
          </a:p>
          <a:p>
            <a:endParaRPr lang="en-US" dirty="0"/>
          </a:p>
          <a:p>
            <a:endParaRPr lang="en-US" dirty="0"/>
          </a:p>
          <a:p>
            <a:endParaRPr lang="en-US" dirty="0"/>
          </a:p>
          <a:p>
            <a:r>
              <a:rPr lang="en-US" dirty="0" err="1">
                <a:latin typeface="Arial"/>
                <a:cs typeface="Arial"/>
              </a:rPr>
              <a:t>τ</a:t>
            </a:r>
            <a:r>
              <a:rPr lang="en-US" baseline="-25000" dirty="0" err="1">
                <a:latin typeface="Arial"/>
                <a:cs typeface="Arial"/>
              </a:rPr>
              <a:t>avg</a:t>
            </a:r>
            <a:r>
              <a:rPr lang="en-US" dirty="0">
                <a:latin typeface="Arial"/>
                <a:cs typeface="Arial"/>
              </a:rPr>
              <a:t> is in the same direction as V</a:t>
            </a:r>
          </a:p>
          <a:p>
            <a:r>
              <a:rPr lang="en-US" dirty="0">
                <a:solidFill>
                  <a:srgbClr val="FF0000"/>
                </a:solidFill>
              </a:rPr>
              <a:t>Problems, </a:t>
            </a:r>
            <a:r>
              <a:rPr lang="en-US" dirty="0" err="1">
                <a:solidFill>
                  <a:srgbClr val="FF0000"/>
                </a:solidFill>
              </a:rPr>
              <a:t>pg</a:t>
            </a:r>
            <a:r>
              <a:rPr lang="en-US">
                <a:solidFill>
                  <a:srgbClr val="FF0000"/>
                </a:solidFill>
              </a:rPr>
              <a:t> 40</a:t>
            </a:r>
            <a:endParaRPr lang="en-US" dirty="0">
              <a:solidFill>
                <a:srgbClr val="FF0000"/>
              </a:solidFill>
            </a:endParaRPr>
          </a:p>
          <a:p>
            <a:endParaRPr lang="en-US" dirty="0"/>
          </a:p>
        </p:txBody>
      </p:sp>
      <p:graphicFrame>
        <p:nvGraphicFramePr>
          <p:cNvPr id="4" name="Object 3"/>
          <p:cNvGraphicFramePr>
            <a:graphicFrameLocks noChangeAspect="1"/>
          </p:cNvGraphicFramePr>
          <p:nvPr/>
        </p:nvGraphicFramePr>
        <p:xfrm>
          <a:off x="1524000" y="2819400"/>
          <a:ext cx="4038600" cy="1524000"/>
        </p:xfrm>
        <a:graphic>
          <a:graphicData uri="http://schemas.openxmlformats.org/presentationml/2006/ole">
            <mc:AlternateContent xmlns:mc="http://schemas.openxmlformats.org/markup-compatibility/2006">
              <mc:Choice xmlns:v="urn:schemas-microsoft-com:vml" Requires="v">
                <p:oleObj name="Equation" r:id="rId2" imgW="4038480" imgH="1523880" progId="Equation.3">
                  <p:embed/>
                </p:oleObj>
              </mc:Choice>
              <mc:Fallback>
                <p:oleObj name="Equation" r:id="rId2" imgW="4038480" imgH="15238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4038600" cy="1524000"/>
                      </a:xfrm>
                      <a:prstGeom prst="rect">
                        <a:avLst/>
                      </a:prstGeom>
                      <a:solidFill>
                        <a:schemeClr val="tx1"/>
                      </a:solidFill>
                    </p:spPr>
                  </p:pic>
                </p:oleObj>
              </mc:Fallback>
            </mc:AlternateContent>
          </a:graphicData>
        </a:graphic>
      </p:graphicFrame>
      <p:pic>
        <p:nvPicPr>
          <p:cNvPr id="5" name="Picture 4" descr="01-20A-C.jpg"/>
          <p:cNvPicPr>
            <a:picLocks noChangeAspect="1"/>
          </p:cNvPicPr>
          <p:nvPr/>
        </p:nvPicPr>
        <p:blipFill>
          <a:blip r:embed="rId4" cstate="print"/>
          <a:srcRect l="31481" r="32408" b="13889"/>
          <a:stretch>
            <a:fillRect/>
          </a:stretch>
        </p:blipFill>
        <p:spPr>
          <a:xfrm>
            <a:off x="6096000" y="1981200"/>
            <a:ext cx="2823201" cy="448817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of Safety and Allowable Stress</a:t>
            </a:r>
          </a:p>
        </p:txBody>
      </p:sp>
      <p:sp>
        <p:nvSpPr>
          <p:cNvPr id="3" name="Content Placeholder 2"/>
          <p:cNvSpPr>
            <a:spLocks noGrp="1"/>
          </p:cNvSpPr>
          <p:nvPr>
            <p:ph idx="1"/>
          </p:nvPr>
        </p:nvSpPr>
        <p:spPr/>
        <p:txBody>
          <a:bodyPr/>
          <a:lstStyle/>
          <a:p>
            <a:r>
              <a:rPr lang="en-US" dirty="0"/>
              <a:t>The factor of safety (F.S.) is a ratio of the failure load divided by the allowable load, F.S. = </a:t>
            </a:r>
            <a:r>
              <a:rPr lang="en-US" dirty="0" err="1"/>
              <a:t>F</a:t>
            </a:r>
            <a:r>
              <a:rPr lang="en-US" baseline="-25000" dirty="0" err="1"/>
              <a:t>fail</a:t>
            </a:r>
            <a:r>
              <a:rPr lang="en-US" dirty="0"/>
              <a:t>/F</a:t>
            </a:r>
            <a:r>
              <a:rPr lang="en-US" baseline="-25000" dirty="0"/>
              <a:t>allow</a:t>
            </a:r>
            <a:r>
              <a:rPr lang="en-US" dirty="0"/>
              <a:t> or since the load is linearly proportional to stress, F.S. = </a:t>
            </a:r>
            <a:r>
              <a:rPr lang="el-GR" dirty="0"/>
              <a:t>σ</a:t>
            </a:r>
            <a:r>
              <a:rPr lang="en-US" baseline="-25000" dirty="0"/>
              <a:t>fail</a:t>
            </a:r>
            <a:r>
              <a:rPr lang="en-US" dirty="0"/>
              <a:t>/</a:t>
            </a:r>
            <a:r>
              <a:rPr lang="el-GR" dirty="0"/>
              <a:t>σ</a:t>
            </a:r>
            <a:r>
              <a:rPr lang="en-US" baseline="-25000" dirty="0"/>
              <a:t>allow</a:t>
            </a:r>
            <a:r>
              <a:rPr lang="en-US" dirty="0"/>
              <a:t>  or F.S. = </a:t>
            </a:r>
            <a:r>
              <a:rPr lang="el-GR" dirty="0">
                <a:latin typeface="Arial"/>
                <a:cs typeface="Arial"/>
              </a:rPr>
              <a:t>τ</a:t>
            </a:r>
            <a:r>
              <a:rPr lang="en-US" baseline="-25000" dirty="0"/>
              <a:t>fail</a:t>
            </a:r>
            <a:r>
              <a:rPr lang="en-US" dirty="0"/>
              <a:t>/</a:t>
            </a:r>
            <a:r>
              <a:rPr lang="el-GR" dirty="0">
                <a:latin typeface="Arial"/>
                <a:cs typeface="Arial"/>
              </a:rPr>
              <a:t>τ</a:t>
            </a:r>
            <a:r>
              <a:rPr lang="en-US" baseline="-25000" dirty="0"/>
              <a:t>allow</a:t>
            </a:r>
            <a:r>
              <a:rPr lang="en-US" dirty="0"/>
              <a:t> </a:t>
            </a:r>
          </a:p>
          <a:p>
            <a:r>
              <a:rPr lang="en-US" dirty="0"/>
              <a:t>F.S. must be greater than one to avoid the potential for failure</a:t>
            </a:r>
          </a:p>
          <a:p>
            <a:r>
              <a:rPr lang="en-US" dirty="0"/>
              <a:t>Specific values depend on the types of materials to be used and the intended purpose of the structure or machine</a:t>
            </a:r>
          </a:p>
          <a:p>
            <a:r>
              <a:rPr lang="en-US" dirty="0"/>
              <a:t>Margin of safety is used in the aerospace industry, M.S. = F.S. -1</a:t>
            </a:r>
          </a:p>
          <a:p>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Sizing of Simple Connections</a:t>
            </a:r>
          </a:p>
        </p:txBody>
      </p:sp>
      <p:sp>
        <p:nvSpPr>
          <p:cNvPr id="3" name="Content Placeholder 2"/>
          <p:cNvSpPr>
            <a:spLocks noGrp="1"/>
          </p:cNvSpPr>
          <p:nvPr>
            <p:ph idx="1"/>
          </p:nvPr>
        </p:nvSpPr>
        <p:spPr/>
        <p:txBody>
          <a:bodyPr/>
          <a:lstStyle/>
          <a:p>
            <a:r>
              <a:rPr lang="en-US" dirty="0"/>
              <a:t>Simple connections can be designed/sized by using A=P/</a:t>
            </a:r>
            <a:r>
              <a:rPr lang="el-GR" dirty="0"/>
              <a:t>σ</a:t>
            </a:r>
            <a:r>
              <a:rPr lang="en-US" baseline="-25000" dirty="0"/>
              <a:t>allow</a:t>
            </a:r>
            <a:r>
              <a:rPr lang="en-US" dirty="0"/>
              <a:t> or A=P/</a:t>
            </a:r>
            <a:r>
              <a:rPr lang="el-GR" dirty="0">
                <a:latin typeface="Arial"/>
                <a:cs typeface="Arial"/>
              </a:rPr>
              <a:t>τ</a:t>
            </a:r>
            <a:r>
              <a:rPr lang="en-US" baseline="-25000" dirty="0"/>
              <a:t>allow</a:t>
            </a:r>
            <a:r>
              <a:rPr lang="en-US" dirty="0"/>
              <a:t> </a:t>
            </a:r>
          </a:p>
          <a:p>
            <a:r>
              <a:rPr lang="en-US" dirty="0"/>
              <a:t>Area of a tension member</a:t>
            </a:r>
          </a:p>
          <a:p>
            <a:endParaRPr lang="en-US" dirty="0"/>
          </a:p>
          <a:p>
            <a:endParaRPr lang="en-US" dirty="0"/>
          </a:p>
          <a:p>
            <a:endParaRPr lang="en-US" dirty="0"/>
          </a:p>
          <a:p>
            <a:endParaRPr lang="en-US" dirty="0"/>
          </a:p>
          <a:p>
            <a:endParaRPr lang="en-US" dirty="0"/>
          </a:p>
          <a:p>
            <a:endParaRPr lang="en-US" dirty="0"/>
          </a:p>
          <a:p>
            <a:endParaRPr lang="en-US" dirty="0"/>
          </a:p>
          <a:p>
            <a:r>
              <a:rPr lang="en-US" dirty="0"/>
              <a:t>Area of a connector subjected to shear (</a:t>
            </a:r>
            <a:r>
              <a:rPr lang="en-US" dirty="0">
                <a:hlinkClick r:id="rId2"/>
              </a:rPr>
              <a:t>properties of bolt materials</a:t>
            </a:r>
            <a:r>
              <a:rPr lang="en-US" dirty="0"/>
              <a:t>)</a:t>
            </a:r>
          </a:p>
          <a:p>
            <a:endParaRPr lang="en-US" dirty="0"/>
          </a:p>
          <a:p>
            <a:endParaRPr lang="en-US" dirty="0"/>
          </a:p>
          <a:p>
            <a:endParaRPr lang="en-US" dirty="0"/>
          </a:p>
          <a:p>
            <a:endParaRPr lang="en-US" dirty="0"/>
          </a:p>
          <a:p>
            <a:endParaRPr lang="en-US" dirty="0"/>
          </a:p>
        </p:txBody>
      </p:sp>
      <p:pic>
        <p:nvPicPr>
          <p:cNvPr id="5" name="Picture 4" descr="01-27A.jpg"/>
          <p:cNvPicPr>
            <a:picLocks noChangeAspect="1"/>
          </p:cNvPicPr>
          <p:nvPr/>
        </p:nvPicPr>
        <p:blipFill>
          <a:blip r:embed="rId3" cstate="print"/>
          <a:srcRect t="25087" b="49913"/>
          <a:stretch>
            <a:fillRect/>
          </a:stretch>
        </p:blipFill>
        <p:spPr>
          <a:xfrm>
            <a:off x="1447800" y="2590800"/>
            <a:ext cx="4114800" cy="685800"/>
          </a:xfrm>
          <a:prstGeom prst="rect">
            <a:avLst/>
          </a:prstGeom>
        </p:spPr>
      </p:pic>
      <p:pic>
        <p:nvPicPr>
          <p:cNvPr id="6" name="Picture 5" descr="01-27B.jpg"/>
          <p:cNvPicPr>
            <a:picLocks noChangeAspect="1"/>
          </p:cNvPicPr>
          <p:nvPr/>
        </p:nvPicPr>
        <p:blipFill>
          <a:blip r:embed="rId4" cstate="print"/>
          <a:srcRect t="14064" b="38714"/>
          <a:stretch>
            <a:fillRect/>
          </a:stretch>
        </p:blipFill>
        <p:spPr>
          <a:xfrm>
            <a:off x="1447800" y="3352800"/>
            <a:ext cx="4114800" cy="1295400"/>
          </a:xfrm>
          <a:prstGeom prst="rect">
            <a:avLst/>
          </a:prstGeom>
        </p:spPr>
      </p:pic>
      <p:pic>
        <p:nvPicPr>
          <p:cNvPr id="7" name="Picture 6" descr="01-28A.jpg"/>
          <p:cNvPicPr>
            <a:picLocks noChangeAspect="1"/>
          </p:cNvPicPr>
          <p:nvPr/>
        </p:nvPicPr>
        <p:blipFill>
          <a:blip r:embed="rId5" cstate="print"/>
          <a:srcRect l="11111" r="9259" b="22222"/>
          <a:stretch>
            <a:fillRect/>
          </a:stretch>
        </p:blipFill>
        <p:spPr>
          <a:xfrm>
            <a:off x="1447800" y="5029200"/>
            <a:ext cx="2293631" cy="1493524"/>
          </a:xfrm>
          <a:prstGeom prst="rect">
            <a:avLst/>
          </a:prstGeom>
        </p:spPr>
      </p:pic>
      <p:pic>
        <p:nvPicPr>
          <p:cNvPr id="8" name="Picture 7" descr="01-28B,C.jpg"/>
          <p:cNvPicPr>
            <a:picLocks noChangeAspect="1"/>
          </p:cNvPicPr>
          <p:nvPr/>
        </p:nvPicPr>
        <p:blipFill>
          <a:blip r:embed="rId6" cstate="print"/>
          <a:srcRect t="13889" b="36111"/>
          <a:stretch>
            <a:fillRect/>
          </a:stretch>
        </p:blipFill>
        <p:spPr>
          <a:xfrm>
            <a:off x="3886200" y="5029200"/>
            <a:ext cx="4443984" cy="1481328"/>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Sizing of Simple Connections (continued)</a:t>
            </a:r>
          </a:p>
        </p:txBody>
      </p:sp>
      <p:sp>
        <p:nvSpPr>
          <p:cNvPr id="3" name="Content Placeholder 2"/>
          <p:cNvSpPr>
            <a:spLocks noGrp="1"/>
          </p:cNvSpPr>
          <p:nvPr>
            <p:ph idx="1"/>
          </p:nvPr>
        </p:nvSpPr>
        <p:spPr/>
        <p:txBody>
          <a:bodyPr/>
          <a:lstStyle/>
          <a:p>
            <a:r>
              <a:rPr lang="en-US" dirty="0"/>
              <a:t>Area to resist bearing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Area to resist shear caused by axial load</a:t>
            </a:r>
          </a:p>
          <a:p>
            <a:endParaRPr lang="en-US" dirty="0"/>
          </a:p>
          <a:p>
            <a:endParaRPr lang="en-US" dirty="0"/>
          </a:p>
          <a:p>
            <a:endParaRPr lang="en-US" dirty="0"/>
          </a:p>
          <a:p>
            <a:endParaRPr lang="en-US" dirty="0"/>
          </a:p>
          <a:p>
            <a:endParaRPr lang="en-US" dirty="0"/>
          </a:p>
          <a:p>
            <a:endParaRPr lang="en-US" dirty="0"/>
          </a:p>
        </p:txBody>
      </p:sp>
      <p:pic>
        <p:nvPicPr>
          <p:cNvPr id="4" name="Picture 3" descr="01-29.jpg"/>
          <p:cNvPicPr>
            <a:picLocks noChangeAspect="1"/>
          </p:cNvPicPr>
          <p:nvPr/>
        </p:nvPicPr>
        <p:blipFill>
          <a:blip r:embed="rId2" cstate="print"/>
          <a:srcRect l="23569" r="22559" b="11616"/>
          <a:stretch>
            <a:fillRect/>
          </a:stretch>
        </p:blipFill>
        <p:spPr>
          <a:xfrm>
            <a:off x="3657600" y="1981200"/>
            <a:ext cx="2394063" cy="2618514"/>
          </a:xfrm>
          <a:prstGeom prst="rect">
            <a:avLst/>
          </a:prstGeom>
        </p:spPr>
      </p:pic>
      <p:pic>
        <p:nvPicPr>
          <p:cNvPr id="5" name="Picture 4" descr="01-30B.jpg"/>
          <p:cNvPicPr>
            <a:picLocks noChangeAspect="1"/>
          </p:cNvPicPr>
          <p:nvPr/>
        </p:nvPicPr>
        <p:blipFill>
          <a:blip r:embed="rId3" cstate="print"/>
          <a:srcRect b="25000"/>
          <a:stretch>
            <a:fillRect/>
          </a:stretch>
        </p:blipFill>
        <p:spPr>
          <a:xfrm>
            <a:off x="3581400" y="5029200"/>
            <a:ext cx="2649931" cy="1324966"/>
          </a:xfrm>
          <a:prstGeom prst="rect">
            <a:avLst/>
          </a:prstGeom>
        </p:spPr>
      </p:pic>
      <p:pic>
        <p:nvPicPr>
          <p:cNvPr id="6" name="Picture 5" descr="01-30A.jpg"/>
          <p:cNvPicPr>
            <a:picLocks noChangeAspect="1"/>
          </p:cNvPicPr>
          <p:nvPr/>
        </p:nvPicPr>
        <p:blipFill>
          <a:blip r:embed="rId4" cstate="print"/>
          <a:srcRect l="16667" r="16667" b="30556"/>
          <a:stretch>
            <a:fillRect/>
          </a:stretch>
        </p:blipFill>
        <p:spPr>
          <a:xfrm>
            <a:off x="1447800" y="5029200"/>
            <a:ext cx="1920221" cy="133349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State Design, LSD</a:t>
            </a:r>
            <a:br>
              <a:rPr lang="en-US" dirty="0"/>
            </a:br>
            <a:r>
              <a:rPr lang="en-US" dirty="0"/>
              <a:t>(Load and Resistance Factor Design, LRFD)</a:t>
            </a:r>
            <a:br>
              <a:rPr lang="en-US" dirty="0"/>
            </a:br>
            <a:endParaRPr lang="en-US" dirty="0"/>
          </a:p>
        </p:txBody>
      </p:sp>
      <p:sp>
        <p:nvSpPr>
          <p:cNvPr id="3" name="Content Placeholder 2"/>
          <p:cNvSpPr>
            <a:spLocks noGrp="1"/>
          </p:cNvSpPr>
          <p:nvPr>
            <p:ph idx="1"/>
          </p:nvPr>
        </p:nvSpPr>
        <p:spPr/>
        <p:txBody>
          <a:bodyPr/>
          <a:lstStyle/>
          <a:p>
            <a:r>
              <a:rPr lang="en-US" dirty="0"/>
              <a:t>Various types of loads, R, act on a structure or structural member</a:t>
            </a:r>
          </a:p>
          <a:p>
            <a:pPr lvl="1"/>
            <a:r>
              <a:rPr lang="en-US" dirty="0"/>
              <a:t>dead loads (weight of structure)</a:t>
            </a:r>
          </a:p>
          <a:p>
            <a:pPr lvl="1"/>
            <a:r>
              <a:rPr lang="en-US" dirty="0"/>
              <a:t>live loads (transient loads such as people, vehicles, wind, snow, earthquake)</a:t>
            </a:r>
          </a:p>
          <a:p>
            <a:pPr lvl="1"/>
            <a:r>
              <a:rPr lang="en-US" dirty="0"/>
              <a:t>load factor, </a:t>
            </a:r>
            <a:r>
              <a:rPr lang="el-GR" dirty="0"/>
              <a:t>γ</a:t>
            </a:r>
            <a:r>
              <a:rPr lang="en-US" dirty="0"/>
              <a:t>, is applied to account for the variability in these loads (expect </a:t>
            </a:r>
            <a:r>
              <a:rPr lang="el-GR" dirty="0"/>
              <a:t>γ</a:t>
            </a:r>
            <a:r>
              <a:rPr lang="en-US" baseline="-25000" dirty="0"/>
              <a:t>D</a:t>
            </a:r>
            <a:r>
              <a:rPr lang="en-US" dirty="0"/>
              <a:t> to be less than </a:t>
            </a:r>
            <a:r>
              <a:rPr lang="el-GR" dirty="0"/>
              <a:t>γ</a:t>
            </a:r>
            <a:r>
              <a:rPr lang="en-US" baseline="-25000" dirty="0"/>
              <a:t>L</a:t>
            </a:r>
            <a:r>
              <a:rPr lang="en-US" dirty="0"/>
              <a:t>)</a:t>
            </a:r>
          </a:p>
          <a:p>
            <a:pPr lvl="1"/>
            <a:r>
              <a:rPr lang="en-US" dirty="0"/>
              <a:t>building codes often define the types/combinations of loads to design for and specify what load factors to apply (i.e., R = 1.2D + 1.6L + 0.5S)</a:t>
            </a:r>
          </a:p>
          <a:p>
            <a:r>
              <a:rPr lang="en-US" dirty="0"/>
              <a:t>Resistance factors, </a:t>
            </a:r>
            <a:r>
              <a:rPr lang="el-GR" dirty="0"/>
              <a:t>Φ</a:t>
            </a:r>
            <a:r>
              <a:rPr lang="en-US" dirty="0"/>
              <a:t>, are applied to the material strength values</a:t>
            </a:r>
          </a:p>
          <a:p>
            <a:r>
              <a:rPr lang="en-US" dirty="0"/>
              <a:t>Resistance factors reflect probability of material failure as it relates to the materials quality and consistency of its strength (i.e. concrete has smaller factor than steel)</a:t>
            </a:r>
          </a:p>
          <a:p>
            <a:r>
              <a:rPr lang="en-US" dirty="0"/>
              <a:t>Design Criteria: </a:t>
            </a:r>
            <a:r>
              <a:rPr lang="el-GR" dirty="0"/>
              <a:t>Φ</a:t>
            </a:r>
            <a:r>
              <a:rPr lang="en-US" dirty="0"/>
              <a:t>P</a:t>
            </a:r>
            <a:r>
              <a:rPr lang="en-US" baseline="-25000" dirty="0"/>
              <a:t>n</a:t>
            </a:r>
            <a:r>
              <a:rPr lang="en-US" dirty="0"/>
              <a:t> ≥ ∑ </a:t>
            </a:r>
            <a:r>
              <a:rPr lang="el-GR" dirty="0"/>
              <a:t>γ</a:t>
            </a:r>
            <a:r>
              <a:rPr lang="en-US" baseline="-25000" dirty="0" err="1"/>
              <a:t>i</a:t>
            </a:r>
            <a:r>
              <a:rPr lang="en-US" dirty="0" err="1"/>
              <a:t>R</a:t>
            </a:r>
            <a:r>
              <a:rPr lang="en-US" baseline="-25000" dirty="0" err="1"/>
              <a:t>i</a:t>
            </a:r>
            <a:r>
              <a:rPr lang="en-US" dirty="0"/>
              <a:t> (P</a:t>
            </a:r>
            <a:r>
              <a:rPr lang="en-US" baseline="-25000" dirty="0"/>
              <a:t>n</a:t>
            </a:r>
            <a:r>
              <a:rPr lang="en-US" dirty="0"/>
              <a:t> is the nominal strength of the member)</a:t>
            </a:r>
          </a:p>
          <a:p>
            <a:r>
              <a:rPr lang="en-US" dirty="0">
                <a:solidFill>
                  <a:srgbClr val="FF0000"/>
                </a:solidFill>
              </a:rPr>
              <a:t>Problems, </a:t>
            </a:r>
            <a:r>
              <a:rPr lang="en-US" dirty="0" err="1">
                <a:solidFill>
                  <a:srgbClr val="FF0000"/>
                </a:solidFill>
              </a:rPr>
              <a:t>pg</a:t>
            </a:r>
            <a:r>
              <a:rPr lang="en-US" dirty="0">
                <a:solidFill>
                  <a:srgbClr val="FF0000"/>
                </a:solidFill>
              </a:rPr>
              <a:t> 58</a:t>
            </a:r>
          </a:p>
        </p:txBody>
      </p:sp>
    </p:spTree>
    <p:extLst>
      <p:ext uri="{BB962C8B-B14F-4D97-AF65-F5344CB8AC3E}">
        <p14:creationId xmlns:p14="http://schemas.microsoft.com/office/powerpoint/2010/main" val="13355078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Materials</a:t>
            </a:r>
          </a:p>
        </p:txBody>
      </p:sp>
      <p:sp>
        <p:nvSpPr>
          <p:cNvPr id="3" name="Content Placeholder 2"/>
          <p:cNvSpPr>
            <a:spLocks noGrp="1"/>
          </p:cNvSpPr>
          <p:nvPr>
            <p:ph idx="1"/>
          </p:nvPr>
        </p:nvSpPr>
        <p:spPr/>
        <p:txBody>
          <a:bodyPr/>
          <a:lstStyle/>
          <a:p>
            <a:r>
              <a:rPr lang="en-US" dirty="0"/>
              <a:t>The study of the relationship between the external loads on a body and the intensity of the internal loads within the body</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of a Deformable Body</a:t>
            </a:r>
          </a:p>
        </p:txBody>
      </p:sp>
      <p:sp>
        <p:nvSpPr>
          <p:cNvPr id="6" name="Content Placeholder 5"/>
          <p:cNvSpPr>
            <a:spLocks noGrp="1"/>
          </p:cNvSpPr>
          <p:nvPr>
            <p:ph sz="half" idx="1"/>
          </p:nvPr>
        </p:nvSpPr>
        <p:spPr>
          <a:xfrm>
            <a:off x="1066800" y="1981200"/>
            <a:ext cx="7696200" cy="4495800"/>
          </a:xfrm>
        </p:spPr>
        <p:txBody>
          <a:bodyPr/>
          <a:lstStyle/>
          <a:p>
            <a:r>
              <a:rPr lang="en-US" dirty="0"/>
              <a:t>External loads</a:t>
            </a:r>
          </a:p>
          <a:p>
            <a:pPr lvl="1"/>
            <a:r>
              <a:rPr lang="en-US" dirty="0"/>
              <a:t>Surface forces</a:t>
            </a:r>
          </a:p>
          <a:p>
            <a:pPr lvl="2"/>
            <a:r>
              <a:rPr lang="en-US" dirty="0"/>
              <a:t>Caused by the direct contact of one body with the surface of another </a:t>
            </a:r>
          </a:p>
          <a:p>
            <a:pPr lvl="2"/>
            <a:r>
              <a:rPr lang="en-US" dirty="0"/>
              <a:t>Concentrated force</a:t>
            </a:r>
          </a:p>
          <a:p>
            <a:pPr lvl="2"/>
            <a:r>
              <a:rPr lang="en-US" dirty="0"/>
              <a:t>Linear distributed load (if applied along a narrow area)</a:t>
            </a:r>
          </a:p>
          <a:p>
            <a:pPr lvl="1"/>
            <a:r>
              <a:rPr lang="en-US" dirty="0"/>
              <a:t>Body forces</a:t>
            </a:r>
          </a:p>
          <a:p>
            <a:pPr lvl="2"/>
            <a:r>
              <a:rPr lang="en-US" dirty="0"/>
              <a:t>Weight</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r>
              <a:rPr lang="en-US" dirty="0"/>
              <a:t>Support reactions</a:t>
            </a:r>
          </a:p>
          <a:p>
            <a:endParaRPr lang="en-US" dirty="0"/>
          </a:p>
        </p:txBody>
      </p:sp>
      <p:pic>
        <p:nvPicPr>
          <p:cNvPr id="9" name="Content Placeholder 4" descr="01-01.jpg"/>
          <p:cNvPicPr>
            <a:picLocks noGrp="1" noChangeAspect="1"/>
          </p:cNvPicPr>
          <p:nvPr>
            <p:ph sz="half" idx="2"/>
          </p:nvPr>
        </p:nvPicPr>
        <p:blipFill>
          <a:blip r:embed="rId2" cstate="print"/>
          <a:srcRect b="13435"/>
          <a:stretch>
            <a:fillRect/>
          </a:stretch>
        </p:blipFill>
        <p:spPr bwMode="auto">
          <a:xfrm>
            <a:off x="1905000" y="3962400"/>
            <a:ext cx="4064508" cy="2346947"/>
          </a:xfrm>
          <a:prstGeom prst="rect">
            <a:avLst/>
          </a:prstGeom>
          <a:noFill/>
          <a:ln w="9525">
            <a:noFill/>
            <a:miter lim="800000"/>
            <a:headEnd/>
            <a:tailEnd/>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Reactions Resulting from Some Common Connections </a:t>
            </a:r>
          </a:p>
        </p:txBody>
      </p:sp>
      <p:pic>
        <p:nvPicPr>
          <p:cNvPr id="7" name="Content Placeholder 6" descr="01-01-02T.jpg"/>
          <p:cNvPicPr>
            <a:picLocks noGrp="1" noChangeAspect="1"/>
          </p:cNvPicPr>
          <p:nvPr>
            <p:ph idx="1"/>
          </p:nvPr>
        </p:nvPicPr>
        <p:blipFill>
          <a:blip r:embed="rId2" cstate="print"/>
          <a:srcRect b="18519"/>
          <a:stretch>
            <a:fillRect/>
          </a:stretch>
        </p:blipFill>
        <p:spPr>
          <a:xfrm>
            <a:off x="1371600" y="2209800"/>
            <a:ext cx="7406640" cy="4023337"/>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Equations of Equilibrium</a:t>
            </a:r>
          </a:p>
        </p:txBody>
      </p:sp>
      <p:sp>
        <p:nvSpPr>
          <p:cNvPr id="3" name="Content Placeholder 2"/>
          <p:cNvSpPr>
            <a:spLocks noGrp="1"/>
          </p:cNvSpPr>
          <p:nvPr>
            <p:ph idx="1"/>
          </p:nvPr>
        </p:nvSpPr>
        <p:spPr/>
        <p:txBody>
          <a:bodyPr/>
          <a:lstStyle/>
          <a:p>
            <a:r>
              <a:rPr lang="en-US" dirty="0"/>
              <a:t>In vector form</a:t>
            </a:r>
          </a:p>
          <a:p>
            <a:pPr lvl="1"/>
            <a:r>
              <a:rPr lang="en-US" dirty="0">
                <a:cs typeface="Arial"/>
              </a:rPr>
              <a:t>∑ </a:t>
            </a:r>
            <a:r>
              <a:rPr lang="en-US" b="1" dirty="0">
                <a:cs typeface="Arial"/>
              </a:rPr>
              <a:t>F</a:t>
            </a:r>
            <a:r>
              <a:rPr lang="en-US" dirty="0">
                <a:cs typeface="Arial"/>
              </a:rPr>
              <a:t> = </a:t>
            </a:r>
            <a:r>
              <a:rPr lang="en-US" b="1" dirty="0">
                <a:cs typeface="Arial"/>
              </a:rPr>
              <a:t>0</a:t>
            </a:r>
          </a:p>
          <a:p>
            <a:pPr lvl="1"/>
            <a:r>
              <a:rPr lang="en-US" dirty="0">
                <a:cs typeface="Arial"/>
              </a:rPr>
              <a:t>∑ </a:t>
            </a:r>
            <a:r>
              <a:rPr lang="en-US" b="1" dirty="0">
                <a:cs typeface="Arial"/>
              </a:rPr>
              <a:t>M</a:t>
            </a:r>
            <a:r>
              <a:rPr lang="en-US" baseline="-25000" dirty="0">
                <a:cs typeface="Arial"/>
              </a:rPr>
              <a:t>o</a:t>
            </a:r>
            <a:r>
              <a:rPr lang="en-US" dirty="0">
                <a:cs typeface="Arial"/>
              </a:rPr>
              <a:t> = </a:t>
            </a:r>
            <a:r>
              <a:rPr lang="en-US" b="1" dirty="0">
                <a:cs typeface="Arial"/>
              </a:rPr>
              <a:t>0</a:t>
            </a:r>
          </a:p>
          <a:p>
            <a:r>
              <a:rPr lang="en-US" dirty="0">
                <a:cs typeface="Arial"/>
              </a:rPr>
              <a:t>In 2-D scalar form</a:t>
            </a:r>
          </a:p>
          <a:p>
            <a:pPr lvl="1"/>
            <a:r>
              <a:rPr lang="en-US" dirty="0">
                <a:cs typeface="Arial"/>
              </a:rPr>
              <a:t>∑ </a:t>
            </a:r>
            <a:r>
              <a:rPr lang="en-US" dirty="0" err="1">
                <a:cs typeface="Arial"/>
              </a:rPr>
              <a:t>F</a:t>
            </a:r>
            <a:r>
              <a:rPr lang="en-US" baseline="-25000" dirty="0" err="1">
                <a:cs typeface="Arial"/>
              </a:rPr>
              <a:t>x</a:t>
            </a:r>
            <a:r>
              <a:rPr lang="en-US" dirty="0">
                <a:cs typeface="Arial"/>
              </a:rPr>
              <a:t> = 0, ∑ </a:t>
            </a:r>
            <a:r>
              <a:rPr lang="en-US" dirty="0" err="1">
                <a:cs typeface="Arial"/>
              </a:rPr>
              <a:t>F</a:t>
            </a:r>
            <a:r>
              <a:rPr lang="en-US" baseline="-25000" dirty="0" err="1">
                <a:cs typeface="Arial"/>
              </a:rPr>
              <a:t>y</a:t>
            </a:r>
            <a:r>
              <a:rPr lang="en-US" dirty="0">
                <a:cs typeface="Arial"/>
              </a:rPr>
              <a:t> = 0</a:t>
            </a:r>
          </a:p>
          <a:p>
            <a:pPr lvl="1"/>
            <a:r>
              <a:rPr lang="en-US" dirty="0">
                <a:cs typeface="Arial"/>
              </a:rPr>
              <a:t>∑ M</a:t>
            </a:r>
            <a:r>
              <a:rPr lang="en-US" baseline="-25000" dirty="0">
                <a:cs typeface="Arial"/>
              </a:rPr>
              <a:t>O</a:t>
            </a:r>
            <a:r>
              <a:rPr lang="en-US" dirty="0">
                <a:cs typeface="Arial"/>
              </a:rPr>
              <a:t> = 0</a:t>
            </a:r>
          </a:p>
          <a:p>
            <a:r>
              <a:rPr lang="en-US" dirty="0">
                <a:cs typeface="Arial"/>
              </a:rPr>
              <a:t>In 3-D scalar form</a:t>
            </a:r>
          </a:p>
          <a:p>
            <a:pPr lvl="1"/>
            <a:r>
              <a:rPr lang="en-US" dirty="0">
                <a:cs typeface="Arial"/>
              </a:rPr>
              <a:t>∑ </a:t>
            </a:r>
            <a:r>
              <a:rPr lang="en-US" dirty="0" err="1">
                <a:cs typeface="Arial"/>
              </a:rPr>
              <a:t>F</a:t>
            </a:r>
            <a:r>
              <a:rPr lang="en-US" baseline="-25000" dirty="0" err="1">
                <a:cs typeface="Arial"/>
              </a:rPr>
              <a:t>x</a:t>
            </a:r>
            <a:r>
              <a:rPr lang="en-US" dirty="0">
                <a:cs typeface="Arial"/>
              </a:rPr>
              <a:t> = 0, ∑ </a:t>
            </a:r>
            <a:r>
              <a:rPr lang="en-US" dirty="0" err="1">
                <a:cs typeface="Arial"/>
              </a:rPr>
              <a:t>F</a:t>
            </a:r>
            <a:r>
              <a:rPr lang="en-US" baseline="-25000" dirty="0" err="1">
                <a:cs typeface="Arial"/>
              </a:rPr>
              <a:t>y</a:t>
            </a:r>
            <a:r>
              <a:rPr lang="en-US" dirty="0">
                <a:cs typeface="Arial"/>
              </a:rPr>
              <a:t> = 0, ∑ </a:t>
            </a:r>
            <a:r>
              <a:rPr lang="en-US" dirty="0" err="1">
                <a:cs typeface="Arial"/>
              </a:rPr>
              <a:t>F</a:t>
            </a:r>
            <a:r>
              <a:rPr lang="en-US" baseline="-25000" dirty="0" err="1">
                <a:cs typeface="Arial"/>
              </a:rPr>
              <a:t>z</a:t>
            </a:r>
            <a:r>
              <a:rPr lang="en-US" dirty="0">
                <a:cs typeface="Arial"/>
              </a:rPr>
              <a:t> = 0</a:t>
            </a:r>
          </a:p>
          <a:p>
            <a:pPr lvl="1"/>
            <a:r>
              <a:rPr lang="en-US" dirty="0">
                <a:cs typeface="Arial"/>
              </a:rPr>
              <a:t>∑ </a:t>
            </a:r>
            <a:r>
              <a:rPr lang="en-US" dirty="0" err="1">
                <a:cs typeface="Arial"/>
              </a:rPr>
              <a:t>M</a:t>
            </a:r>
            <a:r>
              <a:rPr lang="en-US" baseline="-25000" dirty="0" err="1">
                <a:cs typeface="Arial"/>
              </a:rPr>
              <a:t>x</a:t>
            </a:r>
            <a:r>
              <a:rPr lang="en-US" dirty="0">
                <a:cs typeface="Arial"/>
              </a:rPr>
              <a:t> = 0, ∑ M</a:t>
            </a:r>
            <a:r>
              <a:rPr lang="en-US" baseline="-25000" dirty="0">
                <a:cs typeface="Arial"/>
              </a:rPr>
              <a:t>y</a:t>
            </a:r>
            <a:r>
              <a:rPr lang="en-US" dirty="0">
                <a:cs typeface="Arial"/>
              </a:rPr>
              <a:t> = 0, ∑ </a:t>
            </a:r>
            <a:r>
              <a:rPr lang="en-US" dirty="0" err="1">
                <a:cs typeface="Arial"/>
              </a:rPr>
              <a:t>M</a:t>
            </a:r>
            <a:r>
              <a:rPr lang="en-US" baseline="-25000" dirty="0" err="1">
                <a:cs typeface="Arial"/>
              </a:rPr>
              <a:t>z</a:t>
            </a:r>
            <a:r>
              <a:rPr lang="en-US" dirty="0">
                <a:cs typeface="Arial"/>
              </a:rPr>
              <a:t> = 0</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Resultant Loadings</a:t>
            </a:r>
          </a:p>
        </p:txBody>
      </p:sp>
      <p:sp>
        <p:nvSpPr>
          <p:cNvPr id="3" name="Content Placeholder 2"/>
          <p:cNvSpPr>
            <a:spLocks noGrp="1"/>
          </p:cNvSpPr>
          <p:nvPr>
            <p:ph idx="1"/>
          </p:nvPr>
        </p:nvSpPr>
        <p:spPr>
          <a:xfrm>
            <a:off x="1066800" y="1981200"/>
            <a:ext cx="7543800" cy="4343400"/>
          </a:xfrm>
        </p:spPr>
        <p:txBody>
          <a:bodyPr/>
          <a:lstStyle/>
          <a:p>
            <a:r>
              <a:rPr lang="en-US" dirty="0"/>
              <a:t>Method of sections (recall approach to truss problems)</a:t>
            </a:r>
          </a:p>
          <a:p>
            <a:pPr lvl="1"/>
            <a:r>
              <a:rPr lang="en-US" dirty="0"/>
              <a:t>Imaginary section or "cut" is made through the region where the internal loadings are to be determined</a:t>
            </a:r>
          </a:p>
          <a:p>
            <a:pPr lvl="1"/>
            <a:r>
              <a:rPr lang="en-US" dirty="0"/>
              <a:t>The two parts of the body are separated</a:t>
            </a:r>
          </a:p>
          <a:p>
            <a:pPr lvl="1"/>
            <a:r>
              <a:rPr lang="en-US" dirty="0"/>
              <a:t>A free-body diagram of one of the parts is drawn</a:t>
            </a:r>
          </a:p>
          <a:p>
            <a:pPr lvl="1"/>
            <a:r>
              <a:rPr lang="en-US" dirty="0"/>
              <a:t>Equations of equilibrium are used to relate the external forces on the body to a resultant internal force and moment, </a:t>
            </a:r>
            <a:r>
              <a:rPr lang="en-US" b="1" dirty="0"/>
              <a:t>F</a:t>
            </a:r>
            <a:r>
              <a:rPr lang="en-US" baseline="-25000" dirty="0">
                <a:latin typeface="Tahoma" pitchFamily="34" charset="0"/>
              </a:rPr>
              <a:t>R</a:t>
            </a:r>
            <a:r>
              <a:rPr lang="en-US" dirty="0">
                <a:latin typeface="Tahoma" pitchFamily="34" charset="0"/>
              </a:rPr>
              <a:t> and </a:t>
            </a:r>
            <a:r>
              <a:rPr lang="en-US" b="1" dirty="0" err="1">
                <a:latin typeface="Tahoma" pitchFamily="34" charset="0"/>
              </a:rPr>
              <a:t>M</a:t>
            </a:r>
            <a:r>
              <a:rPr lang="en-US" baseline="-25000" dirty="0" err="1">
                <a:latin typeface="Tahoma" pitchFamily="34" charset="0"/>
              </a:rPr>
              <a:t>R</a:t>
            </a:r>
            <a:r>
              <a:rPr lang="en-US" baseline="-50000" dirty="0" err="1">
                <a:latin typeface="Tahoma" pitchFamily="34" charset="0"/>
              </a:rPr>
              <a:t>o</a:t>
            </a:r>
            <a:r>
              <a:rPr lang="en-US" dirty="0">
                <a:latin typeface="Tahoma" pitchFamily="34" charset="0"/>
              </a:rPr>
              <a:t> </a:t>
            </a:r>
          </a:p>
          <a:p>
            <a:pPr lvl="2"/>
            <a:r>
              <a:rPr lang="en-US" dirty="0">
                <a:latin typeface="Tahoma" pitchFamily="34" charset="0"/>
              </a:rPr>
              <a:t>The actual internal loading is a distribution of forces as shown below (center) but can be represented by a force and moment (recall equivalent systems)</a:t>
            </a:r>
          </a:p>
          <a:p>
            <a:pPr lvl="2"/>
            <a:r>
              <a:rPr lang="en-US" dirty="0">
                <a:latin typeface="Tahoma" pitchFamily="34" charset="0"/>
              </a:rPr>
              <a:t>O is typically chosen at the </a:t>
            </a:r>
            <a:r>
              <a:rPr lang="en-US" dirty="0" err="1">
                <a:latin typeface="Tahoma" pitchFamily="34" charset="0"/>
              </a:rPr>
              <a:t>centroid</a:t>
            </a:r>
            <a:r>
              <a:rPr lang="en-US" dirty="0">
                <a:latin typeface="Tahoma" pitchFamily="34" charset="0"/>
              </a:rPr>
              <a:t> of the sectioned area</a:t>
            </a:r>
            <a:endParaRPr lang="en-US" dirty="0"/>
          </a:p>
        </p:txBody>
      </p:sp>
      <p:grpSp>
        <p:nvGrpSpPr>
          <p:cNvPr id="12" name="Group 11"/>
          <p:cNvGrpSpPr>
            <a:grpSpLocks noChangeAspect="1"/>
          </p:cNvGrpSpPr>
          <p:nvPr/>
        </p:nvGrpSpPr>
        <p:grpSpPr>
          <a:xfrm>
            <a:off x="1143000" y="4648200"/>
            <a:ext cx="7827434" cy="1371600"/>
            <a:chOff x="1219200" y="4495800"/>
            <a:chExt cx="7454699" cy="1306286"/>
          </a:xfrm>
        </p:grpSpPr>
        <p:pic>
          <p:nvPicPr>
            <p:cNvPr id="7" name="Picture 6" descr="01-02C.jpg"/>
            <p:cNvPicPr>
              <a:picLocks noChangeAspect="1"/>
            </p:cNvPicPr>
            <p:nvPr/>
          </p:nvPicPr>
          <p:blipFill>
            <a:blip r:embed="rId2" cstate="print"/>
            <a:srcRect b="19215"/>
            <a:stretch>
              <a:fillRect/>
            </a:stretch>
          </p:blipFill>
          <p:spPr>
            <a:xfrm>
              <a:off x="6248400" y="4495800"/>
              <a:ext cx="2425499" cy="1306286"/>
            </a:xfrm>
            <a:prstGeom prst="rect">
              <a:avLst/>
            </a:prstGeom>
          </p:spPr>
        </p:pic>
        <p:pic>
          <p:nvPicPr>
            <p:cNvPr id="8" name="Picture 7" descr="01-02A.jpg"/>
            <p:cNvPicPr>
              <a:picLocks noChangeAspect="1"/>
            </p:cNvPicPr>
            <p:nvPr/>
          </p:nvPicPr>
          <p:blipFill>
            <a:blip r:embed="rId3" cstate="print"/>
            <a:srcRect b="19215"/>
            <a:stretch>
              <a:fillRect/>
            </a:stretch>
          </p:blipFill>
          <p:spPr>
            <a:xfrm>
              <a:off x="1219200" y="4495800"/>
              <a:ext cx="2425499" cy="1306286"/>
            </a:xfrm>
            <a:prstGeom prst="rect">
              <a:avLst/>
            </a:prstGeom>
          </p:spPr>
        </p:pic>
        <p:pic>
          <p:nvPicPr>
            <p:cNvPr id="9" name="Picture 8" descr="01-02B.jpg"/>
            <p:cNvPicPr>
              <a:picLocks noChangeAspect="1"/>
            </p:cNvPicPr>
            <p:nvPr/>
          </p:nvPicPr>
          <p:blipFill>
            <a:blip r:embed="rId4" cstate="print"/>
            <a:srcRect b="19215"/>
            <a:stretch>
              <a:fillRect/>
            </a:stretch>
          </p:blipFill>
          <p:spPr>
            <a:xfrm>
              <a:off x="3733800" y="4495800"/>
              <a:ext cx="2425499" cy="1306286"/>
            </a:xfrm>
            <a:prstGeom prst="rect">
              <a:avLst/>
            </a:prstGeom>
          </p:spPr>
        </p:pic>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Internal Resultant Loadings</a:t>
            </a:r>
          </a:p>
        </p:txBody>
      </p:sp>
      <p:sp>
        <p:nvSpPr>
          <p:cNvPr id="3" name="Content Placeholder 2"/>
          <p:cNvSpPr>
            <a:spLocks noGrp="1"/>
          </p:cNvSpPr>
          <p:nvPr>
            <p:ph sz="half" idx="1"/>
          </p:nvPr>
        </p:nvSpPr>
        <p:spPr>
          <a:xfrm>
            <a:off x="1066800" y="1905000"/>
            <a:ext cx="4648200" cy="4648200"/>
          </a:xfrm>
        </p:spPr>
        <p:txBody>
          <a:bodyPr>
            <a:normAutofit lnSpcReduction="10000"/>
          </a:bodyPr>
          <a:lstStyle/>
          <a:p>
            <a:r>
              <a:rPr lang="en-US" dirty="0"/>
              <a:t>Normal force, N</a:t>
            </a:r>
          </a:p>
          <a:p>
            <a:pPr lvl="1"/>
            <a:r>
              <a:rPr lang="en-US" dirty="0"/>
              <a:t>Acts perpendicular to the plane of the area</a:t>
            </a:r>
          </a:p>
          <a:p>
            <a:pPr lvl="1"/>
            <a:r>
              <a:rPr lang="en-US" dirty="0"/>
              <a:t>Develops when external loads tend to push or pull on the two segments of the body</a:t>
            </a:r>
          </a:p>
          <a:p>
            <a:r>
              <a:rPr lang="en-US" dirty="0"/>
              <a:t>Shear force, V</a:t>
            </a:r>
          </a:p>
          <a:p>
            <a:pPr lvl="1"/>
            <a:r>
              <a:rPr lang="en-US" dirty="0"/>
              <a:t>Lies in the plane of the area (usually determine two perpendicular components along coordinate axes, not shown in figure)</a:t>
            </a:r>
          </a:p>
          <a:p>
            <a:pPr lvl="1"/>
            <a:r>
              <a:rPr lang="en-US" dirty="0"/>
              <a:t>Develops when external loads tend to cause the two segments of the body to slide over one another</a:t>
            </a:r>
          </a:p>
          <a:p>
            <a:r>
              <a:rPr lang="en-US" dirty="0" err="1"/>
              <a:t>Torsional</a:t>
            </a:r>
            <a:r>
              <a:rPr lang="en-US" dirty="0"/>
              <a:t> moment or torque, T</a:t>
            </a:r>
          </a:p>
          <a:p>
            <a:pPr lvl="1"/>
            <a:r>
              <a:rPr lang="en-US" dirty="0"/>
              <a:t>Develops when external loads tend to twist one segment of the body with respect to the other</a:t>
            </a:r>
          </a:p>
          <a:p>
            <a:r>
              <a:rPr lang="en-US" dirty="0"/>
              <a:t>Bending moment, M</a:t>
            </a:r>
          </a:p>
          <a:p>
            <a:pPr lvl="1"/>
            <a:r>
              <a:rPr lang="en-US" dirty="0"/>
              <a:t>Develops when external loads tend to bend the body about an axis lying within the plane of the area (usually determine two perpendicular components along coordinate axes, not shown in figure)</a:t>
            </a:r>
          </a:p>
        </p:txBody>
      </p:sp>
      <p:pic>
        <p:nvPicPr>
          <p:cNvPr id="5" name="Content Placeholder 4" descr="01-02D.jpg"/>
          <p:cNvPicPr>
            <a:picLocks noGrp="1" noChangeAspect="1"/>
          </p:cNvPicPr>
          <p:nvPr>
            <p:ph sz="half" idx="2"/>
          </p:nvPr>
        </p:nvPicPr>
        <p:blipFill>
          <a:blip r:embed="rId2" cstate="print"/>
          <a:srcRect l="14403" r="13580" b="22839"/>
          <a:stretch>
            <a:fillRect/>
          </a:stretch>
        </p:blipFill>
        <p:spPr>
          <a:xfrm>
            <a:off x="5791200" y="1905000"/>
            <a:ext cx="3200424" cy="2286000"/>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2-D (Coplanar) Internal Resultant Loadings </a:t>
            </a:r>
          </a:p>
        </p:txBody>
      </p:sp>
      <p:sp>
        <p:nvSpPr>
          <p:cNvPr id="12" name="Content Placeholder 11"/>
          <p:cNvSpPr>
            <a:spLocks noGrp="1"/>
          </p:cNvSpPr>
          <p:nvPr>
            <p:ph idx="1"/>
          </p:nvPr>
        </p:nvSpPr>
        <p:spPr/>
        <p:txBody>
          <a:bodyPr/>
          <a:lstStyle/>
          <a:p>
            <a:r>
              <a:rPr lang="en-US" dirty="0"/>
              <a:t>See </a:t>
            </a:r>
            <a:r>
              <a:rPr lang="en-US" dirty="0" err="1"/>
              <a:t>pg</a:t>
            </a:r>
            <a:r>
              <a:rPr lang="en-US" dirty="0"/>
              <a:t> 264 for M and V sign convention as specified for beam analysis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Problems, </a:t>
            </a:r>
            <a:r>
              <a:rPr lang="en-US" dirty="0" err="1">
                <a:solidFill>
                  <a:srgbClr val="FF0000"/>
                </a:solidFill>
              </a:rPr>
              <a:t>pg</a:t>
            </a:r>
            <a:r>
              <a:rPr lang="en-US" dirty="0">
                <a:solidFill>
                  <a:srgbClr val="FF0000"/>
                </a:solidFill>
              </a:rPr>
              <a:t> 17</a:t>
            </a:r>
          </a:p>
        </p:txBody>
      </p:sp>
      <p:pic>
        <p:nvPicPr>
          <p:cNvPr id="15" name="Picture 14" descr="01-03B.jpg"/>
          <p:cNvPicPr>
            <a:picLocks noChangeAspect="1"/>
          </p:cNvPicPr>
          <p:nvPr/>
        </p:nvPicPr>
        <p:blipFill>
          <a:blip r:embed="rId2" cstate="print"/>
          <a:srcRect b="22840"/>
          <a:stretch>
            <a:fillRect/>
          </a:stretch>
        </p:blipFill>
        <p:spPr>
          <a:xfrm>
            <a:off x="5105400" y="2514600"/>
            <a:ext cx="3703320" cy="1905000"/>
          </a:xfrm>
          <a:prstGeom prst="rect">
            <a:avLst/>
          </a:prstGeom>
        </p:spPr>
      </p:pic>
      <p:pic>
        <p:nvPicPr>
          <p:cNvPr id="16" name="Picture 15" descr="01-03A.jpg"/>
          <p:cNvPicPr>
            <a:picLocks noChangeAspect="1"/>
          </p:cNvPicPr>
          <p:nvPr/>
        </p:nvPicPr>
        <p:blipFill>
          <a:blip r:embed="rId3" cstate="print"/>
          <a:srcRect b="25926"/>
          <a:stretch>
            <a:fillRect/>
          </a:stretch>
        </p:blipFill>
        <p:spPr>
          <a:xfrm>
            <a:off x="1295400" y="2590800"/>
            <a:ext cx="3703320" cy="18288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a:t>
            </a:r>
          </a:p>
        </p:txBody>
      </p:sp>
      <p:sp>
        <p:nvSpPr>
          <p:cNvPr id="3" name="Content Placeholder 2"/>
          <p:cNvSpPr>
            <a:spLocks noGrp="1"/>
          </p:cNvSpPr>
          <p:nvPr>
            <p:ph idx="1"/>
          </p:nvPr>
        </p:nvSpPr>
        <p:spPr>
          <a:xfrm>
            <a:off x="1066800" y="1981200"/>
            <a:ext cx="7772400" cy="1752600"/>
          </a:xfrm>
        </p:spPr>
        <p:txBody>
          <a:bodyPr>
            <a:normAutofit fontScale="92500" lnSpcReduction="20000"/>
          </a:bodyPr>
          <a:lstStyle/>
          <a:p>
            <a:r>
              <a:rPr lang="en-US" dirty="0"/>
              <a:t>Consider sectioned area to be divided into small areas such as </a:t>
            </a:r>
            <a:r>
              <a:rPr lang="el-GR" dirty="0">
                <a:cs typeface="Arial"/>
              </a:rPr>
              <a:t>Δ</a:t>
            </a:r>
            <a:r>
              <a:rPr lang="en-US" dirty="0">
                <a:cs typeface="Arial"/>
              </a:rPr>
              <a:t>A</a:t>
            </a:r>
          </a:p>
          <a:p>
            <a:r>
              <a:rPr lang="en-US" dirty="0">
                <a:cs typeface="Arial"/>
              </a:rPr>
              <a:t>Assume a typical finite yet very small force </a:t>
            </a:r>
            <a:r>
              <a:rPr lang="el-GR" dirty="0">
                <a:cs typeface="Arial"/>
              </a:rPr>
              <a:t>Δ</a:t>
            </a:r>
            <a:r>
              <a:rPr lang="en-US" dirty="0">
                <a:cs typeface="Arial"/>
              </a:rPr>
              <a:t>F acting on </a:t>
            </a:r>
            <a:r>
              <a:rPr lang="el-GR" dirty="0">
                <a:cs typeface="Arial"/>
              </a:rPr>
              <a:t>Δ</a:t>
            </a:r>
            <a:r>
              <a:rPr lang="en-US" dirty="0">
                <a:cs typeface="Arial"/>
              </a:rPr>
              <a:t>A</a:t>
            </a:r>
          </a:p>
          <a:p>
            <a:r>
              <a:rPr lang="en-US" dirty="0">
                <a:cs typeface="Arial"/>
              </a:rPr>
              <a:t>Replace </a:t>
            </a:r>
            <a:r>
              <a:rPr lang="el-GR" dirty="0">
                <a:cs typeface="Arial"/>
              </a:rPr>
              <a:t>Δ</a:t>
            </a:r>
            <a:r>
              <a:rPr lang="en-US" dirty="0">
                <a:cs typeface="Arial"/>
              </a:rPr>
              <a:t>F, by its three components, </a:t>
            </a:r>
            <a:r>
              <a:rPr lang="el-GR" dirty="0">
                <a:cs typeface="Arial"/>
              </a:rPr>
              <a:t>Δ</a:t>
            </a:r>
            <a:r>
              <a:rPr lang="en-US" dirty="0" err="1">
                <a:cs typeface="Arial"/>
              </a:rPr>
              <a:t>F</a:t>
            </a:r>
            <a:r>
              <a:rPr lang="en-US" baseline="-25000" dirty="0" err="1">
                <a:cs typeface="Arial"/>
              </a:rPr>
              <a:t>x</a:t>
            </a:r>
            <a:r>
              <a:rPr lang="en-US" dirty="0">
                <a:cs typeface="Arial"/>
              </a:rPr>
              <a:t>, </a:t>
            </a:r>
            <a:r>
              <a:rPr lang="el-GR" dirty="0">
                <a:cs typeface="Arial"/>
              </a:rPr>
              <a:t>Δ</a:t>
            </a:r>
            <a:r>
              <a:rPr lang="en-US" dirty="0" err="1">
                <a:cs typeface="Arial"/>
              </a:rPr>
              <a:t>F</a:t>
            </a:r>
            <a:r>
              <a:rPr lang="en-US" baseline="-25000" dirty="0" err="1">
                <a:cs typeface="Arial"/>
              </a:rPr>
              <a:t>y</a:t>
            </a:r>
            <a:r>
              <a:rPr lang="en-US" dirty="0">
                <a:cs typeface="Arial"/>
              </a:rPr>
              <a:t>, and </a:t>
            </a:r>
            <a:r>
              <a:rPr lang="el-GR" dirty="0">
                <a:cs typeface="Arial"/>
              </a:rPr>
              <a:t>Δ</a:t>
            </a:r>
            <a:r>
              <a:rPr lang="en-US" dirty="0">
                <a:cs typeface="Arial"/>
              </a:rPr>
              <a:t>F</a:t>
            </a:r>
            <a:r>
              <a:rPr lang="en-US" baseline="-25000" dirty="0">
                <a:cs typeface="Arial"/>
              </a:rPr>
              <a:t>Z </a:t>
            </a:r>
            <a:r>
              <a:rPr lang="en-US" dirty="0">
                <a:cs typeface="Arial"/>
              </a:rPr>
              <a:t> (tangent and normal to the area respectively)</a:t>
            </a:r>
          </a:p>
          <a:p>
            <a:r>
              <a:rPr lang="en-US" dirty="0">
                <a:cs typeface="Arial"/>
              </a:rPr>
              <a:t>As </a:t>
            </a:r>
            <a:r>
              <a:rPr lang="el-GR" dirty="0">
                <a:cs typeface="Arial"/>
              </a:rPr>
              <a:t>Δ</a:t>
            </a:r>
            <a:r>
              <a:rPr lang="en-US" dirty="0">
                <a:cs typeface="Arial"/>
              </a:rPr>
              <a:t>A approaches zero, so do </a:t>
            </a:r>
            <a:r>
              <a:rPr lang="el-GR" dirty="0">
                <a:cs typeface="Arial"/>
              </a:rPr>
              <a:t>Δ</a:t>
            </a:r>
            <a:r>
              <a:rPr lang="en-US" dirty="0">
                <a:cs typeface="Arial"/>
              </a:rPr>
              <a:t>F and its components, but the quotient of the force </a:t>
            </a:r>
            <a:r>
              <a:rPr lang="en-US">
                <a:cs typeface="Arial"/>
              </a:rPr>
              <a:t>over the </a:t>
            </a:r>
            <a:r>
              <a:rPr lang="en-US" dirty="0">
                <a:cs typeface="Arial"/>
              </a:rPr>
              <a:t>area will, in general, approach a finite limit</a:t>
            </a:r>
          </a:p>
          <a:p>
            <a:r>
              <a:rPr lang="en-US" dirty="0">
                <a:cs typeface="Arial"/>
              </a:rPr>
              <a:t>This quotient is called stress </a:t>
            </a:r>
            <a:r>
              <a:rPr lang="en-US" dirty="0">
                <a:cs typeface="Times New Roman"/>
              </a:rPr>
              <a:t>→ it describes the intensity of the internal force on a specific plane (area) passing through a point</a:t>
            </a:r>
          </a:p>
        </p:txBody>
      </p:sp>
      <p:pic>
        <p:nvPicPr>
          <p:cNvPr id="6" name="Picture 5" descr="Stress1.jpg"/>
          <p:cNvPicPr>
            <a:picLocks noChangeAspect="1"/>
          </p:cNvPicPr>
          <p:nvPr/>
        </p:nvPicPr>
        <p:blipFill>
          <a:blip r:embed="rId2" cstate="print"/>
          <a:stretch>
            <a:fillRect/>
          </a:stretch>
        </p:blipFill>
        <p:spPr>
          <a:xfrm>
            <a:off x="1524000" y="3810000"/>
            <a:ext cx="2718652" cy="2896623"/>
          </a:xfrm>
          <a:prstGeom prst="rect">
            <a:avLst/>
          </a:prstGeom>
        </p:spPr>
      </p:pic>
    </p:spTree>
  </p:cSld>
  <p:clrMapOvr>
    <a:masterClrMapping/>
  </p:clrMapOvr>
  <p:transition/>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1520843207</TotalTime>
  <Pages>10</Pages>
  <Words>1355</Words>
  <Application>Microsoft Office PowerPoint</Application>
  <PresentationFormat>On-screen Show (4:3)</PresentationFormat>
  <Paragraphs>161</Paragraphs>
  <Slides>19</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6" baseType="lpstr">
      <vt:lpstr>Arial</vt:lpstr>
      <vt:lpstr>Tahoma</vt:lpstr>
      <vt:lpstr>Times New Roman</vt:lpstr>
      <vt:lpstr>Wingdings</vt:lpstr>
      <vt:lpstr>Shimmer</vt:lpstr>
      <vt:lpstr>Custom Design</vt:lpstr>
      <vt:lpstr>Equation</vt:lpstr>
      <vt:lpstr>Chapter 1  Stress</vt:lpstr>
      <vt:lpstr>Mechanics of Materials</vt:lpstr>
      <vt:lpstr>Equilibrium of a Deformable Body</vt:lpstr>
      <vt:lpstr>Reactions Resulting from Some Common Connections </vt:lpstr>
      <vt:lpstr>Equations of Equilibrium</vt:lpstr>
      <vt:lpstr>Internal Resultant Loadings</vt:lpstr>
      <vt:lpstr>3-D Internal Resultant Loadings</vt:lpstr>
      <vt:lpstr>2-D (Coplanar) Internal Resultant Loadings </vt:lpstr>
      <vt:lpstr>Stress</vt:lpstr>
      <vt:lpstr>Normal and Shear Stress</vt:lpstr>
      <vt:lpstr>General State of Stress</vt:lpstr>
      <vt:lpstr>Equilibrium of a Volume Element</vt:lpstr>
      <vt:lpstr>Average Normal Stress on an Axially Loaded Bar</vt:lpstr>
      <vt:lpstr>Equilibrium of a Volume Element</vt:lpstr>
      <vt:lpstr>Average Shear Stress</vt:lpstr>
      <vt:lpstr>Factor of Safety and Allowable Stress</vt:lpstr>
      <vt:lpstr>Sizing of Simple Connections</vt:lpstr>
      <vt:lpstr>Sizing of Simple Connections (continued)</vt:lpstr>
      <vt:lpstr>Limit State Design, LSD (Load and Resistance Factor Design, LRFD)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Engineering Design Process</dc:title>
  <dc:subject/>
  <dc:creator>Winona State University</dc:creator>
  <cp:keywords/>
  <dc:description/>
  <cp:lastModifiedBy>Dennehy, Keith</cp:lastModifiedBy>
  <cp:revision>182</cp:revision>
  <cp:lastPrinted>2012-01-05T17:49:49Z</cp:lastPrinted>
  <dcterms:created xsi:type="dcterms:W3CDTF">1997-05-11T21:15:14Z</dcterms:created>
  <dcterms:modified xsi:type="dcterms:W3CDTF">2024-01-23T22:03:09Z</dcterms:modified>
</cp:coreProperties>
</file>