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37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06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17.0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802 21 6865,'1'-6'4167,"-1"5"-4123,0 1-1,1-1 0,-1 1 1,0-1-1,0 1 0,0-1 1,-1 1-1,1-1 0,0 1 0,0-1 1,0 1-1,0-1 0,0 1 1,-1 0-1,1-1 0,0 1 1,0-1-1,-1 1 0,1-1 1,0 1-1,-1 0 0,1-1 1,0 1-1,-1 0 0,1-1 1,0 1-1,-1 0 0,1 0 1,-1-1-1,1 1 0,-1 0 1,1 0-1,0 0 0,-1-1 1,1 1-1,-1 0 0,0 0 1,-16-1-13,0 2 0,0-1 1,0 2-1,0 0 0,0 1 0,0 1 1,1 1-1,-1 0 0,1 1 0,-20 10 1,-26 15 140,-70 47 0,-3 13 327,116-77-371,1 2-1,0 0 0,1 1 1,-25 33-1,40-48-121,1-1 0,0 0 0,0 1 0,0-1-1,0 0 1,0 1 0,1-1 0,-1 1 0,0 0 0,1-1 0,-1 1 0,1 0 0,0-1-1,-1 1 1,1 0 0,0-1 0,0 1 0,0 0 0,0-1 0,1 3 0,-1-3-3,1 0 1,0 0 0,-1 0 0,1 0 0,0 0-1,0-1 1,0 1 0,0 0 0,-1 0 0,1-1-1,0 1 1,1-1 0,-1 1 0,0-1 0,0 1 0,0-1-1,0 1 1,0-1 0,0 0 0,0 0 0,2 0-1,7 1 11,-1-1-1,0 0 1,0-1-1,1 0 1,-1 0-1,9-3 0,259-83 233,-275 86-231,-6 4-19,-93 52-17,-114 71 63,186-109-31,1 2 0,0 0 0,2 1 0,0 2-1,-36 46 1,56-64-10,-1-1 0,1 0 0,0 1 0,0 0 0,0-1 0,0 1 0,1 0-1,-1 0 1,1 0 0,0 0 0,0 0 0,1 0 0,-1 0 0,1 0 0,0 1 0,0-1 0,0 0-1,1 0 1,0 5 0,1-6 3,-1-1 0,1 1 0,-1 0 0,1-1 0,0 1 0,0-1 0,0 1 0,0-1 0,1 0 0,-1 0 1,0 0-1,1 0 0,0 0 0,-1 0 0,1-1 0,0 0 0,0 1 0,0-1 0,0 0 0,0 0 0,0-1 0,0 1 0,0 0 0,1-1 0,2 0 0,13 1 66,-1 0 0,1-2-1,-1 0 1,0-1 0,0-1 0,23-6 0,107-41 252,-64 20-282,-57 22-119,-19 7-51,-1-1-1,1 0 1,-1-1 0,0 0-1,0 0 1,13-8 0,-19 10-61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17.9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35 8618,'6'-1'3587,"80"-11"-2582,-51 9-769,63-16 1388,-99 19-1387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18.34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 46 7658,'-1'0'864,"-1"0"-248,2-1-16,0-1-112,0 1 0,2-1-40,-1 1-56,42-22-103,-27 21-81,-1 2-72,1 2-32,-2-1-32,0-1 0,-1 0-168,0 0 96,2-5-16,-1-7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19.7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812 329 8322,'14'-11'397,"0"-1"0,-1 0 0,0-1 0,-1 0 0,-1-1 0,0 0 0,-1-1 0,8-15 0,-15 25-331,-1 1 0,0 0-1,-1-1 1,1 1 0,-1-1-1,0 1 1,0-1-1,0 0 1,-1 1 0,1-1-1,-1 0 1,0 1 0,-1-1-1,1 0 1,-1 1-1,0-1 1,0 0 0,-1 1-1,1-1 1,-1 1 0,0 0-1,0-1 1,0 1-1,-1 0 1,1 0 0,-1 1-1,0-1 1,0 0 0,-1 1-1,1 0 1,-1 0 0,1 0-1,-1 0 1,-8-4-1,0 0-16,0 1-1,-1 0 1,0 1-1,0 0 1,0 1-1,0 1 1,-1 0-1,1 1 1,-1 0-1,1 1 1,-1 1-1,0 0 1,0 1-1,1 0 0,-1 1 1,1 1-1,-1 0 1,1 0-1,-18 8 1,11-3-13,0 1 1,1 0 0,0 1 0,0 1-1,1 1 1,1 1 0,0 0-1,1 2 1,0-1 0,1 2-1,-22 28 1,27-28-33,0 1 0,2 0 0,0 0 0,0 0 0,2 1 0,0 0 0,-4 24 1,1 12 6,-2 64 1,9-82 1,0-1 1,-3 0-1,0 0 1,-3 0 0,-19 55-1,23-80-6,-2-1-1,1 0 1,-1 0-1,-1 0 1,1 0-1,-1-1 0,-1 0 1,0-1-1,0 0 1,0 0-1,-12 7 1,17-12-5,0 0 0,0 0 0,-1 0 0,1-1 0,0 1 0,-1-1 0,1 0 0,0 0 0,-1 0 0,0 0 0,1 0 0,-1-1 0,1 0 0,-1 0 0,0 0 0,1 0 1,-1 0-1,1-1 0,-1 0 0,0 0 0,1 0 0,-1 0 0,1 0 0,0-1 0,0 1 0,-1-1 0,1 0 0,0 0 0,0 0 0,0 0 0,1-1 0,-1 1 0,1-1 1,-1 1-1,1-1 0,-4-6 0,4 6 2,0-1 0,0 0 0,0 0 1,0 0-1,1 0 0,0-1 0,-1 1 1,2 0-1,-1-1 0,0 1 0,1 0 0,0-1 1,0 1-1,0 0 0,0-1 0,1 1 1,0 0-1,0-1 0,0 1 0,0 0 0,1 0 1,0 0-1,0 0 0,4-7 0,-2 5-20,-1 0 0,2 1 0,-1 0 0,0 0 0,1 0 0,0 0 0,0 1 0,0 0 0,1 0 0,0 0 0,-1 1 0,1 0 0,0 0 0,1 0 0,11-3 0,-18 6 69,1 0 0,0-1 1,-1 1-1,1 0 0,0 0 0,-1 0 0,1 0 0,0 0 1,0 0-1,-1 0 0,1 0 0,0 0 0,-1 0 1,1 0-1,0 0 0,-1 0 0,1 1 0,0-1 0,-1 0 1,1 1-1,0-1 0,-1 0 0,1 1 0,0-1 0,-1 1 1,1-1-1,-1 1 0,1-1 0,-1 1 0,1-1 1,-1 1-1,0-1 0,1 1 0,-1 0 0,0-1 0,1 1 1,-1 0-1,0-1 0,1 2 0,-2 4 290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21.08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1 145 5881,'0'0'4232,"11"-2"-2433,533-86 1554,-454 77-3264,14-4-51,-16 2 450,114-3 1609,-204 16-1846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8T14:46:21.91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332 1 9866,'0'0'623,"-4"13"601,-38 81-424,-3-2-1,-85 126 0,70-121-115,57-91-636,-5 7 120,0 0 1,1 1 0,0 0 0,-6 20 0,12-32-146,1 0 1,-1 0 0,0 0 0,1 1-1,0-1 1,-1 0 0,1 0 0,0 0-1,0 0 1,0 0 0,0 0 0,0 1-1,1-1 1,-1 0 0,1 0 0,-1 0 0,1 0-1,0 0 1,0 0 0,0 0 0,0 0-1,0 0 1,0-1 0,0 1 0,1 0-1,-1-1 1,1 1 0,-1-1 0,1 1-1,-1-1 1,1 0 0,0 0 0,0 1 0,0-1-1,0 0 1,0-1 0,0 1 0,0 0-1,0-1 1,2 1 0,12 2 64,1 0 0,-1-1-1,1-1 1,-1-1 0,1 0 0,23-4 0,104-25 235,-42 7-633,-100 22-150,-1 0-118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7449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17EE5-B2E8-4381-989C-D9C0885A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D6F7-12F5-4F93-A94B-5223A1F1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2596-2834-4319-A604-AE8AB6595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D7CD-D093-417A-872A-5344EA9D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4DC9-3F09-48ED-8549-8BE8060F9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5F9E-0722-4EED-82DF-A22C41FA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79A-24B8-4113-A728-03EFE19DE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655-5B50-4773-AA8F-A058356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02ABA-5E54-4E0A-BF6A-DDEBDC8D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1B16-1C01-462A-83FD-FF68D1BB5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FDE1-91BC-41D8-8C95-5E6B1F49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C23B-F949-45D9-AEFF-AE6EE9E7E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91C8-4594-46A3-8176-453AE32D4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3D49-F7A7-4438-A99F-A99979E4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B932-53A1-4A6F-A159-40FD08BC2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7566-E81B-4B5E-8434-672B086C9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6177-494E-4103-8500-44422FF8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F8BE-A9F2-460D-92E9-3753F2D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BE4E-2623-4DB3-8B68-DD95D9B80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1F29-DE02-4A08-950F-D3F75EF03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92A-7C01-4E87-8484-6096B66C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3E60D-DEE3-482C-8722-9AE9683EA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F5DE6B-B720-458E-9896-07664CA4DA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923B83B-4D8D-4AA0-B97E-DA5595E10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customXml" Target="../ink/ink2.xm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customXml" Target="../ink/ink6.xml"/><Relationship Id="rId7" Type="http://schemas.openxmlformats.org/officeDocument/2006/relationships/image" Target="../media/image4.wmf"/><Relationship Id="rId12" Type="http://schemas.openxmlformats.org/officeDocument/2006/relationships/image" Target="../media/image6.png"/><Relationship Id="rId17" Type="http://schemas.openxmlformats.org/officeDocument/2006/relationships/customXml" Target="../ink/ink4.xml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5" Type="http://schemas.openxmlformats.org/officeDocument/2006/relationships/customXml" Target="../ink/ink3.xml"/><Relationship Id="rId10" Type="http://schemas.openxmlformats.org/officeDocument/2006/relationships/customXml" Target="../ink/ink1.xml"/><Relationship Id="rId19" Type="http://schemas.openxmlformats.org/officeDocument/2006/relationships/customXml" Target="../ink/ink5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Chapter 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Strain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a force is applied to a body, it will undergo deformation (change the body's shape and size)</a:t>
            </a:r>
          </a:p>
          <a:p>
            <a:r>
              <a:rPr lang="en-US" dirty="0"/>
              <a:t>The deformation can be highly visible, but is often unnoticeable</a:t>
            </a:r>
          </a:p>
          <a:p>
            <a:r>
              <a:rPr lang="en-US" dirty="0"/>
              <a:t>Generally, the deformation of a body will not be uniform throughout its volume </a:t>
            </a:r>
            <a:r>
              <a:rPr lang="en-US" dirty="0">
                <a:cs typeface="Times New Roman"/>
              </a:rPr>
              <a:t>→ so the change in geometry of any line segment within the body may vary along its length</a:t>
            </a:r>
            <a:endParaRPr lang="en-US" dirty="0"/>
          </a:p>
          <a:p>
            <a:r>
              <a:rPr lang="en-US" dirty="0"/>
              <a:t>To study deformational changes in a more uniform manner, lines will be considered that are very short and located in the vicinity of a point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Strain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elongation or contraction of a line segment per unit of length is referred to as normal strain (</a:t>
            </a:r>
            <a:r>
              <a:rPr lang="el-GR" dirty="0">
                <a:cs typeface="Times New Roman"/>
              </a:rPr>
              <a:t>ε</a:t>
            </a:r>
            <a:r>
              <a:rPr lang="en-US" dirty="0">
                <a:cs typeface="Times New Roman"/>
              </a:rPr>
              <a:t>)</a:t>
            </a: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normal strain</a:t>
            </a:r>
          </a:p>
          <a:p>
            <a:r>
              <a:rPr lang="en-US" dirty="0"/>
              <a:t>The normal strain at point A in the direction of n</a:t>
            </a:r>
          </a:p>
          <a:p>
            <a:r>
              <a:rPr lang="en-US" dirty="0"/>
              <a:t>Approximate final length of a short line segment in the direction of n</a:t>
            </a:r>
          </a:p>
          <a:p>
            <a:r>
              <a:rPr lang="en-US" dirty="0"/>
              <a:t>Normal strain is a dimensionless quantity (but often still use units representing the ratio of length, mm/mm or in/in) </a:t>
            </a:r>
          </a:p>
        </p:txBody>
      </p:sp>
      <p:pic>
        <p:nvPicPr>
          <p:cNvPr id="12" name="Picture 11" descr="02-01A.jpg"/>
          <p:cNvPicPr>
            <a:picLocks noChangeAspect="1"/>
          </p:cNvPicPr>
          <p:nvPr/>
        </p:nvPicPr>
        <p:blipFill>
          <a:blip r:embed="rId2" cstate="print"/>
          <a:srcRect l="31481" r="31482" b="23611"/>
          <a:stretch>
            <a:fillRect/>
          </a:stretch>
        </p:blipFill>
        <p:spPr>
          <a:xfrm>
            <a:off x="1524001" y="2590804"/>
            <a:ext cx="1673627" cy="2300291"/>
          </a:xfrm>
          <a:prstGeom prst="rect">
            <a:avLst/>
          </a:prstGeom>
        </p:spPr>
      </p:pic>
      <p:pic>
        <p:nvPicPr>
          <p:cNvPr id="13" name="Content Placeholder 8" descr="02-01B.jpg"/>
          <p:cNvPicPr>
            <a:picLocks noChangeAspect="1"/>
          </p:cNvPicPr>
          <p:nvPr/>
        </p:nvPicPr>
        <p:blipFill>
          <a:blip r:embed="rId3" cstate="print"/>
          <a:srcRect l="30864" r="30864" b="22222"/>
          <a:stretch>
            <a:fillRect/>
          </a:stretch>
        </p:blipFill>
        <p:spPr bwMode="auto">
          <a:xfrm>
            <a:off x="3276600" y="2590800"/>
            <a:ext cx="1700802" cy="230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62400" y="5105400"/>
          <a:ext cx="93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393480" progId="Equation.3">
                  <p:embed/>
                </p:oleObj>
              </mc:Choice>
              <mc:Fallback>
                <p:oleObj name="Equation" r:id="rId4" imgW="939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939800" cy="393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943600" y="5334000"/>
          <a:ext cx="166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63560" imgH="431640" progId="Equation.3">
                  <p:embed/>
                </p:oleObj>
              </mc:Choice>
              <mc:Fallback>
                <p:oleObj name="Equation" r:id="rId6" imgW="1663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34000"/>
                        <a:ext cx="1663700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772400" y="5791200"/>
          <a:ext cx="927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203040" progId="Equation.3">
                  <p:embed/>
                </p:oleObj>
              </mc:Choice>
              <mc:Fallback>
                <p:oleObj name="Equation" r:id="rId8" imgW="9270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791200"/>
                        <a:ext cx="927100" cy="203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5ABFAE2F-09ED-451F-9AED-58A4D2CF5116}"/>
              </a:ext>
            </a:extLst>
          </p:cNvPr>
          <p:cNvGrpSpPr/>
          <p:nvPr/>
        </p:nvGrpSpPr>
        <p:grpSpPr>
          <a:xfrm>
            <a:off x="5995268" y="2927927"/>
            <a:ext cx="1048680" cy="775440"/>
            <a:chOff x="5995268" y="2927927"/>
            <a:chExt cx="1048680" cy="77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121AD49-39B3-43CD-A8FE-F89F43D8A546}"/>
                    </a:ext>
                  </a:extLst>
                </p14:cNvPr>
                <p14:cNvContentPartPr/>
                <p14:nvPr/>
              </p14:nvContentPartPr>
              <p14:xfrm>
                <a:off x="5995268" y="3248687"/>
                <a:ext cx="289440" cy="284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121AD49-39B3-43CD-A8FE-F89F43D8A54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77628" y="3230687"/>
                  <a:ext cx="3250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3D2F091-10CD-4E5E-9217-824CCDB6AC30}"/>
                    </a:ext>
                  </a:extLst>
                </p14:cNvPr>
                <p14:cNvContentPartPr/>
                <p14:nvPr/>
              </p14:nvContentPartPr>
              <p14:xfrm>
                <a:off x="6379028" y="3400607"/>
                <a:ext cx="81360" cy="129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3D2F091-10CD-4E5E-9217-824CCDB6AC3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361028" y="3382607"/>
                  <a:ext cx="117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2580521-634C-4773-A39D-3A4676947FFA}"/>
                    </a:ext>
                  </a:extLst>
                </p14:cNvPr>
                <p14:cNvContentPartPr/>
                <p14:nvPr/>
              </p14:nvContentPartPr>
              <p14:xfrm>
                <a:off x="6331148" y="3344087"/>
                <a:ext cx="63720" cy="16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2580521-634C-4773-A39D-3A4676947FF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313148" y="3326087"/>
                  <a:ext cx="9936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0BC1D58-AF38-46A2-9702-6FD3E5CE1D79}"/>
                    </a:ext>
                  </a:extLst>
                </p14:cNvPr>
                <p14:cNvContentPartPr/>
                <p14:nvPr/>
              </p14:nvContentPartPr>
              <p14:xfrm>
                <a:off x="6704468" y="2927927"/>
                <a:ext cx="339480" cy="3319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0BC1D58-AF38-46A2-9702-6FD3E5CE1D7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686828" y="2910287"/>
                  <a:ext cx="37512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9D4DBB6-6C52-41FB-B0E1-93D239F66150}"/>
                    </a:ext>
                  </a:extLst>
                </p14:cNvPr>
                <p14:cNvContentPartPr/>
                <p14:nvPr/>
              </p14:nvContentPartPr>
              <p14:xfrm>
                <a:off x="6585668" y="3336167"/>
                <a:ext cx="374400" cy="522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9D4DBB6-6C52-41FB-B0E1-93D239F6615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568028" y="3318167"/>
                  <a:ext cx="41004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CAAFF7E-2636-4406-8422-87ABA3B44517}"/>
                    </a:ext>
                  </a:extLst>
                </p14:cNvPr>
                <p14:cNvContentPartPr/>
                <p14:nvPr/>
              </p14:nvContentPartPr>
              <p14:xfrm>
                <a:off x="6631028" y="3456047"/>
                <a:ext cx="154800" cy="2473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CAAFF7E-2636-4406-8422-87ABA3B44517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613388" y="3438407"/>
                  <a:ext cx="190440" cy="2829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Shear Strain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change in angle that occurs between two line segments that were originally perpendicular to one another is referred to as shear strain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shear strain at point A that is associated with n and t axes </a:t>
            </a:r>
          </a:p>
          <a:p>
            <a:r>
              <a:rPr lang="en-US" dirty="0"/>
              <a:t>If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' is smaller than </a:t>
            </a:r>
            <a:r>
              <a:rPr lang="el-GR" dirty="0">
                <a:latin typeface="Arial"/>
                <a:cs typeface="Arial"/>
              </a:rPr>
              <a:t>π</a:t>
            </a:r>
            <a:r>
              <a:rPr lang="en-US" dirty="0">
                <a:cs typeface="Arial"/>
              </a:rPr>
              <a:t>/2 the shear strain is positive, if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' is larger than </a:t>
            </a:r>
            <a:r>
              <a:rPr lang="el-GR" dirty="0">
                <a:latin typeface="Arial"/>
                <a:cs typeface="Arial"/>
              </a:rPr>
              <a:t>π</a:t>
            </a:r>
            <a:r>
              <a:rPr lang="en-US" dirty="0">
                <a:cs typeface="Arial"/>
              </a:rPr>
              <a:t>/2 the shear strain is negative</a:t>
            </a:r>
          </a:p>
          <a:p>
            <a:r>
              <a:rPr lang="en-US" dirty="0">
                <a:cs typeface="Arial"/>
              </a:rPr>
              <a:t>Shear strain is measured in radians (</a:t>
            </a:r>
            <a:r>
              <a:rPr lang="en-US" dirty="0" err="1">
                <a:cs typeface="Arial"/>
              </a:rPr>
              <a:t>rad</a:t>
            </a:r>
            <a:r>
              <a:rPr lang="en-US" dirty="0">
                <a:cs typeface="Arial"/>
              </a:rPr>
              <a:t>)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0" y="2590800"/>
            <a:ext cx="4642872" cy="2839301"/>
            <a:chOff x="1524000" y="2590800"/>
            <a:chExt cx="4642872" cy="2839301"/>
          </a:xfrm>
        </p:grpSpPr>
        <p:pic>
          <p:nvPicPr>
            <p:cNvPr id="7" name="Picture 6" descr="02-02B.jpg"/>
            <p:cNvPicPr>
              <a:picLocks noChangeAspect="1"/>
            </p:cNvPicPr>
            <p:nvPr/>
          </p:nvPicPr>
          <p:blipFill>
            <a:blip r:embed="rId2"/>
            <a:srcRect l="30556" r="30555" b="22222"/>
            <a:stretch>
              <a:fillRect/>
            </a:stretch>
          </p:blipFill>
          <p:spPr>
            <a:xfrm>
              <a:off x="4038600" y="2590800"/>
              <a:ext cx="2128272" cy="2837696"/>
            </a:xfrm>
            <a:prstGeom prst="rect">
              <a:avLst/>
            </a:prstGeom>
          </p:spPr>
        </p:pic>
        <p:pic>
          <p:nvPicPr>
            <p:cNvPr id="8" name="Picture 7" descr="02-02A.jpg"/>
            <p:cNvPicPr>
              <a:picLocks noChangeAspect="1"/>
            </p:cNvPicPr>
            <p:nvPr/>
          </p:nvPicPr>
          <p:blipFill>
            <a:blip r:embed="rId3"/>
            <a:srcRect l="28733" r="28674" b="22178"/>
            <a:stretch>
              <a:fillRect/>
            </a:stretch>
          </p:blipFill>
          <p:spPr>
            <a:xfrm>
              <a:off x="1524000" y="2590800"/>
              <a:ext cx="2330981" cy="2839301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/>
              <p:cNvSpPr txBox="1"/>
              <p:nvPr/>
            </p:nvSpPr>
            <p:spPr bwMode="auto">
              <a:xfrm>
                <a:off x="7239000" y="5181600"/>
                <a:ext cx="1555219" cy="55880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𝑛𝑡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l-G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0" y="5181600"/>
                <a:ext cx="1555219" cy="558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Strain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strains cause a change in volume of the element, whereas the shear strains cause a change in its shape</a:t>
            </a:r>
          </a:p>
          <a:p>
            <a:endParaRPr lang="en-US" dirty="0"/>
          </a:p>
        </p:txBody>
      </p:sp>
      <p:pic>
        <p:nvPicPr>
          <p:cNvPr id="4" name="Picture 3" descr="02-03C.jpg"/>
          <p:cNvPicPr>
            <a:picLocks noChangeAspect="1"/>
          </p:cNvPicPr>
          <p:nvPr/>
        </p:nvPicPr>
        <p:blipFill>
          <a:blip r:embed="rId2" cstate="print"/>
          <a:srcRect l="12963" r="13889" b="20833"/>
          <a:stretch>
            <a:fillRect/>
          </a:stretch>
        </p:blipFill>
        <p:spPr>
          <a:xfrm>
            <a:off x="5715000" y="2590800"/>
            <a:ext cx="3130290" cy="2258577"/>
          </a:xfrm>
          <a:prstGeom prst="rect">
            <a:avLst/>
          </a:prstGeom>
        </p:spPr>
      </p:pic>
      <p:pic>
        <p:nvPicPr>
          <p:cNvPr id="5" name="Picture 4" descr="02-03A.jpg"/>
          <p:cNvPicPr>
            <a:picLocks noChangeAspect="1"/>
          </p:cNvPicPr>
          <p:nvPr/>
        </p:nvPicPr>
        <p:blipFill>
          <a:blip r:embed="rId3" cstate="print"/>
          <a:srcRect l="20400" r="19415" b="20790"/>
          <a:stretch>
            <a:fillRect/>
          </a:stretch>
        </p:blipFill>
        <p:spPr>
          <a:xfrm>
            <a:off x="1143000" y="2590800"/>
            <a:ext cx="2575552" cy="2259804"/>
          </a:xfrm>
          <a:prstGeom prst="rect">
            <a:avLst/>
          </a:prstGeom>
        </p:spPr>
      </p:pic>
      <p:pic>
        <p:nvPicPr>
          <p:cNvPr id="6" name="Picture 5" descr="02-03B.jpg"/>
          <p:cNvPicPr>
            <a:picLocks noChangeAspect="1"/>
          </p:cNvPicPr>
          <p:nvPr/>
        </p:nvPicPr>
        <p:blipFill>
          <a:blip r:embed="rId4" cstate="print"/>
          <a:srcRect l="29688" r="31423" b="24913"/>
          <a:stretch>
            <a:fillRect/>
          </a:stretch>
        </p:blipFill>
        <p:spPr>
          <a:xfrm>
            <a:off x="3810000" y="2590800"/>
            <a:ext cx="1760225" cy="226576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Strain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620000" cy="4114800"/>
          </a:xfrm>
        </p:spPr>
        <p:txBody>
          <a:bodyPr/>
          <a:lstStyle/>
          <a:p>
            <a:r>
              <a:rPr lang="en-US" dirty="0"/>
              <a:t>Most engineering design involves applications for which only small deformations are allowed</a:t>
            </a:r>
          </a:p>
          <a:p>
            <a:r>
              <a:rPr lang="en-US" dirty="0"/>
              <a:t>It is assumed in this text that deformations occurring within a body are almost infinitesimal, so that normal strains are very small compared to 1 (</a:t>
            </a:r>
            <a:r>
              <a:rPr lang="el-GR" dirty="0">
                <a:latin typeface="Times New Roman"/>
                <a:cs typeface="Times New Roman"/>
              </a:rPr>
              <a:t>ε</a:t>
            </a:r>
            <a:r>
              <a:rPr lang="en-US" dirty="0">
                <a:cs typeface="Times New Roman"/>
              </a:rPr>
              <a:t>&lt;&lt;1, referred to as </a:t>
            </a:r>
            <a:r>
              <a:rPr lang="en-US" dirty="0"/>
              <a:t>small strain analysis)</a:t>
            </a:r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If </a:t>
            </a:r>
            <a:r>
              <a:rPr lang="el-GR" dirty="0">
                <a:cs typeface="Times New Roman"/>
              </a:rPr>
              <a:t>θ </a:t>
            </a:r>
            <a:r>
              <a:rPr lang="en-US" dirty="0">
                <a:cs typeface="Times New Roman"/>
              </a:rPr>
              <a:t>is very small, can approximate (in radians) sin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 =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, tan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 =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, </a:t>
            </a:r>
            <a:r>
              <a:rPr lang="en-US" dirty="0" err="1">
                <a:cs typeface="Times New Roman"/>
              </a:rPr>
              <a:t>cos</a:t>
            </a:r>
            <a:r>
              <a:rPr lang="en-US" dirty="0">
                <a:cs typeface="Times New Roman"/>
              </a:rPr>
              <a:t> </a:t>
            </a:r>
            <a:r>
              <a:rPr lang="el-GR" dirty="0">
                <a:cs typeface="Times New Roman"/>
              </a:rPr>
              <a:t>θ</a:t>
            </a:r>
            <a:r>
              <a:rPr lang="en-US" dirty="0">
                <a:cs typeface="Times New Roman"/>
              </a:rPr>
              <a:t> = 1</a:t>
            </a:r>
          </a:p>
          <a:p>
            <a:r>
              <a:rPr lang="en-US" dirty="0">
                <a:solidFill>
                  <a:srgbClr val="FF0000"/>
                </a:solidFill>
                <a:cs typeface="Times New Roman"/>
              </a:rPr>
              <a:t>Problems </a:t>
            </a:r>
            <a:r>
              <a:rPr lang="en-US" dirty="0" err="1">
                <a:solidFill>
                  <a:srgbClr val="FF0000"/>
                </a:solidFill>
                <a:cs typeface="Times New Roman"/>
              </a:rPr>
              <a:t>pg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 78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1520842087</TotalTime>
  <Pages>10</Pages>
  <Words>363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Cambria Math</vt:lpstr>
      <vt:lpstr>Tahoma</vt:lpstr>
      <vt:lpstr>Times New Roman</vt:lpstr>
      <vt:lpstr>Wingdings</vt:lpstr>
      <vt:lpstr>Shimmer</vt:lpstr>
      <vt:lpstr>Custom Design</vt:lpstr>
      <vt:lpstr>Equation</vt:lpstr>
      <vt:lpstr>Chapter 2  Strain</vt:lpstr>
      <vt:lpstr>Deformation</vt:lpstr>
      <vt:lpstr>Normal Strain</vt:lpstr>
      <vt:lpstr>Shear Strain</vt:lpstr>
      <vt:lpstr>Cartesian Strain Components</vt:lpstr>
      <vt:lpstr>Small Strain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86</cp:revision>
  <cp:lastPrinted>2012-01-05T17:48:49Z</cp:lastPrinted>
  <dcterms:created xsi:type="dcterms:W3CDTF">1997-05-11T21:15:14Z</dcterms:created>
  <dcterms:modified xsi:type="dcterms:W3CDTF">2024-01-26T14:41:25Z</dcterms:modified>
</cp:coreProperties>
</file>