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274" r:id="rId3"/>
    <p:sldId id="275" r:id="rId4"/>
    <p:sldId id="276" r:id="rId5"/>
    <p:sldId id="285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</p:sldIdLst>
  <p:sldSz cx="9144000" cy="6858000" type="screen4x3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0950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38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483607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9216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9216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6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16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6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6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16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9217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17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217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178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17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180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717EE5-B2E8-4381-989C-D9C0885A01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9D6F7-12F5-4F93-A94B-5223A1F103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D2596-2834-4319-A604-AE8AB6595A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5D7CD-D093-417A-872A-5344EA9DB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84DC9-3F09-48ED-8549-8BE8060F9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D5F9E-0722-4EED-82DF-A22C41FAD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A879A-24B8-4113-A728-03EFE19DE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91655-5B50-4773-AA8F-A058356FC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02ABA-5E54-4E0A-BF6A-DDEBDC8D8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51B16-1C01-462A-83FD-FF68D1BB5F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EFDE1-91BC-41D8-8C95-5E6B1F49A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6C23B-F949-45D9-AEFF-AE6EE9E7E3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B91C8-4594-46A3-8176-453AE32D4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23D49-F7A7-4438-A99F-A99979E47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1B932-53A1-4A6F-A159-40FD08BC2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97566-E81B-4B5E-8434-672B086C9A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96177-494E-4103-8500-44422FF84E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6F8BE-A9F2-460D-92E9-3753F2D1E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EBE4E-2623-4DB3-8B68-DD95D9B80D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41F29-DE02-4A08-950F-D3F75EF03B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B892A-7C01-4E87-8484-6096B66C8B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3E60D-DEE3-482C-8722-9AE9683EA2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9113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1141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9114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11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11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115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115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115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1F5DE6B-B720-458E-9896-07664CA4DAF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B923B83B-4D8D-4AA0-B97E-DA5595E10C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jpeg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dirty="0"/>
              <a:t>Chapter 3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Mechanical Properties of Materials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Modulus of Toughness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Modulus of toughness, </a:t>
            </a:r>
            <a:r>
              <a:rPr lang="el-GR" dirty="0"/>
              <a:t>μ</a:t>
            </a:r>
            <a:r>
              <a:rPr lang="en-US" baseline="-25000" dirty="0"/>
              <a:t>t</a:t>
            </a:r>
            <a:r>
              <a:rPr lang="en-US" dirty="0"/>
              <a:t>, is the entire area under the </a:t>
            </a:r>
            <a:r>
              <a:rPr lang="el-GR" dirty="0"/>
              <a:t>σ</a:t>
            </a:r>
            <a:r>
              <a:rPr lang="en-US" dirty="0"/>
              <a:t> - </a:t>
            </a:r>
            <a:r>
              <a:rPr lang="el-GR" dirty="0">
                <a:cs typeface="Times New Roman"/>
              </a:rPr>
              <a:t>ε</a:t>
            </a:r>
            <a:r>
              <a:rPr lang="en-US" dirty="0">
                <a:cs typeface="Times New Roman"/>
              </a:rPr>
              <a:t> diagram </a:t>
            </a:r>
            <a:endParaRPr lang="en-US" dirty="0"/>
          </a:p>
          <a:p>
            <a:r>
              <a:rPr lang="el-GR" dirty="0"/>
              <a:t>μ</a:t>
            </a:r>
            <a:r>
              <a:rPr lang="en-US" baseline="-25000" dirty="0"/>
              <a:t>t</a:t>
            </a:r>
            <a:r>
              <a:rPr lang="en-US" dirty="0"/>
              <a:t> represents the maximum amount of strain energy per unit volume a material can absorb up to fracture</a:t>
            </a:r>
          </a:p>
          <a:p>
            <a:r>
              <a:rPr lang="en-US" dirty="0"/>
              <a:t>Materials with a high </a:t>
            </a:r>
            <a:r>
              <a:rPr lang="el-GR" dirty="0"/>
              <a:t>μ</a:t>
            </a:r>
            <a:r>
              <a:rPr lang="en-US" baseline="-25000" dirty="0"/>
              <a:t>t</a:t>
            </a:r>
            <a:r>
              <a:rPr lang="en-US" dirty="0"/>
              <a:t> will distort greatly due to an overloading, materials with a low </a:t>
            </a:r>
            <a:r>
              <a:rPr lang="el-GR" dirty="0"/>
              <a:t>μ</a:t>
            </a:r>
            <a:r>
              <a:rPr lang="en-US" baseline="-25000" dirty="0"/>
              <a:t>t</a:t>
            </a:r>
            <a:r>
              <a:rPr lang="en-US" dirty="0"/>
              <a:t> may suddenly fracture without warning of an approaching failure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Problems </a:t>
            </a:r>
            <a:r>
              <a:rPr lang="en-US" dirty="0" err="1">
                <a:solidFill>
                  <a:srgbClr val="FF0000"/>
                </a:solidFill>
              </a:rPr>
              <a:t>pg</a:t>
            </a:r>
            <a:r>
              <a:rPr lang="en-US" dirty="0">
                <a:solidFill>
                  <a:srgbClr val="FF0000"/>
                </a:solidFill>
              </a:rPr>
              <a:t> 102</a:t>
            </a:r>
          </a:p>
        </p:txBody>
      </p:sp>
      <p:pic>
        <p:nvPicPr>
          <p:cNvPr id="4" name="Picture 3" descr="03-16B FIG.jpg"/>
          <p:cNvPicPr>
            <a:picLocks noChangeAspect="1"/>
          </p:cNvPicPr>
          <p:nvPr/>
        </p:nvPicPr>
        <p:blipFill>
          <a:blip r:embed="rId2" cstate="print"/>
          <a:srcRect l="17593" r="19444" b="19444"/>
          <a:stretch>
            <a:fillRect/>
          </a:stretch>
        </p:blipFill>
        <p:spPr>
          <a:xfrm>
            <a:off x="2209800" y="3505200"/>
            <a:ext cx="3108962" cy="265177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Poisson's Ratio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load P is applied to a bar, it changes the bar's length by an amount </a:t>
            </a:r>
            <a:r>
              <a:rPr lang="el-GR" dirty="0"/>
              <a:t>δ</a:t>
            </a:r>
            <a:r>
              <a:rPr lang="en-US" dirty="0"/>
              <a:t> and it's radius (or other perpendicular dimension) by an amount </a:t>
            </a:r>
            <a:r>
              <a:rPr lang="el-GR" dirty="0"/>
              <a:t>δ</a:t>
            </a:r>
            <a:r>
              <a:rPr lang="en-US" dirty="0"/>
              <a:t>'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Within the elastic range the ratio of these strains is a constant</a:t>
            </a:r>
          </a:p>
          <a:p>
            <a:pPr lvl="1"/>
            <a:r>
              <a:rPr lang="en-US" dirty="0"/>
              <a:t>Poisson's ratio (</a:t>
            </a:r>
            <a:r>
              <a:rPr lang="el-GR" dirty="0"/>
              <a:t>ν</a:t>
            </a:r>
            <a:r>
              <a:rPr lang="en-US" dirty="0"/>
              <a:t> or nu),             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Negative sign is used since longitudinal elongation (positive strain) causes lateral contraction (negative strain), and vice versa (and Poisson's ratio is a positive value)</a:t>
            </a:r>
          </a:p>
          <a:p>
            <a:pPr lvl="1"/>
            <a:r>
              <a:rPr lang="en-US" dirty="0"/>
              <a:t>Poisson's ratio is dimensionless and typically has a value between 1/4 and 1/3 (0&lt;=</a:t>
            </a:r>
            <a:r>
              <a:rPr lang="el-GR" dirty="0"/>
              <a:t>ν</a:t>
            </a:r>
            <a:r>
              <a:rPr lang="en-US" dirty="0"/>
              <a:t>&lt;= 0.5)</a:t>
            </a:r>
          </a:p>
        </p:txBody>
      </p:sp>
      <p:pic>
        <p:nvPicPr>
          <p:cNvPr id="4" name="Picture 3" descr="03-21B.jpg"/>
          <p:cNvPicPr>
            <a:picLocks noChangeAspect="1"/>
          </p:cNvPicPr>
          <p:nvPr/>
        </p:nvPicPr>
        <p:blipFill>
          <a:blip r:embed="rId3" cstate="print"/>
          <a:srcRect b="19444"/>
          <a:stretch>
            <a:fillRect/>
          </a:stretch>
        </p:blipFill>
        <p:spPr>
          <a:xfrm>
            <a:off x="5029200" y="2590800"/>
            <a:ext cx="3291840" cy="1767850"/>
          </a:xfrm>
          <a:prstGeom prst="rect">
            <a:avLst/>
          </a:prstGeom>
        </p:spPr>
      </p:pic>
      <p:pic>
        <p:nvPicPr>
          <p:cNvPr id="5" name="Picture 4" descr="03-21A.jpg"/>
          <p:cNvPicPr>
            <a:picLocks noChangeAspect="1"/>
          </p:cNvPicPr>
          <p:nvPr/>
        </p:nvPicPr>
        <p:blipFill>
          <a:blip r:embed="rId4" cstate="print"/>
          <a:srcRect b="19401"/>
          <a:stretch>
            <a:fillRect/>
          </a:stretch>
        </p:blipFill>
        <p:spPr>
          <a:xfrm>
            <a:off x="1524000" y="2590800"/>
            <a:ext cx="3291840" cy="1768794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86200" y="4876800"/>
          <a:ext cx="68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9" name="Equation" r:id="rId5" imgW="685800" imgH="457200" progId="Equation.3">
                  <p:embed/>
                </p:oleObj>
              </mc:Choice>
              <mc:Fallback>
                <p:oleObj name="Equation" r:id="rId5" imgW="6858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876800"/>
                        <a:ext cx="685800" cy="457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Shear Stress-Strain Diagram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981200"/>
            <a:ext cx="4648200" cy="4114800"/>
          </a:xfrm>
        </p:spPr>
        <p:txBody>
          <a:bodyPr/>
          <a:lstStyle/>
          <a:p>
            <a:r>
              <a:rPr lang="en-US" dirty="0"/>
              <a:t>Hooke's law for shear</a:t>
            </a:r>
          </a:p>
          <a:p>
            <a:r>
              <a:rPr lang="en-US" dirty="0"/>
              <a:t>G is called the shear modulus of elasticity or the modulus of rigidity (same units as E)</a:t>
            </a:r>
          </a:p>
          <a:p>
            <a:r>
              <a:rPr lang="en-US" dirty="0"/>
              <a:t>The three material constants E, </a:t>
            </a:r>
            <a:r>
              <a:rPr lang="el-GR" dirty="0"/>
              <a:t>ν</a:t>
            </a:r>
            <a:r>
              <a:rPr lang="en-US" dirty="0"/>
              <a:t>, and G are related by the following equation (for isotropic materials)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Problems </a:t>
            </a:r>
            <a:r>
              <a:rPr lang="en-US" dirty="0" err="1">
                <a:solidFill>
                  <a:srgbClr val="FF0000"/>
                </a:solidFill>
              </a:rPr>
              <a:t>pg</a:t>
            </a:r>
            <a:r>
              <a:rPr lang="en-US" dirty="0">
                <a:solidFill>
                  <a:srgbClr val="FF0000"/>
                </a:solidFill>
              </a:rPr>
              <a:t> 113</a:t>
            </a:r>
          </a:p>
        </p:txBody>
      </p:sp>
      <p:pic>
        <p:nvPicPr>
          <p:cNvPr id="6" name="Content Placeholder 3" descr="03-24.jpg"/>
          <p:cNvPicPr>
            <a:picLocks noChangeAspect="1"/>
          </p:cNvPicPr>
          <p:nvPr/>
        </p:nvPicPr>
        <p:blipFill>
          <a:blip r:embed="rId3" cstate="print"/>
          <a:srcRect l="11111" r="11111" b="11111"/>
          <a:stretch>
            <a:fillRect/>
          </a:stretch>
        </p:blipFill>
        <p:spPr bwMode="auto">
          <a:xfrm>
            <a:off x="5791200" y="2057400"/>
            <a:ext cx="3200409" cy="2438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81400" y="2057400"/>
          <a:ext cx="4699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4" name="Equation" r:id="rId4" imgW="469800" imgH="203040" progId="Equation.3">
                  <p:embed/>
                </p:oleObj>
              </mc:Choice>
              <mc:Fallback>
                <p:oleObj name="Equation" r:id="rId4" imgW="469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057400"/>
                        <a:ext cx="469900" cy="203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061121"/>
              </p:ext>
            </p:extLst>
          </p:nvPr>
        </p:nvGraphicFramePr>
        <p:xfrm>
          <a:off x="1524000" y="3733800"/>
          <a:ext cx="800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5" name="Equation" r:id="rId6" imgW="799920" imgH="419040" progId="Equation.3">
                  <p:embed/>
                </p:oleObj>
              </mc:Choice>
              <mc:Fallback>
                <p:oleObj name="Equation" r:id="rId6" imgW="79992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733800"/>
                        <a:ext cx="800100" cy="419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Stress and Strain Values from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nominal or engineering stress can be determined by dividing the applied load, P (measured by the load cell on the test frame), by the original cross-sectional area, </a:t>
            </a:r>
            <a:r>
              <a:rPr lang="en-US" dirty="0" err="1"/>
              <a:t>A</a:t>
            </a:r>
            <a:r>
              <a:rPr lang="en-US" baseline="-25000" dirty="0" err="1"/>
              <a:t>o</a:t>
            </a:r>
            <a:r>
              <a:rPr lang="en-US" dirty="0"/>
              <a:t>, of the specimen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nominal or engineering strain can be determined either by using a strain gauge or an extensometer </a:t>
            </a:r>
          </a:p>
          <a:p>
            <a:r>
              <a:rPr lang="en-US" dirty="0"/>
              <a:t>A strain gauge or extensometer determines strain by measuring a specimen's change in length, </a:t>
            </a:r>
            <a:r>
              <a:rPr lang="el-GR" dirty="0">
                <a:cs typeface="Times New Roman"/>
              </a:rPr>
              <a:t>δ</a:t>
            </a:r>
            <a:r>
              <a:rPr lang="en-US" dirty="0">
                <a:cs typeface="Times New Roman"/>
              </a:rPr>
              <a:t>, and dividing this quantity by a set gauge length, L</a:t>
            </a:r>
            <a:r>
              <a:rPr lang="en-US" baseline="-25000" dirty="0">
                <a:cs typeface="Times New Roman"/>
              </a:rPr>
              <a:t>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2819400"/>
          <a:ext cx="508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3" imgW="507960" imgH="431640" progId="Equation.3">
                  <p:embed/>
                </p:oleObj>
              </mc:Choice>
              <mc:Fallback>
                <p:oleObj name="Equation" r:id="rId3" imgW="5079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19400"/>
                        <a:ext cx="508000" cy="431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634653"/>
              </p:ext>
            </p:extLst>
          </p:nvPr>
        </p:nvGraphicFramePr>
        <p:xfrm>
          <a:off x="1524000" y="4572000"/>
          <a:ext cx="469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5" imgW="469800" imgH="431640" progId="Equation.3">
                  <p:embed/>
                </p:oleObj>
              </mc:Choice>
              <mc:Fallback>
                <p:oleObj name="Equation" r:id="rId5" imgW="4698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00"/>
                        <a:ext cx="469900" cy="431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3173718"/>
            <a:ext cx="4905375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Stress-Strain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4114800" cy="42672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σ</a:t>
            </a:r>
            <a:r>
              <a:rPr lang="en-US" dirty="0"/>
              <a:t> - </a:t>
            </a:r>
            <a:r>
              <a:rPr lang="el-GR" dirty="0">
                <a:cs typeface="Times New Roman"/>
              </a:rPr>
              <a:t>ε</a:t>
            </a:r>
            <a:r>
              <a:rPr lang="en-US" dirty="0">
                <a:cs typeface="Times New Roman"/>
              </a:rPr>
              <a:t> diagram f</a:t>
            </a:r>
            <a:r>
              <a:rPr lang="en-US" dirty="0"/>
              <a:t>or a steel (upper figure is not drawn to scale, lower figure is drawn to scale</a:t>
            </a:r>
            <a:r>
              <a:rPr lang="en-US" dirty="0">
                <a:cs typeface="Times New Roman"/>
              </a:rPr>
              <a:t>)</a:t>
            </a:r>
            <a:endParaRPr lang="en-US" dirty="0"/>
          </a:p>
          <a:p>
            <a:r>
              <a:rPr lang="en-US" dirty="0"/>
              <a:t>Proportional limit (</a:t>
            </a:r>
            <a:r>
              <a:rPr lang="el-GR" dirty="0"/>
              <a:t>σ</a:t>
            </a:r>
            <a:r>
              <a:rPr lang="en-US" baseline="-25000" dirty="0"/>
              <a:t>pl</a:t>
            </a:r>
            <a:r>
              <a:rPr lang="en-US" dirty="0"/>
              <a:t>): stress is proportional to the strain, material behaves linearly elastic</a:t>
            </a:r>
          </a:p>
          <a:p>
            <a:r>
              <a:rPr lang="en-US" dirty="0"/>
              <a:t>Elastic limit: upon load removal, specimen still returns back to its original shape</a:t>
            </a:r>
          </a:p>
          <a:p>
            <a:r>
              <a:rPr lang="en-US" dirty="0"/>
              <a:t>Yield stress or yield point (</a:t>
            </a:r>
            <a:r>
              <a:rPr lang="el-GR" dirty="0"/>
              <a:t>σ</a:t>
            </a:r>
            <a:r>
              <a:rPr lang="en-US" baseline="-25000" dirty="0"/>
              <a:t>Y</a:t>
            </a:r>
            <a:r>
              <a:rPr lang="en-US" dirty="0"/>
              <a:t>): deformation that occurs is plastic deformation, after reaching (</a:t>
            </a:r>
            <a:r>
              <a:rPr lang="el-GR" dirty="0"/>
              <a:t>σ</a:t>
            </a:r>
            <a:r>
              <a:rPr lang="en-US" baseline="-25000" dirty="0"/>
              <a:t>Y</a:t>
            </a:r>
            <a:r>
              <a:rPr lang="en-US" dirty="0"/>
              <a:t>) specimen continues to elongate without any increase in load</a:t>
            </a:r>
          </a:p>
          <a:p>
            <a:r>
              <a:rPr lang="en-US" dirty="0"/>
              <a:t>True </a:t>
            </a:r>
            <a:r>
              <a:rPr lang="el-GR" dirty="0"/>
              <a:t>σ</a:t>
            </a:r>
            <a:r>
              <a:rPr lang="en-US" dirty="0"/>
              <a:t> - </a:t>
            </a:r>
            <a:r>
              <a:rPr lang="el-GR" dirty="0">
                <a:cs typeface="Times New Roman"/>
              </a:rPr>
              <a:t>ε</a:t>
            </a:r>
            <a:r>
              <a:rPr lang="en-US" dirty="0">
                <a:cs typeface="Times New Roman"/>
              </a:rPr>
              <a:t> curve uses the actual cross-sectional area and length of the specimen at the instant the load is measured</a:t>
            </a:r>
            <a:endParaRPr lang="en-US" dirty="0"/>
          </a:p>
        </p:txBody>
      </p:sp>
      <p:pic>
        <p:nvPicPr>
          <p:cNvPr id="4" name="Picture 3" descr="03-04.jpg"/>
          <p:cNvPicPr>
            <a:picLocks noChangeAspect="1"/>
          </p:cNvPicPr>
          <p:nvPr/>
        </p:nvPicPr>
        <p:blipFill>
          <a:blip r:embed="rId2" cstate="print"/>
          <a:srcRect l="13889" r="14815" b="12500"/>
          <a:stretch>
            <a:fillRect/>
          </a:stretch>
        </p:blipFill>
        <p:spPr>
          <a:xfrm>
            <a:off x="5486400" y="1219200"/>
            <a:ext cx="3520426" cy="2880360"/>
          </a:xfrm>
          <a:prstGeom prst="rect">
            <a:avLst/>
          </a:prstGeom>
        </p:spPr>
      </p:pic>
      <p:pic>
        <p:nvPicPr>
          <p:cNvPr id="5" name="Picture 4" descr="03-06.jpg"/>
          <p:cNvPicPr>
            <a:picLocks noChangeAspect="1"/>
          </p:cNvPicPr>
          <p:nvPr/>
        </p:nvPicPr>
        <p:blipFill>
          <a:blip r:embed="rId3" cstate="print"/>
          <a:srcRect l="7407" r="7407" b="12500"/>
          <a:stretch>
            <a:fillRect/>
          </a:stretch>
        </p:blipFill>
        <p:spPr>
          <a:xfrm>
            <a:off x="5181600" y="4114801"/>
            <a:ext cx="3817199" cy="261392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Stress-Strain Behavior of Ductile and Brittle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Ductile Materials</a:t>
            </a:r>
          </a:p>
          <a:p>
            <a:pPr lvl="1"/>
            <a:r>
              <a:rPr lang="en-US" dirty="0"/>
              <a:t>Experience large stains before fracture</a:t>
            </a:r>
          </a:p>
          <a:p>
            <a:pPr lvl="1"/>
            <a:r>
              <a:rPr lang="en-US" dirty="0"/>
              <a:t>Percent elongation ((L</a:t>
            </a:r>
            <a:r>
              <a:rPr lang="en-US" baseline="-25000" dirty="0"/>
              <a:t>f</a:t>
            </a:r>
            <a:r>
              <a:rPr lang="en-US" dirty="0"/>
              <a:t> – L</a:t>
            </a:r>
            <a:r>
              <a:rPr lang="en-US" baseline="-25000" dirty="0"/>
              <a:t>o</a:t>
            </a:r>
            <a:r>
              <a:rPr lang="en-US" dirty="0"/>
              <a:t>)/L</a:t>
            </a:r>
            <a:r>
              <a:rPr lang="en-US" baseline="-25000" dirty="0"/>
              <a:t>o</a:t>
            </a:r>
            <a:r>
              <a:rPr lang="en-US" dirty="0"/>
              <a:t> * (100%))</a:t>
            </a:r>
          </a:p>
          <a:p>
            <a:pPr lvl="1"/>
            <a:r>
              <a:rPr lang="en-US" dirty="0"/>
              <a:t>Percent reduction in area (within the region of necking, (</a:t>
            </a:r>
            <a:r>
              <a:rPr lang="en-US" dirty="0" err="1"/>
              <a:t>A</a:t>
            </a:r>
            <a:r>
              <a:rPr lang="en-US" baseline="-25000" dirty="0" err="1"/>
              <a:t>o</a:t>
            </a:r>
            <a:r>
              <a:rPr lang="en-US" dirty="0"/>
              <a:t> – </a:t>
            </a:r>
            <a:r>
              <a:rPr lang="en-US" dirty="0" err="1"/>
              <a:t>A</a:t>
            </a:r>
            <a:r>
              <a:rPr lang="en-US" baseline="-25000" dirty="0" err="1"/>
              <a:t>f</a:t>
            </a:r>
            <a:r>
              <a:rPr lang="en-US" dirty="0"/>
              <a:t>)/</a:t>
            </a:r>
            <a:r>
              <a:rPr lang="en-US" dirty="0" err="1"/>
              <a:t>A</a:t>
            </a:r>
            <a:r>
              <a:rPr lang="en-US" baseline="-25000" dirty="0" err="1"/>
              <a:t>o</a:t>
            </a:r>
            <a:r>
              <a:rPr lang="en-US" dirty="0"/>
              <a:t> * (100%))</a:t>
            </a:r>
          </a:p>
          <a:p>
            <a:pPr lvl="1"/>
            <a:r>
              <a:rPr lang="en-US" dirty="0"/>
              <a:t>Some materials may not exhibit a well-defined yield point, standard practice to define a yield strength using a graphical procedure known as the offset method (often a 0.2% strain is the offset used)</a:t>
            </a:r>
          </a:p>
          <a:p>
            <a:r>
              <a:rPr lang="en-US" dirty="0"/>
              <a:t>Brittle Materials</a:t>
            </a:r>
          </a:p>
          <a:p>
            <a:pPr lvl="1"/>
            <a:r>
              <a:rPr lang="en-US" dirty="0"/>
              <a:t>Exhibit little or no yielding before failure</a:t>
            </a:r>
          </a:p>
          <a:p>
            <a:pPr lvl="1"/>
            <a:r>
              <a:rPr lang="en-US" dirty="0"/>
              <a:t>Compared with behavior in tension, brittle materials typically exhibit much higher resistance to axial compression</a:t>
            </a:r>
          </a:p>
          <a:p>
            <a:r>
              <a:rPr lang="en-US" dirty="0"/>
              <a:t>Materials can exhibit both ductile and brittle behavior (i.e. steel has brittle behavior when it contains a high carbon content and is ductile when the carbon content is reduced)</a:t>
            </a:r>
          </a:p>
        </p:txBody>
      </p:sp>
    </p:spTree>
    <p:extLst>
      <p:ext uri="{BB962C8B-B14F-4D97-AF65-F5344CB8AC3E}">
        <p14:creationId xmlns:p14="http://schemas.microsoft.com/office/powerpoint/2010/main" val="194682329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Hooke's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most engineering materials a linear relationship exists between stress and strain within the elastic region</a:t>
            </a:r>
          </a:p>
          <a:p>
            <a:r>
              <a:rPr lang="en-US" dirty="0"/>
              <a:t>In equation form this relationship is known as Hooke's Law</a:t>
            </a:r>
          </a:p>
          <a:p>
            <a:pPr lvl="1"/>
            <a:r>
              <a:rPr lang="en-US" dirty="0"/>
              <a:t>E represents the constant of proportionality and is called the modulus of elasticity or Young's modulus</a:t>
            </a:r>
          </a:p>
          <a:p>
            <a:pPr lvl="1"/>
            <a:r>
              <a:rPr lang="en-US" dirty="0"/>
              <a:t>Represents the equation of the initial straight-lined portion of the </a:t>
            </a:r>
            <a:r>
              <a:rPr lang="el-GR" dirty="0"/>
              <a:t>σ</a:t>
            </a:r>
            <a:r>
              <a:rPr lang="en-US" dirty="0"/>
              <a:t> - </a:t>
            </a:r>
            <a:r>
              <a:rPr lang="el-GR" dirty="0">
                <a:cs typeface="Times New Roman"/>
              </a:rPr>
              <a:t>ε</a:t>
            </a:r>
            <a:r>
              <a:rPr lang="en-US" dirty="0">
                <a:cs typeface="Times New Roman"/>
              </a:rPr>
              <a:t> diagram up to the proportional limit and E is the slope of this line</a:t>
            </a:r>
          </a:p>
          <a:p>
            <a:pPr lvl="1"/>
            <a:r>
              <a:rPr lang="en-US" dirty="0">
                <a:cs typeface="Times New Roman"/>
              </a:rPr>
              <a:t>E is a (inherent) mechanical property that reflects the "stiffness" of a material</a:t>
            </a:r>
          </a:p>
          <a:p>
            <a:pPr lvl="1"/>
            <a:r>
              <a:rPr lang="en-US" dirty="0">
                <a:cs typeface="Times New Roman"/>
              </a:rPr>
              <a:t>E will have units of stress such as Pa or psi</a:t>
            </a:r>
          </a:p>
          <a:p>
            <a:r>
              <a:rPr lang="en-US" dirty="0">
                <a:cs typeface="Times New Roman"/>
              </a:rPr>
              <a:t>If a material fails to exhibit linear-elastic behavior or if the stress in the material exceeds the proportional limit, the </a:t>
            </a:r>
            <a:r>
              <a:rPr lang="el-GR" dirty="0"/>
              <a:t>σ</a:t>
            </a:r>
            <a:r>
              <a:rPr lang="en-US" dirty="0"/>
              <a:t> - </a:t>
            </a:r>
            <a:r>
              <a:rPr lang="el-GR" dirty="0">
                <a:cs typeface="Times New Roman"/>
              </a:rPr>
              <a:t>ε</a:t>
            </a:r>
            <a:r>
              <a:rPr lang="en-US" dirty="0">
                <a:cs typeface="Times New Roman"/>
              </a:rPr>
              <a:t> diagram ceases to be a straight line and Hooke's Law is no longer valid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58000" y="2590800"/>
          <a:ext cx="4572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Equation" r:id="rId3" imgW="457200" imgH="177480" progId="Equation.3">
                  <p:embed/>
                </p:oleObj>
              </mc:Choice>
              <mc:Fallback>
                <p:oleObj name="Equation" r:id="rId3" imgW="4572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590800"/>
                        <a:ext cx="457200" cy="177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Permanent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specimen of ductile material is loaded into the plastic region and then unloaded, elastic strain is recovered as the material returns to its equilibrium state</a:t>
            </a:r>
          </a:p>
          <a:p>
            <a:r>
              <a:rPr lang="en-US" dirty="0"/>
              <a:t>The plastic strain remains and the material is subjected to a permanent set</a:t>
            </a:r>
          </a:p>
        </p:txBody>
      </p:sp>
      <p:pic>
        <p:nvPicPr>
          <p:cNvPr id="4" name="Picture 3" descr="03-14A FIG.jpg"/>
          <p:cNvPicPr>
            <a:picLocks noChangeAspect="1"/>
          </p:cNvPicPr>
          <p:nvPr/>
        </p:nvPicPr>
        <p:blipFill>
          <a:blip r:embed="rId2"/>
          <a:srcRect l="25000" r="25000" b="12500"/>
          <a:stretch>
            <a:fillRect/>
          </a:stretch>
        </p:blipFill>
        <p:spPr>
          <a:xfrm>
            <a:off x="1524000" y="3124200"/>
            <a:ext cx="2880360" cy="336042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Strain Hardening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2133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a load is reapplied following a loading/unloading cycle, the material will again be displaced (moving along approximately the same slope as the initial loading cycle) until yielding occurs at or near the stress level reached previously</a:t>
            </a:r>
          </a:p>
          <a:p>
            <a:r>
              <a:rPr lang="en-US" dirty="0"/>
              <a:t>The </a:t>
            </a:r>
            <a:r>
              <a:rPr lang="el-GR" dirty="0"/>
              <a:t>σ</a:t>
            </a:r>
            <a:r>
              <a:rPr lang="en-US" dirty="0"/>
              <a:t> - </a:t>
            </a:r>
            <a:r>
              <a:rPr lang="el-GR" dirty="0">
                <a:cs typeface="Times New Roman"/>
              </a:rPr>
              <a:t>ε</a:t>
            </a:r>
            <a:r>
              <a:rPr lang="en-US" dirty="0">
                <a:cs typeface="Times New Roman"/>
              </a:rPr>
              <a:t> diagram now has a higher yield point as a result of strain hardening</a:t>
            </a:r>
          </a:p>
          <a:p>
            <a:r>
              <a:rPr lang="en-US" dirty="0">
                <a:cs typeface="Times New Roman"/>
              </a:rPr>
              <a:t>The material now has a greater elastic region, yet less ductility (a smaller plastic region)</a:t>
            </a:r>
          </a:p>
          <a:p>
            <a:r>
              <a:rPr lang="en-US" dirty="0">
                <a:cs typeface="Times New Roman"/>
              </a:rPr>
              <a:t>In actuality some heat or energy may be lost as the specimen is unloaded and then reloaded resulting in slight curvature in the path followed</a:t>
            </a:r>
          </a:p>
          <a:p>
            <a:r>
              <a:rPr lang="en-US" dirty="0">
                <a:cs typeface="Times New Roman"/>
              </a:rPr>
              <a:t>The area in between these curved lines represents lost energy and is termed mechanical hysteresis</a:t>
            </a:r>
            <a:endParaRPr lang="en-US" dirty="0"/>
          </a:p>
          <a:p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1524000" y="4114800"/>
            <a:ext cx="4395922" cy="2443581"/>
            <a:chOff x="2667000" y="3124200"/>
            <a:chExt cx="5181604" cy="2880360"/>
          </a:xfrm>
        </p:grpSpPr>
        <p:pic>
          <p:nvPicPr>
            <p:cNvPr id="4" name="Picture 3" descr="03-14A FIG.jpg"/>
            <p:cNvPicPr>
              <a:picLocks noChangeAspect="1"/>
            </p:cNvPicPr>
            <p:nvPr/>
          </p:nvPicPr>
          <p:blipFill>
            <a:blip r:embed="rId2" cstate="print"/>
            <a:srcRect l="25000" r="25000" b="12500"/>
            <a:stretch>
              <a:fillRect/>
            </a:stretch>
          </p:blipFill>
          <p:spPr>
            <a:xfrm>
              <a:off x="2667000" y="3124200"/>
              <a:ext cx="2468880" cy="2880360"/>
            </a:xfrm>
            <a:prstGeom prst="rect">
              <a:avLst/>
            </a:prstGeom>
          </p:spPr>
        </p:pic>
        <p:pic>
          <p:nvPicPr>
            <p:cNvPr id="5" name="Picture 4" descr="03-14B FIG.jpg"/>
            <p:cNvPicPr>
              <a:picLocks noChangeAspect="1"/>
            </p:cNvPicPr>
            <p:nvPr/>
          </p:nvPicPr>
          <p:blipFill>
            <a:blip r:embed="rId3" cstate="print"/>
            <a:srcRect l="24074" r="25000" b="12500"/>
            <a:stretch>
              <a:fillRect/>
            </a:stretch>
          </p:blipFill>
          <p:spPr>
            <a:xfrm>
              <a:off x="5334000" y="3124200"/>
              <a:ext cx="2514604" cy="2880360"/>
            </a:xfrm>
            <a:prstGeom prst="rect">
              <a:avLst/>
            </a:prstGeom>
          </p:spPr>
        </p:pic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Strain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material is deformed by an external loading, it tends to store energy internally throughout its volume</a:t>
            </a:r>
          </a:p>
          <a:p>
            <a:r>
              <a:rPr lang="en-US" dirty="0"/>
              <a:t>Since the energy is related to the strains in the material it is known as strain energy</a:t>
            </a:r>
          </a:p>
          <a:p>
            <a:r>
              <a:rPr lang="en-US" dirty="0"/>
              <a:t>The external work done to the material (the product of the force and displacement in the direction of the force) is equivalent to the internal work or strain energy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Strain-energy density is the strain energy per unit of volume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3962400"/>
          <a:ext cx="2832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0" name="Equation" r:id="rId3" imgW="2831760" imgH="393480" progId="Equation.3">
                  <p:embed/>
                </p:oleObj>
              </mc:Choice>
              <mc:Fallback>
                <p:oleObj name="Equation" r:id="rId3" imgW="28317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962400"/>
                        <a:ext cx="2832100" cy="3937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4800600"/>
          <a:ext cx="2108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" name="Equation" r:id="rId5" imgW="2108160" imgH="736560" progId="Equation.3">
                  <p:embed/>
                </p:oleObj>
              </mc:Choice>
              <mc:Fallback>
                <p:oleObj name="Equation" r:id="rId5" imgW="2108160" imgH="736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800600"/>
                        <a:ext cx="2108200" cy="736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03-15 FIG.jpg"/>
          <p:cNvPicPr>
            <a:picLocks noChangeAspect="1"/>
          </p:cNvPicPr>
          <p:nvPr/>
        </p:nvPicPr>
        <p:blipFill>
          <a:blip r:embed="rId7" cstate="print"/>
          <a:srcRect l="30555" r="30556" b="16667"/>
          <a:stretch>
            <a:fillRect/>
          </a:stretch>
        </p:blipFill>
        <p:spPr>
          <a:xfrm>
            <a:off x="7086600" y="3733800"/>
            <a:ext cx="1600205" cy="228599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Modulus of Resilience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Modulus of resilience, </a:t>
            </a:r>
            <a:r>
              <a:rPr lang="el-GR" dirty="0"/>
              <a:t>μ</a:t>
            </a:r>
            <a:r>
              <a:rPr lang="en-US" baseline="-25000" dirty="0"/>
              <a:t>r</a:t>
            </a:r>
            <a:r>
              <a:rPr lang="en-US" dirty="0"/>
              <a:t>, is equivalent to the triangular area under the proportional limit</a:t>
            </a:r>
          </a:p>
          <a:p>
            <a:r>
              <a:rPr lang="el-GR" dirty="0"/>
              <a:t>μ</a:t>
            </a:r>
            <a:r>
              <a:rPr lang="en-US" baseline="-25000" dirty="0"/>
              <a:t>r</a:t>
            </a:r>
            <a:r>
              <a:rPr lang="en-US" dirty="0"/>
              <a:t> represents the largest amount of strain energy per unit volume a material can absorb without causing any permanent damage to the material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789264"/>
              </p:ext>
            </p:extLst>
          </p:nvPr>
        </p:nvGraphicFramePr>
        <p:xfrm>
          <a:off x="1485271" y="3200400"/>
          <a:ext cx="13208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3" name="Equation" r:id="rId3" imgW="1320480" imgH="545760" progId="Equation.3">
                  <p:embed/>
                </p:oleObj>
              </mc:Choice>
              <mc:Fallback>
                <p:oleObj name="Equation" r:id="rId3" imgW="1320480" imgH="545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271" y="3200400"/>
                        <a:ext cx="1320800" cy="546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03-16A.jpg"/>
          <p:cNvPicPr>
            <a:picLocks noChangeAspect="1"/>
          </p:cNvPicPr>
          <p:nvPr/>
        </p:nvPicPr>
        <p:blipFill>
          <a:blip r:embed="rId5" cstate="print"/>
          <a:srcRect l="20370" r="20370" b="19444"/>
          <a:stretch>
            <a:fillRect/>
          </a:stretch>
        </p:blipFill>
        <p:spPr>
          <a:xfrm>
            <a:off x="3224542" y="3200400"/>
            <a:ext cx="2926117" cy="2651774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1520842585</TotalTime>
  <Pages>10</Pages>
  <Words>999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Tahoma</vt:lpstr>
      <vt:lpstr>Times New Roman</vt:lpstr>
      <vt:lpstr>Wingdings</vt:lpstr>
      <vt:lpstr>Shimmer</vt:lpstr>
      <vt:lpstr>Custom Design</vt:lpstr>
      <vt:lpstr>Equation</vt:lpstr>
      <vt:lpstr>Chapter 3  Mechanical Properties of Materials</vt:lpstr>
      <vt:lpstr>Obtaining Stress and Strain Values from Testing</vt:lpstr>
      <vt:lpstr>Conventional Stress-Strain Diagram</vt:lpstr>
      <vt:lpstr>Stress-Strain Behavior of Ductile and Brittle Materials</vt:lpstr>
      <vt:lpstr>Hooke's Law</vt:lpstr>
      <vt:lpstr>Permanent Set</vt:lpstr>
      <vt:lpstr>Strain Hardening</vt:lpstr>
      <vt:lpstr>Strain Energy</vt:lpstr>
      <vt:lpstr>Modulus of Resilience</vt:lpstr>
      <vt:lpstr>Modulus of Toughness</vt:lpstr>
      <vt:lpstr>Poisson's Ratio</vt:lpstr>
      <vt:lpstr>Shear Stress-Strain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Engineering Design Process</dc:title>
  <dc:subject/>
  <dc:creator>Winona State University</dc:creator>
  <cp:keywords/>
  <dc:description/>
  <cp:lastModifiedBy>Dennehy, Keith</cp:lastModifiedBy>
  <cp:revision>125</cp:revision>
  <cp:lastPrinted>2012-01-25T16:27:12Z</cp:lastPrinted>
  <dcterms:created xsi:type="dcterms:W3CDTF">1997-05-11T21:15:14Z</dcterms:created>
  <dcterms:modified xsi:type="dcterms:W3CDTF">2022-02-02T16:07:50Z</dcterms:modified>
</cp:coreProperties>
</file>