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83" r:id="rId2"/>
    <p:sldMasterId id="2147483661" r:id="rId3"/>
  </p:sldMasterIdLst>
  <p:notesMasterIdLst>
    <p:notesMasterId r:id="rId16"/>
  </p:notesMasterIdLst>
  <p:handoutMasterIdLst>
    <p:handoutMasterId r:id="rId17"/>
  </p:handoutMasterIdLst>
  <p:sldIdLst>
    <p:sldId id="274" r:id="rId4"/>
    <p:sldId id="275" r:id="rId5"/>
    <p:sldId id="276" r:id="rId6"/>
    <p:sldId id="277" r:id="rId7"/>
    <p:sldId id="278" r:id="rId8"/>
    <p:sldId id="279" r:id="rId9"/>
    <p:sldId id="280" r:id="rId10"/>
    <p:sldId id="281" r:id="rId11"/>
    <p:sldId id="282" r:id="rId12"/>
    <p:sldId id="283" r:id="rId13"/>
    <p:sldId id="284" r:id="rId14"/>
    <p:sldId id="285" r:id="rId15"/>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0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19200" y="3257550"/>
            <a:ext cx="6705600" cy="3086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2863850" y="519113"/>
            <a:ext cx="3416300" cy="2562225"/>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685848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0" y="6350"/>
            <a:ext cx="9140825" cy="6851650"/>
            <a:chOff x="0" y="4"/>
            <a:chExt cx="5758" cy="4316"/>
          </a:xfrm>
        </p:grpSpPr>
        <p:grpSp>
          <p:nvGrpSpPr>
            <p:cNvPr id="92163" name="Group 3"/>
            <p:cNvGrpSpPr>
              <a:grpSpLocks/>
            </p:cNvGrpSpPr>
            <p:nvPr/>
          </p:nvGrpSpPr>
          <p:grpSpPr bwMode="auto">
            <a:xfrm>
              <a:off x="0" y="1161"/>
              <a:ext cx="5758" cy="3159"/>
              <a:chOff x="0" y="1161"/>
              <a:chExt cx="5758" cy="3159"/>
            </a:xfrm>
          </p:grpSpPr>
          <p:sp>
            <p:nvSpPr>
              <p:cNvPr id="9216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9216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9216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9216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9216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92169" name="Group 9"/>
            <p:cNvGrpSpPr>
              <a:grpSpLocks/>
            </p:cNvGrpSpPr>
            <p:nvPr/>
          </p:nvGrpSpPr>
          <p:grpSpPr bwMode="auto">
            <a:xfrm>
              <a:off x="348" y="4"/>
              <a:ext cx="5410" cy="4316"/>
              <a:chOff x="348" y="4"/>
              <a:chExt cx="5410" cy="4316"/>
            </a:xfrm>
          </p:grpSpPr>
          <p:sp>
            <p:nvSpPr>
              <p:cNvPr id="9217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9217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217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9217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9217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9217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92176" name="Rectangle 16"/>
          <p:cNvSpPr>
            <a:spLocks noGrp="1" noChangeArrowheads="1"/>
          </p:cNvSpPr>
          <p:nvPr>
            <p:ph type="ctrTitle" sz="quarter"/>
          </p:nvPr>
        </p:nvSpPr>
        <p:spPr>
          <a:xfrm>
            <a:off x="1066800" y="1997075"/>
            <a:ext cx="7086600" cy="1431925"/>
          </a:xfrm>
        </p:spPr>
        <p:txBody>
          <a:bodyPr anchor="b"/>
          <a:lstStyle>
            <a:lvl1pPr algn="ctr">
              <a:defRPr/>
            </a:lvl1pPr>
          </a:lstStyle>
          <a:p>
            <a:r>
              <a:rPr lang="en-US" dirty="0"/>
              <a:t>Click to edit Master title style</a:t>
            </a:r>
          </a:p>
        </p:txBody>
      </p:sp>
      <p:sp>
        <p:nvSpPr>
          <p:cNvPr id="9217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92178" name="Rectangle 18"/>
          <p:cNvSpPr>
            <a:spLocks noGrp="1" noChangeArrowheads="1"/>
          </p:cNvSpPr>
          <p:nvPr>
            <p:ph type="dt" sz="quarter" idx="2"/>
          </p:nvPr>
        </p:nvSpPr>
        <p:spPr/>
        <p:txBody>
          <a:bodyPr/>
          <a:lstStyle>
            <a:lvl1pPr>
              <a:defRPr/>
            </a:lvl1pPr>
          </a:lstStyle>
          <a:p>
            <a:endParaRPr lang="en-US"/>
          </a:p>
        </p:txBody>
      </p:sp>
      <p:sp>
        <p:nvSpPr>
          <p:cNvPr id="9217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92180" name="Rectangle 20"/>
          <p:cNvSpPr>
            <a:spLocks noGrp="1" noChangeArrowheads="1"/>
          </p:cNvSpPr>
          <p:nvPr>
            <p:ph type="sldNum" sz="quarter" idx="4"/>
          </p:nvPr>
        </p:nvSpPr>
        <p:spPr/>
        <p:txBody>
          <a:bodyPr/>
          <a:lstStyle>
            <a:lvl1pPr>
              <a:defRPr/>
            </a:lvl1pPr>
          </a:lstStyle>
          <a:p>
            <a:fld id="{C7717EE5-B2E8-4381-989C-D9C0885A019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B9D6F7-12F5-4F93-A94B-5223A1F103E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D2596-2834-4319-A604-AE8AB6595A9E}"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34332-52EE-44ED-83BE-D6600EFA502B}"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34332-52EE-44ED-83BE-D6600EFA502B}"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34332-52EE-44ED-83BE-D6600EFA502B}"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D34332-52EE-44ED-83BE-D6600EFA502B}"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D34332-52EE-44ED-83BE-D6600EFA502B}" type="datetimeFigureOut">
              <a:rPr lang="en-US" smtClean="0"/>
              <a:pPr/>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D34332-52EE-44ED-83BE-D6600EFA502B}" type="datetimeFigureOut">
              <a:rPr lang="en-US" smtClean="0"/>
              <a:pPr/>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34332-52EE-44ED-83BE-D6600EFA502B}" type="datetimeFigureOut">
              <a:rPr lang="en-US" smtClean="0"/>
              <a:pPr/>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34332-52EE-44ED-83BE-D6600EFA502B}"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86C23B-F949-45D9-AEFF-AE6EE9E7E361}"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34332-52EE-44ED-83BE-D6600EFA502B}"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34332-52EE-44ED-83BE-D6600EFA502B}"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34332-52EE-44ED-83BE-D6600EFA502B}"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6BDB-E4F6-4826-9398-671FEEE7905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5D7CD-D093-417A-872A-5344EA9DB55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984DC9-3F09-48ED-8549-8BE8060F9BB8}"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9D5F9E-0722-4EED-82DF-A22C41FAD7A0}"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DA879A-24B8-4113-A728-03EFE19DEA1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F91655-5B50-4773-AA8F-A058356FCDBB}"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402ABA-5E54-4E0A-BF6A-DDEBDC8D876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E51B16-1C01-462A-83FD-FF68D1BB5F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C97566-E81B-4B5E-8434-672B086C9A9F}"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EEFDE1-91BC-41D8-8C95-5E6B1F49A8BA}"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5B91C8-4594-46A3-8176-453AE32D40A1}"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723D49-F7A7-4438-A99F-A99979E4716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B1B932-53A1-4A6F-A159-40FD08BC2D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14900" y="1981200"/>
            <a:ext cx="3695700" cy="41148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596177-494E-4103-8500-44422FF84EEE}"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F6F8BE-A9F2-460D-92E9-3753F2D1E9BA}"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BEBE4E-2623-4DB3-8B68-DD95D9B80DC0}"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C41F29-DE02-4A08-950F-D3F75EF03B38}"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FB892A-7C01-4E87-8484-6096B66C8BBD}"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F3E60D-DEE3-482C-8722-9AE9683EA249}"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6350"/>
            <a:ext cx="9140825" cy="6851650"/>
            <a:chOff x="0" y="4"/>
            <a:chExt cx="5758" cy="4316"/>
          </a:xfrm>
        </p:grpSpPr>
        <p:sp>
          <p:nvSpPr>
            <p:cNvPr id="9113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9114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91141" name="Group 5"/>
            <p:cNvGrpSpPr>
              <a:grpSpLocks/>
            </p:cNvGrpSpPr>
            <p:nvPr userDrawn="1"/>
          </p:nvGrpSpPr>
          <p:grpSpPr bwMode="auto">
            <a:xfrm>
              <a:off x="0" y="4"/>
              <a:ext cx="5758" cy="4316"/>
              <a:chOff x="0" y="4"/>
              <a:chExt cx="5758" cy="4316"/>
            </a:xfrm>
          </p:grpSpPr>
          <p:sp>
            <p:nvSpPr>
              <p:cNvPr id="9114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9114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114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9114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9114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9114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9114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9114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9115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9115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115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115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9115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9115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B1F5DE6B-B720-458E-9896-07664CA4DAF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20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4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14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34332-52EE-44ED-83BE-D6600EFA502B}" type="datetimeFigureOut">
              <a:rPr lang="en-US" smtClean="0"/>
              <a:pPr/>
              <a:t>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36BDB-E4F6-4826-9398-671FEEE790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95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B923B83B-4D8D-4AA0-B97E-DA5595E10C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jpe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jpeg"/><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ctrTitle" sz="quarter"/>
          </p:nvPr>
        </p:nvSpPr>
        <p:spPr/>
        <p:txBody>
          <a:bodyPr/>
          <a:lstStyle/>
          <a:p>
            <a:pPr algn="ctr"/>
            <a:r>
              <a:rPr lang="en-US" dirty="0"/>
              <a:t>Chapter 4</a:t>
            </a:r>
            <a:br>
              <a:rPr lang="en-US" dirty="0"/>
            </a:br>
            <a:br>
              <a:rPr lang="en-US" dirty="0"/>
            </a:br>
            <a:r>
              <a:rPr lang="en-US" dirty="0"/>
              <a:t>Axial Load</a:t>
            </a:r>
          </a:p>
        </p:txBody>
      </p:sp>
      <p:sp>
        <p:nvSpPr>
          <p:cNvPr id="74757" name="Rectangle 5"/>
          <p:cNvSpPr>
            <a:spLocks noGrp="1" noChangeArrowheads="1"/>
          </p:cNvSpPr>
          <p:nvPr>
            <p:ph type="subTitle" sz="quarter" idx="1"/>
          </p:nvPr>
        </p:nvSpPr>
        <p:spPr/>
        <p:txBody>
          <a:bodyPr/>
          <a:lstStyle/>
          <a:p>
            <a:br>
              <a:rPr lang="en-US" dirty="0"/>
            </a:b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Stress</a:t>
            </a:r>
          </a:p>
        </p:txBody>
      </p:sp>
      <p:sp>
        <p:nvSpPr>
          <p:cNvPr id="3" name="Content Placeholder 2"/>
          <p:cNvSpPr>
            <a:spLocks noGrp="1"/>
          </p:cNvSpPr>
          <p:nvPr>
            <p:ph idx="1"/>
          </p:nvPr>
        </p:nvSpPr>
        <p:spPr/>
        <p:txBody>
          <a:bodyPr/>
          <a:lstStyle/>
          <a:p>
            <a:r>
              <a:rPr lang="en-US" dirty="0"/>
              <a:t>If the temperature increases, generally a material expands, whereas if the temperature decreases, a material will contract</a:t>
            </a:r>
          </a:p>
          <a:p>
            <a:r>
              <a:rPr lang="en-US" dirty="0"/>
              <a:t>The deformation equals </a:t>
            </a:r>
            <a:r>
              <a:rPr lang="el-GR" dirty="0"/>
              <a:t>δ</a:t>
            </a:r>
            <a:r>
              <a:rPr lang="en-US" baseline="-25000" dirty="0"/>
              <a:t>T</a:t>
            </a:r>
            <a:r>
              <a:rPr lang="en-US" dirty="0"/>
              <a:t> = </a:t>
            </a:r>
            <a:r>
              <a:rPr lang="el-GR" dirty="0"/>
              <a:t>α</a:t>
            </a:r>
            <a:r>
              <a:rPr lang="en-US" dirty="0"/>
              <a:t> </a:t>
            </a:r>
            <a:r>
              <a:rPr lang="el-GR" dirty="0"/>
              <a:t>Δ</a:t>
            </a:r>
            <a:r>
              <a:rPr lang="en-US" dirty="0"/>
              <a:t>T L</a:t>
            </a:r>
          </a:p>
          <a:p>
            <a:pPr lvl="1"/>
            <a:r>
              <a:rPr lang="el-GR" dirty="0"/>
              <a:t>δ</a:t>
            </a:r>
            <a:r>
              <a:rPr lang="en-US" baseline="-25000" dirty="0"/>
              <a:t>T</a:t>
            </a:r>
            <a:r>
              <a:rPr lang="en-US" dirty="0"/>
              <a:t> = change in length of the member due to a temperature change</a:t>
            </a:r>
          </a:p>
          <a:p>
            <a:pPr lvl="1"/>
            <a:r>
              <a:rPr lang="el-GR" dirty="0"/>
              <a:t>α</a:t>
            </a:r>
            <a:r>
              <a:rPr lang="en-US" dirty="0"/>
              <a:t> = linear coefficient of thermal expansion (CTE)</a:t>
            </a:r>
          </a:p>
          <a:p>
            <a:pPr lvl="1"/>
            <a:r>
              <a:rPr lang="el-GR" dirty="0"/>
              <a:t>Δ</a:t>
            </a:r>
            <a:r>
              <a:rPr lang="en-US" dirty="0"/>
              <a:t>T = change in temperature of the member</a:t>
            </a:r>
          </a:p>
          <a:p>
            <a:pPr lvl="1"/>
            <a:r>
              <a:rPr lang="en-US" dirty="0"/>
              <a:t>L = length of the member</a:t>
            </a:r>
          </a:p>
          <a:p>
            <a:r>
              <a:rPr lang="en-US" dirty="0"/>
              <a:t>If the change in temperature or the CTE vary along the length then </a:t>
            </a:r>
          </a:p>
          <a:p>
            <a:endParaRPr lang="en-US" dirty="0"/>
          </a:p>
          <a:p>
            <a:endParaRPr lang="en-US" dirty="0"/>
          </a:p>
          <a:p>
            <a:r>
              <a:rPr lang="en-US" dirty="0">
                <a:solidFill>
                  <a:srgbClr val="FF0000"/>
                </a:solidFill>
              </a:rPr>
              <a:t>Problems, page 159</a:t>
            </a:r>
          </a:p>
        </p:txBody>
      </p:sp>
      <p:graphicFrame>
        <p:nvGraphicFramePr>
          <p:cNvPr id="5" name="Object 4"/>
          <p:cNvGraphicFramePr>
            <a:graphicFrameLocks noChangeAspect="1"/>
          </p:cNvGraphicFramePr>
          <p:nvPr/>
        </p:nvGraphicFramePr>
        <p:xfrm>
          <a:off x="1555750" y="4191000"/>
          <a:ext cx="927100" cy="482600"/>
        </p:xfrm>
        <a:graphic>
          <a:graphicData uri="http://schemas.openxmlformats.org/presentationml/2006/ole">
            <mc:AlternateContent xmlns:mc="http://schemas.openxmlformats.org/markup-compatibility/2006">
              <mc:Choice xmlns:v="urn:schemas-microsoft-com:vml" Requires="v">
                <p:oleObj spid="_x0000_s48147" name="Equation" r:id="rId3" imgW="927000" imgH="482400" progId="Equation.3">
                  <p:embed/>
                </p:oleObj>
              </mc:Choice>
              <mc:Fallback>
                <p:oleObj name="Equation" r:id="rId3" imgW="92700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0" y="4191000"/>
                        <a:ext cx="927100" cy="482600"/>
                      </a:xfrm>
                      <a:prstGeom prst="rect">
                        <a:avLst/>
                      </a:prstGeom>
                      <a:solidFill>
                        <a:schemeClr val="tx1"/>
                      </a:solidFill>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Concentrations</a:t>
            </a:r>
          </a:p>
        </p:txBody>
      </p:sp>
      <p:sp>
        <p:nvSpPr>
          <p:cNvPr id="3" name="Content Placeholder 2"/>
          <p:cNvSpPr>
            <a:spLocks noGrp="1"/>
          </p:cNvSpPr>
          <p:nvPr>
            <p:ph idx="1"/>
          </p:nvPr>
        </p:nvSpPr>
        <p:spPr>
          <a:xfrm>
            <a:off x="1066800" y="1981200"/>
            <a:ext cx="7543800" cy="1219200"/>
          </a:xfrm>
        </p:spPr>
        <p:txBody>
          <a:bodyPr/>
          <a:lstStyle/>
          <a:p>
            <a:r>
              <a:rPr lang="en-US" dirty="0"/>
              <a:t>Stress concentrations occur at locations where the cross-sectional area abruptly changes (i.e. holes and transition regions)</a:t>
            </a:r>
          </a:p>
          <a:p>
            <a:r>
              <a:rPr lang="en-US" dirty="0"/>
              <a:t>Stress concentration factors, K</a:t>
            </a:r>
          </a:p>
          <a:p>
            <a:pPr lvl="1"/>
            <a:r>
              <a:rPr lang="en-US" dirty="0"/>
              <a:t>K = </a:t>
            </a:r>
            <a:r>
              <a:rPr lang="el-GR" dirty="0"/>
              <a:t>σ</a:t>
            </a:r>
            <a:r>
              <a:rPr lang="en-US" baseline="-25000" dirty="0"/>
              <a:t>max</a:t>
            </a:r>
            <a:r>
              <a:rPr lang="en-US" dirty="0"/>
              <a:t> /</a:t>
            </a:r>
            <a:r>
              <a:rPr lang="el-GR" dirty="0"/>
              <a:t> σ</a:t>
            </a:r>
            <a:r>
              <a:rPr lang="en-US" baseline="-25000" dirty="0" err="1"/>
              <a:t>avg</a:t>
            </a:r>
            <a:r>
              <a:rPr lang="en-US" dirty="0"/>
              <a:t>  the ratio of the maximum stress to the average stress acting at the smallest cross section</a:t>
            </a:r>
          </a:p>
          <a:p>
            <a:pPr lvl="1"/>
            <a:r>
              <a:rPr lang="en-US" dirty="0"/>
              <a:t>K is determined empirically or</a:t>
            </a:r>
          </a:p>
          <a:p>
            <a:pPr lvl="1">
              <a:buNone/>
            </a:pPr>
            <a:r>
              <a:rPr lang="en-US" dirty="0"/>
              <a:t>	through application of the</a:t>
            </a:r>
          </a:p>
          <a:p>
            <a:pPr lvl="1">
              <a:buNone/>
            </a:pPr>
            <a:r>
              <a:rPr lang="en-US" dirty="0"/>
              <a:t>	theory of elasticity</a:t>
            </a:r>
          </a:p>
          <a:p>
            <a:pPr lvl="1"/>
            <a:r>
              <a:rPr lang="en-US" dirty="0"/>
              <a:t>K is commonly plotted as a</a:t>
            </a:r>
          </a:p>
          <a:p>
            <a:pPr lvl="1">
              <a:buNone/>
            </a:pPr>
            <a:r>
              <a:rPr lang="en-US" dirty="0"/>
              <a:t>	function of geometric features</a:t>
            </a:r>
          </a:p>
        </p:txBody>
      </p:sp>
      <p:pic>
        <p:nvPicPr>
          <p:cNvPr id="4" name="Picture 3" descr="04-22A.jpg"/>
          <p:cNvPicPr>
            <a:picLocks noChangeAspect="1"/>
          </p:cNvPicPr>
          <p:nvPr/>
        </p:nvPicPr>
        <p:blipFill>
          <a:blip r:embed="rId2" cstate="print"/>
          <a:srcRect l="32408" r="32407" b="15278"/>
          <a:stretch>
            <a:fillRect/>
          </a:stretch>
        </p:blipFill>
        <p:spPr>
          <a:xfrm>
            <a:off x="6705600" y="3124200"/>
            <a:ext cx="2171689" cy="3486141"/>
          </a:xfrm>
          <a:prstGeom prst="rect">
            <a:avLst/>
          </a:prstGeom>
        </p:spPr>
      </p:pic>
      <p:pic>
        <p:nvPicPr>
          <p:cNvPr id="5" name="Picture 4" descr="04-21A.jpg"/>
          <p:cNvPicPr>
            <a:picLocks noChangeAspect="1"/>
          </p:cNvPicPr>
          <p:nvPr/>
        </p:nvPicPr>
        <p:blipFill>
          <a:blip r:embed="rId3" cstate="print"/>
          <a:srcRect l="32437" r="31452" b="15234"/>
          <a:stretch>
            <a:fillRect/>
          </a:stretch>
        </p:blipFill>
        <p:spPr>
          <a:xfrm>
            <a:off x="4419600" y="3124200"/>
            <a:ext cx="2228843" cy="3487952"/>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Concentration Factors</a:t>
            </a:r>
          </a:p>
        </p:txBody>
      </p:sp>
      <p:sp>
        <p:nvSpPr>
          <p:cNvPr id="3" name="Content Placeholder 2"/>
          <p:cNvSpPr>
            <a:spLocks noGrp="1"/>
          </p:cNvSpPr>
          <p:nvPr>
            <p:ph idx="1"/>
          </p:nvPr>
        </p:nvSpPr>
        <p:spPr>
          <a:xfrm>
            <a:off x="1089837" y="1905000"/>
            <a:ext cx="7543800" cy="4114800"/>
          </a:xfrm>
        </p:spPr>
        <p:txBody>
          <a:bodyPr/>
          <a:lstStyle/>
          <a:p>
            <a:pPr>
              <a:buNone/>
            </a:pPr>
            <a:r>
              <a:rPr lang="en-US" dirty="0"/>
              <a:t>Change in cross section                             Hole</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solidFill>
                <a:srgbClr val="FF0000"/>
              </a:solidFill>
            </a:endParaRPr>
          </a:p>
          <a:p>
            <a:pPr>
              <a:buNone/>
            </a:pPr>
            <a:r>
              <a:rPr lang="en-US" dirty="0">
                <a:solidFill>
                  <a:srgbClr val="FF0000"/>
                </a:solidFill>
              </a:rPr>
              <a:t>Problems, page 172</a:t>
            </a:r>
          </a:p>
          <a:p>
            <a:pPr>
              <a:buNone/>
            </a:pPr>
            <a:endParaRPr lang="en-US" dirty="0"/>
          </a:p>
        </p:txBody>
      </p:sp>
      <p:pic>
        <p:nvPicPr>
          <p:cNvPr id="6" name="Picture 5">
            <a:extLst>
              <a:ext uri="{FF2B5EF4-FFF2-40B4-BE49-F238E27FC236}">
                <a16:creationId xmlns:a16="http://schemas.microsoft.com/office/drawing/2014/main" id="{721F3948-97FE-438E-B597-E7B298B2DC1A}"/>
              </a:ext>
            </a:extLst>
          </p:cNvPr>
          <p:cNvPicPr>
            <a:picLocks noChangeAspect="1"/>
          </p:cNvPicPr>
          <p:nvPr/>
        </p:nvPicPr>
        <p:blipFill>
          <a:blip r:embed="rId2"/>
          <a:stretch>
            <a:fillRect/>
          </a:stretch>
        </p:blipFill>
        <p:spPr>
          <a:xfrm>
            <a:off x="1066801" y="2256155"/>
            <a:ext cx="3827985" cy="3840480"/>
          </a:xfrm>
          <a:prstGeom prst="rect">
            <a:avLst/>
          </a:prstGeom>
        </p:spPr>
      </p:pic>
      <p:pic>
        <p:nvPicPr>
          <p:cNvPr id="7" name="Picture 6">
            <a:extLst>
              <a:ext uri="{FF2B5EF4-FFF2-40B4-BE49-F238E27FC236}">
                <a16:creationId xmlns:a16="http://schemas.microsoft.com/office/drawing/2014/main" id="{C9832CF5-83DF-4B58-A548-52E7041E3288}"/>
              </a:ext>
            </a:extLst>
          </p:cNvPr>
          <p:cNvPicPr>
            <a:picLocks noChangeAspect="1"/>
          </p:cNvPicPr>
          <p:nvPr/>
        </p:nvPicPr>
        <p:blipFill>
          <a:blip r:embed="rId3"/>
          <a:stretch>
            <a:fillRect/>
          </a:stretch>
        </p:blipFill>
        <p:spPr>
          <a:xfrm>
            <a:off x="5105400" y="2256155"/>
            <a:ext cx="3899061" cy="384048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Saint -</a:t>
            </a:r>
            <a:r>
              <a:rPr lang="en-US" dirty="0" err="1"/>
              <a:t>Venant's</a:t>
            </a:r>
            <a:r>
              <a:rPr lang="en-US" dirty="0"/>
              <a:t> Principle</a:t>
            </a:r>
          </a:p>
        </p:txBody>
      </p:sp>
      <p:sp>
        <p:nvSpPr>
          <p:cNvPr id="3" name="Content Placeholder 2"/>
          <p:cNvSpPr>
            <a:spLocks noGrp="1"/>
          </p:cNvSpPr>
          <p:nvPr>
            <p:ph idx="1"/>
          </p:nvPr>
        </p:nvSpPr>
        <p:spPr/>
        <p:txBody>
          <a:bodyPr/>
          <a:lstStyle/>
          <a:p>
            <a:r>
              <a:rPr lang="en-US" dirty="0"/>
              <a:t>Saint-</a:t>
            </a:r>
            <a:r>
              <a:rPr lang="en-US" dirty="0" err="1"/>
              <a:t>Venant's</a:t>
            </a:r>
            <a:r>
              <a:rPr lang="en-US" dirty="0"/>
              <a:t> Principle claims that localized effects caused by any load acting on a body will dissipate or smooth out within regions that are at a sufficient distance from the point of load application</a:t>
            </a:r>
          </a:p>
          <a:p>
            <a:r>
              <a:rPr lang="en-US" dirty="0"/>
              <a:t>A general rule that applies to many cases of loading and member geometry, this distance can be considered to be at least equal to the largest dimension of the loaded cross section</a:t>
            </a:r>
          </a:p>
          <a:p>
            <a:r>
              <a:rPr lang="en-US" dirty="0"/>
              <a:t>The resulting stress distribution in these regions will be the same as that caused by any other statically equivalent load applied to the body within the same localized area</a:t>
            </a:r>
          </a:p>
        </p:txBody>
      </p:sp>
      <p:pic>
        <p:nvPicPr>
          <p:cNvPr id="4" name="Picture 3" descr="04-01C.jpg"/>
          <p:cNvPicPr>
            <a:picLocks noChangeAspect="1"/>
          </p:cNvPicPr>
          <p:nvPr/>
        </p:nvPicPr>
        <p:blipFill>
          <a:blip r:embed="rId2" cstate="print"/>
          <a:srcRect l="25463" r="23611" b="23611"/>
          <a:stretch>
            <a:fillRect/>
          </a:stretch>
        </p:blipFill>
        <p:spPr>
          <a:xfrm>
            <a:off x="7696200" y="4343400"/>
            <a:ext cx="1299212" cy="1299212"/>
          </a:xfrm>
          <a:prstGeom prst="rect">
            <a:avLst/>
          </a:prstGeom>
        </p:spPr>
      </p:pic>
      <p:pic>
        <p:nvPicPr>
          <p:cNvPr id="5" name="Picture 4" descr="04-01A.jpg"/>
          <p:cNvPicPr>
            <a:picLocks noChangeAspect="1"/>
          </p:cNvPicPr>
          <p:nvPr/>
        </p:nvPicPr>
        <p:blipFill>
          <a:blip r:embed="rId3" cstate="print"/>
          <a:srcRect l="20833" r="21296" b="20139"/>
          <a:stretch>
            <a:fillRect/>
          </a:stretch>
        </p:blipFill>
        <p:spPr>
          <a:xfrm>
            <a:off x="1066800" y="4343400"/>
            <a:ext cx="2381276" cy="2190747"/>
          </a:xfrm>
          <a:prstGeom prst="rect">
            <a:avLst/>
          </a:prstGeom>
        </p:spPr>
      </p:pic>
      <p:pic>
        <p:nvPicPr>
          <p:cNvPr id="6" name="Picture 5" descr="04-01B.jpg"/>
          <p:cNvPicPr>
            <a:picLocks noChangeAspect="1"/>
          </p:cNvPicPr>
          <p:nvPr/>
        </p:nvPicPr>
        <p:blipFill>
          <a:blip r:embed="rId4" cstate="print"/>
          <a:srcRect t="10417" b="30556"/>
          <a:stretch>
            <a:fillRect/>
          </a:stretch>
        </p:blipFill>
        <p:spPr>
          <a:xfrm>
            <a:off x="3505200" y="4343400"/>
            <a:ext cx="4114800" cy="1619229"/>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Deformation of an Axially Loaded Bar</a:t>
            </a:r>
          </a:p>
        </p:txBody>
      </p:sp>
      <p:sp>
        <p:nvSpPr>
          <p:cNvPr id="3" name="Content Placeholder 2"/>
          <p:cNvSpPr>
            <a:spLocks noGrp="1"/>
          </p:cNvSpPr>
          <p:nvPr>
            <p:ph idx="1"/>
          </p:nvPr>
        </p:nvSpPr>
        <p:spPr>
          <a:xfrm>
            <a:off x="1066800" y="1981200"/>
            <a:ext cx="7543800" cy="3276600"/>
          </a:xfrm>
        </p:spPr>
        <p:txBody>
          <a:bodyPr>
            <a:normAutofit/>
          </a:bodyPr>
          <a:lstStyle/>
          <a:p>
            <a:r>
              <a:rPr lang="en-US" dirty="0"/>
              <a:t>Bar is assumed to have a cross-sectional area that varies along its length, external end loads (P</a:t>
            </a:r>
            <a:r>
              <a:rPr lang="en-US" baseline="-25000" dirty="0"/>
              <a:t>1</a:t>
            </a:r>
            <a:r>
              <a:rPr lang="en-US" dirty="0"/>
              <a:t> and P</a:t>
            </a:r>
            <a:r>
              <a:rPr lang="en-US" baseline="-25000" dirty="0"/>
              <a:t>2</a:t>
            </a:r>
            <a:r>
              <a:rPr lang="en-US" dirty="0"/>
              <a:t>), and an external load that varies along its length (such as the weight of a vertically oriented bar)</a:t>
            </a:r>
          </a:p>
          <a:p>
            <a:r>
              <a:rPr lang="en-US" dirty="0"/>
              <a:t>Using the method of sections, a differential element (infinitesimally thin slice) of length </a:t>
            </a:r>
            <a:r>
              <a:rPr lang="en-US" dirty="0" err="1"/>
              <a:t>dx</a:t>
            </a:r>
            <a:r>
              <a:rPr lang="en-US" dirty="0"/>
              <a:t> and cross-sectional area A(x) is isolated from the bar at an arbitrary position x</a:t>
            </a:r>
          </a:p>
          <a:p>
            <a:r>
              <a:rPr lang="en-US" dirty="0"/>
              <a:t>Resultant axial force P(x) varies along its length due to the external loading</a:t>
            </a:r>
          </a:p>
          <a:p>
            <a:r>
              <a:rPr lang="en-US" dirty="0"/>
              <a:t>The relative displacement </a:t>
            </a:r>
            <a:r>
              <a:rPr lang="el-GR" dirty="0"/>
              <a:t>δ</a:t>
            </a:r>
            <a:r>
              <a:rPr lang="en-US" dirty="0"/>
              <a:t> of one end of the bar with respect to the other end </a:t>
            </a:r>
          </a:p>
          <a:p>
            <a:endParaRPr lang="en-US" dirty="0"/>
          </a:p>
          <a:p>
            <a:endParaRPr lang="en-US" dirty="0"/>
          </a:p>
          <a:p>
            <a:endParaRPr lang="en-US" dirty="0"/>
          </a:p>
          <a:p>
            <a:endParaRPr lang="en-US" dirty="0"/>
          </a:p>
          <a:p>
            <a:endParaRPr lang="en-US" dirty="0"/>
          </a:p>
          <a:p>
            <a:endParaRPr lang="en-US" dirty="0"/>
          </a:p>
        </p:txBody>
      </p:sp>
      <p:pic>
        <p:nvPicPr>
          <p:cNvPr id="4" name="Picture 3" descr="04-02A,B.jpg"/>
          <p:cNvPicPr>
            <a:picLocks noChangeAspect="1"/>
          </p:cNvPicPr>
          <p:nvPr/>
        </p:nvPicPr>
        <p:blipFill>
          <a:blip r:embed="rId3" cstate="print"/>
          <a:srcRect t="27778" b="40278"/>
          <a:stretch>
            <a:fillRect/>
          </a:stretch>
        </p:blipFill>
        <p:spPr>
          <a:xfrm>
            <a:off x="2667000" y="4419600"/>
            <a:ext cx="5596128" cy="1191752"/>
          </a:xfrm>
          <a:prstGeom prst="rect">
            <a:avLst/>
          </a:prstGeom>
        </p:spPr>
      </p:pic>
      <p:graphicFrame>
        <p:nvGraphicFramePr>
          <p:cNvPr id="5" name="Object 4"/>
          <p:cNvGraphicFramePr>
            <a:graphicFrameLocks noChangeAspect="1"/>
          </p:cNvGraphicFramePr>
          <p:nvPr/>
        </p:nvGraphicFramePr>
        <p:xfrm>
          <a:off x="1524000" y="4419600"/>
          <a:ext cx="901700" cy="1447800"/>
        </p:xfrm>
        <a:graphic>
          <a:graphicData uri="http://schemas.openxmlformats.org/presentationml/2006/ole">
            <mc:AlternateContent xmlns:mc="http://schemas.openxmlformats.org/markup-compatibility/2006">
              <mc:Choice xmlns:v="urn:schemas-microsoft-com:vml" Requires="v">
                <p:oleObj spid="_x0000_s1042" name="Equation" r:id="rId4" imgW="901440" imgH="1447560" progId="Equation.3">
                  <p:embed/>
                </p:oleObj>
              </mc:Choice>
              <mc:Fallback>
                <p:oleObj name="Equation" r:id="rId4" imgW="901440" imgH="14475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9600"/>
                        <a:ext cx="901700" cy="1447800"/>
                      </a:xfrm>
                      <a:prstGeom prst="rect">
                        <a:avLst/>
                      </a:prstGeom>
                      <a:solidFill>
                        <a:schemeClr val="tx1"/>
                      </a:solidFill>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Cases of Axially Loaded Bars</a:t>
            </a:r>
          </a:p>
        </p:txBody>
      </p:sp>
      <p:sp>
        <p:nvSpPr>
          <p:cNvPr id="3" name="Content Placeholder 2"/>
          <p:cNvSpPr>
            <a:spLocks noGrp="1"/>
          </p:cNvSpPr>
          <p:nvPr>
            <p:ph idx="1"/>
          </p:nvPr>
        </p:nvSpPr>
        <p:spPr/>
        <p:txBody>
          <a:bodyPr/>
          <a:lstStyle/>
          <a:p>
            <a:r>
              <a:rPr lang="en-US" dirty="0"/>
              <a:t>Constant load and cross-sectional area and homogeneous material (E is constant), </a:t>
            </a:r>
          </a:p>
          <a:p>
            <a:endParaRPr lang="en-US" dirty="0"/>
          </a:p>
          <a:p>
            <a:endParaRPr lang="en-US" dirty="0"/>
          </a:p>
          <a:p>
            <a:pPr>
              <a:buNone/>
            </a:pPr>
            <a:r>
              <a:rPr lang="en-US" dirty="0"/>
              <a:t> </a:t>
            </a:r>
          </a:p>
          <a:p>
            <a:endParaRPr lang="en-US" dirty="0"/>
          </a:p>
          <a:p>
            <a:r>
              <a:rPr lang="en-US" dirty="0"/>
              <a:t>Abrupt changes in axial force, cross-sectional area, and/or modulus of elasticity from one region of the bar to the next</a:t>
            </a:r>
          </a:p>
          <a:p>
            <a:pPr lvl="1"/>
            <a:r>
              <a:rPr lang="en-US" dirty="0"/>
              <a:t>Can apply above equation to each segment of the bar where these quantities are all constant</a:t>
            </a: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01" name="Equation" r:id="rId3" imgW="114120" imgH="215640" progId="Equation.3">
                  <p:embed/>
                </p:oleObj>
              </mc:Choice>
              <mc:Fallback>
                <p:oleObj name="Equation" r:id="rId3"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524000" y="2590800"/>
          <a:ext cx="1536700" cy="482600"/>
        </p:xfrm>
        <a:graphic>
          <a:graphicData uri="http://schemas.openxmlformats.org/presentationml/2006/ole">
            <mc:AlternateContent xmlns:mc="http://schemas.openxmlformats.org/markup-compatibility/2006">
              <mc:Choice xmlns:v="urn:schemas-microsoft-com:vml" Requires="v">
                <p:oleObj spid="_x0000_s2102" name="Equation" r:id="rId5" imgW="1536480" imgH="482400" progId="Equation.3">
                  <p:embed/>
                </p:oleObj>
              </mc:Choice>
              <mc:Fallback>
                <p:oleObj name="Equation" r:id="rId5" imgW="1536480" imgH="4824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590800"/>
                        <a:ext cx="1536700" cy="482600"/>
                      </a:xfrm>
                      <a:prstGeom prst="rect">
                        <a:avLst/>
                      </a:prstGeom>
                      <a:solidFill>
                        <a:schemeClr val="tx1"/>
                      </a:solidFill>
                    </p:spPr>
                  </p:pic>
                </p:oleObj>
              </mc:Fallback>
            </mc:AlternateContent>
          </a:graphicData>
        </a:graphic>
      </p:graphicFrame>
      <p:graphicFrame>
        <p:nvGraphicFramePr>
          <p:cNvPr id="2055" name="Object 7"/>
          <p:cNvGraphicFramePr>
            <a:graphicFrameLocks noChangeAspect="1"/>
          </p:cNvGraphicFramePr>
          <p:nvPr/>
        </p:nvGraphicFramePr>
        <p:xfrm>
          <a:off x="1905000" y="4800600"/>
          <a:ext cx="1714500" cy="482600"/>
        </p:xfrm>
        <a:graphic>
          <a:graphicData uri="http://schemas.openxmlformats.org/presentationml/2006/ole">
            <mc:AlternateContent xmlns:mc="http://schemas.openxmlformats.org/markup-compatibility/2006">
              <mc:Choice xmlns:v="urn:schemas-microsoft-com:vml" Requires="v">
                <p:oleObj spid="_x0000_s2103" name="Equation" r:id="rId7" imgW="1714320" imgH="482400" progId="Equation.3">
                  <p:embed/>
                </p:oleObj>
              </mc:Choice>
              <mc:Fallback>
                <p:oleObj name="Equation" r:id="rId7" imgW="1714320" imgH="4824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800600"/>
                        <a:ext cx="1714500" cy="482600"/>
                      </a:xfrm>
                      <a:prstGeom prst="rect">
                        <a:avLst/>
                      </a:prstGeom>
                      <a:solidFill>
                        <a:schemeClr val="tx1"/>
                      </a:solidFill>
                    </p:spPr>
                  </p:pic>
                </p:oleObj>
              </mc:Fallback>
            </mc:AlternateContent>
          </a:graphicData>
        </a:graphic>
      </p:graphicFrame>
      <p:pic>
        <p:nvPicPr>
          <p:cNvPr id="10" name="Picture 9" descr="04-03.jpg"/>
          <p:cNvPicPr>
            <a:picLocks noChangeAspect="1"/>
          </p:cNvPicPr>
          <p:nvPr/>
        </p:nvPicPr>
        <p:blipFill>
          <a:blip r:embed="rId9" cstate="print"/>
          <a:srcRect t="22222" b="36111"/>
          <a:stretch>
            <a:fillRect/>
          </a:stretch>
        </p:blipFill>
        <p:spPr>
          <a:xfrm>
            <a:off x="3200400" y="2590800"/>
            <a:ext cx="3291840" cy="91440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Convention</a:t>
            </a:r>
          </a:p>
        </p:txBody>
      </p:sp>
      <p:sp>
        <p:nvSpPr>
          <p:cNvPr id="3" name="Content Placeholder 2"/>
          <p:cNvSpPr>
            <a:spLocks noGrp="1"/>
          </p:cNvSpPr>
          <p:nvPr>
            <p:ph idx="1"/>
          </p:nvPr>
        </p:nvSpPr>
        <p:spPr/>
        <p:txBody>
          <a:bodyPr/>
          <a:lstStyle/>
          <a:p>
            <a:r>
              <a:rPr lang="en-US" dirty="0"/>
              <a:t>Force and displacement are considered positive if they cause tension and elongation</a:t>
            </a:r>
          </a:p>
          <a:p>
            <a:endParaRPr lang="en-US" dirty="0"/>
          </a:p>
          <a:p>
            <a:endParaRPr lang="en-US" dirty="0"/>
          </a:p>
          <a:p>
            <a:endParaRPr lang="en-US" dirty="0"/>
          </a:p>
          <a:p>
            <a:endParaRPr lang="en-US" dirty="0"/>
          </a:p>
          <a:p>
            <a:endParaRPr lang="en-US" dirty="0"/>
          </a:p>
          <a:p>
            <a:endParaRPr lang="en-US" dirty="0"/>
          </a:p>
          <a:p>
            <a:endParaRPr lang="en-US" dirty="0"/>
          </a:p>
          <a:p>
            <a:r>
              <a:rPr lang="en-US" dirty="0"/>
              <a:t>Force and displacement are considered negative if they cause compression and contraction</a:t>
            </a:r>
          </a:p>
          <a:p>
            <a:endParaRPr lang="en-US" dirty="0"/>
          </a:p>
        </p:txBody>
      </p:sp>
      <p:pic>
        <p:nvPicPr>
          <p:cNvPr id="4" name="Picture 3" descr="04-04.jpg"/>
          <p:cNvPicPr>
            <a:picLocks noChangeAspect="1"/>
          </p:cNvPicPr>
          <p:nvPr/>
        </p:nvPicPr>
        <p:blipFill>
          <a:blip r:embed="rId2" cstate="print"/>
          <a:srcRect l="18519" b="12500"/>
          <a:stretch>
            <a:fillRect/>
          </a:stretch>
        </p:blipFill>
        <p:spPr>
          <a:xfrm>
            <a:off x="1524000" y="2590800"/>
            <a:ext cx="2682224" cy="192024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Displacement and the Sign Convention</a:t>
            </a:r>
          </a:p>
        </p:txBody>
      </p:sp>
      <p:sp>
        <p:nvSpPr>
          <p:cNvPr id="3" name="Content Placeholder 2"/>
          <p:cNvSpPr>
            <a:spLocks noGrp="1"/>
          </p:cNvSpPr>
          <p:nvPr>
            <p:ph idx="1"/>
          </p:nvPr>
        </p:nvSpPr>
        <p:spPr/>
        <p:txBody>
          <a:bodyPr/>
          <a:lstStyle/>
          <a:p>
            <a:r>
              <a:rPr lang="en-US" dirty="0" err="1"/>
              <a:t>δ</a:t>
            </a:r>
            <a:r>
              <a:rPr lang="en-US" baseline="-25000" dirty="0" err="1"/>
              <a:t>A</a:t>
            </a:r>
            <a:r>
              <a:rPr lang="en-US" baseline="-25000" dirty="0"/>
              <a:t>/D</a:t>
            </a:r>
            <a:r>
              <a:rPr lang="en-US" dirty="0"/>
              <a:t> relative displacement (displacement of A with respect to 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Problems, </a:t>
            </a:r>
            <a:r>
              <a:rPr lang="en-US">
                <a:solidFill>
                  <a:srgbClr val="FF0000"/>
                </a:solidFill>
              </a:rPr>
              <a:t>page 135</a:t>
            </a:r>
            <a:endParaRPr lang="en-US" dirty="0">
              <a:solidFill>
                <a:srgbClr val="FF0000"/>
              </a:solidFill>
            </a:endParaRPr>
          </a:p>
          <a:p>
            <a:endParaRPr lang="en-US" dirty="0"/>
          </a:p>
        </p:txBody>
      </p:sp>
      <p:pic>
        <p:nvPicPr>
          <p:cNvPr id="4" name="Picture 3" descr="04-05C.jpg"/>
          <p:cNvPicPr>
            <a:picLocks noChangeAspect="1"/>
          </p:cNvPicPr>
          <p:nvPr/>
        </p:nvPicPr>
        <p:blipFill>
          <a:blip r:embed="rId2" cstate="print"/>
          <a:srcRect t="3472" b="30556"/>
          <a:stretch>
            <a:fillRect/>
          </a:stretch>
        </p:blipFill>
        <p:spPr>
          <a:xfrm>
            <a:off x="1524000" y="3352800"/>
            <a:ext cx="3291840" cy="1447800"/>
          </a:xfrm>
          <a:prstGeom prst="rect">
            <a:avLst/>
          </a:prstGeom>
        </p:spPr>
      </p:pic>
      <p:pic>
        <p:nvPicPr>
          <p:cNvPr id="5" name="Picture 4" descr="04-05A.jpg"/>
          <p:cNvPicPr>
            <a:picLocks noChangeAspect="1"/>
          </p:cNvPicPr>
          <p:nvPr/>
        </p:nvPicPr>
        <p:blipFill>
          <a:blip r:embed="rId3" cstate="print"/>
          <a:srcRect t="24306" b="44444"/>
          <a:stretch>
            <a:fillRect/>
          </a:stretch>
        </p:blipFill>
        <p:spPr>
          <a:xfrm>
            <a:off x="1524000" y="2514600"/>
            <a:ext cx="3291840" cy="685800"/>
          </a:xfrm>
          <a:prstGeom prst="rect">
            <a:avLst/>
          </a:prstGeom>
        </p:spPr>
      </p:pic>
      <p:pic>
        <p:nvPicPr>
          <p:cNvPr id="6" name="Picture 5" descr="04-05B.jpg"/>
          <p:cNvPicPr>
            <a:picLocks noChangeAspect="1"/>
          </p:cNvPicPr>
          <p:nvPr/>
        </p:nvPicPr>
        <p:blipFill>
          <a:blip r:embed="rId4" cstate="print"/>
          <a:srcRect b="27083"/>
          <a:stretch>
            <a:fillRect/>
          </a:stretch>
        </p:blipFill>
        <p:spPr>
          <a:xfrm>
            <a:off x="5105400" y="2514600"/>
            <a:ext cx="3291840" cy="16002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Superposition</a:t>
            </a:r>
          </a:p>
        </p:txBody>
      </p:sp>
      <p:sp>
        <p:nvSpPr>
          <p:cNvPr id="3" name="Content Placeholder 2"/>
          <p:cNvSpPr>
            <a:spLocks noGrp="1"/>
          </p:cNvSpPr>
          <p:nvPr>
            <p:ph idx="1"/>
          </p:nvPr>
        </p:nvSpPr>
        <p:spPr/>
        <p:txBody>
          <a:bodyPr/>
          <a:lstStyle/>
          <a:p>
            <a:r>
              <a:rPr lang="en-US" dirty="0"/>
              <a:t>Principle of superposition - the resultant stress or displacement at a point can be determined by first finding the stress or displacement caused by each component load acting separately on the member and then, algebraically adding the contributions caused by each of the components</a:t>
            </a:r>
          </a:p>
          <a:p>
            <a:pPr lvl="1"/>
            <a:r>
              <a:rPr lang="en-US" dirty="0"/>
              <a:t>The loading must be linearly related to the stress or displacement that is to be determined (i.e. </a:t>
            </a:r>
            <a:r>
              <a:rPr lang="el-GR" dirty="0"/>
              <a:t>σ</a:t>
            </a:r>
            <a:r>
              <a:rPr lang="en-US" dirty="0"/>
              <a:t> = P/A and </a:t>
            </a:r>
            <a:r>
              <a:rPr lang="el-GR" dirty="0"/>
              <a:t>δ</a:t>
            </a:r>
            <a:r>
              <a:rPr lang="en-US" dirty="0"/>
              <a:t> = </a:t>
            </a:r>
            <a:r>
              <a:rPr lang="en-US"/>
              <a:t>PL/AE apply)</a:t>
            </a:r>
            <a:endParaRPr lang="en-US" dirty="0"/>
          </a:p>
          <a:p>
            <a:pPr lvl="1"/>
            <a:r>
              <a:rPr lang="en-US" dirty="0"/>
              <a:t>The loading must not significantly change the original geometry or configuration of the member (deformations are typically so small that changes in geometry or configuration can be considered to be insignificant, with one exception being the deformations anticipated in buckling analysis)</a:t>
            </a:r>
            <a:endParaRPr lang="en-US" dirty="0">
              <a:solidFill>
                <a:srgbClr val="FF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Statically Indeterminate Axially Loaded Member</a:t>
            </a:r>
          </a:p>
        </p:txBody>
      </p:sp>
      <p:sp>
        <p:nvSpPr>
          <p:cNvPr id="3" name="Content Placeholder 2"/>
          <p:cNvSpPr>
            <a:spLocks noGrp="1"/>
          </p:cNvSpPr>
          <p:nvPr>
            <p:ph idx="1"/>
          </p:nvPr>
        </p:nvSpPr>
        <p:spPr>
          <a:xfrm>
            <a:off x="1066800" y="1981200"/>
            <a:ext cx="7924800" cy="4114800"/>
          </a:xfrm>
        </p:spPr>
        <p:txBody>
          <a:bodyPr/>
          <a:lstStyle/>
          <a:p>
            <a:r>
              <a:rPr lang="en-US" dirty="0"/>
              <a:t>See "Equilibrium of a Rigid Body" topic in Statics (see "Redundant supports" slide)</a:t>
            </a:r>
          </a:p>
          <a:p>
            <a:r>
              <a:rPr lang="en-US" dirty="0"/>
              <a:t>Equilibrium equation is insufficient to find all the reactions, F</a:t>
            </a:r>
            <a:r>
              <a:rPr lang="en-US" baseline="-25000" dirty="0"/>
              <a:t>B</a:t>
            </a:r>
            <a:r>
              <a:rPr lang="en-US" dirty="0"/>
              <a:t> + F</a:t>
            </a:r>
            <a:r>
              <a:rPr lang="en-US" baseline="-25000" dirty="0"/>
              <a:t>A</a:t>
            </a:r>
            <a:r>
              <a:rPr lang="en-US" dirty="0"/>
              <a:t> - P = 0</a:t>
            </a:r>
          </a:p>
          <a:p>
            <a:r>
              <a:rPr lang="en-US" dirty="0"/>
              <a:t>Compatibility or kinematic condition</a:t>
            </a:r>
          </a:p>
          <a:p>
            <a:pPr lvl="1"/>
            <a:r>
              <a:rPr lang="en-US" dirty="0"/>
              <a:t>Specifies conditions for displacement</a:t>
            </a:r>
          </a:p>
          <a:p>
            <a:pPr lvl="1"/>
            <a:r>
              <a:rPr lang="el-GR" dirty="0"/>
              <a:t>δ</a:t>
            </a:r>
            <a:r>
              <a:rPr lang="en-US" baseline="-25000" dirty="0"/>
              <a:t>A/B</a:t>
            </a:r>
            <a:r>
              <a:rPr lang="en-US" dirty="0"/>
              <a:t> = 0</a:t>
            </a:r>
          </a:p>
          <a:p>
            <a:pPr lvl="1"/>
            <a:r>
              <a:rPr lang="en-US" dirty="0"/>
              <a:t>Using </a:t>
            </a:r>
          </a:p>
          <a:p>
            <a:endParaRPr lang="en-US" dirty="0"/>
          </a:p>
        </p:txBody>
      </p:sp>
      <p:graphicFrame>
        <p:nvGraphicFramePr>
          <p:cNvPr id="5" name="Object 4"/>
          <p:cNvGraphicFramePr>
            <a:graphicFrameLocks noChangeAspect="1"/>
          </p:cNvGraphicFramePr>
          <p:nvPr/>
        </p:nvGraphicFramePr>
        <p:xfrm>
          <a:off x="2438400" y="3429000"/>
          <a:ext cx="1244600" cy="1181100"/>
        </p:xfrm>
        <a:graphic>
          <a:graphicData uri="http://schemas.openxmlformats.org/presentationml/2006/ole">
            <mc:AlternateContent xmlns:mc="http://schemas.openxmlformats.org/markup-compatibility/2006">
              <mc:Choice xmlns:v="urn:schemas-microsoft-com:vml" Requires="v">
                <p:oleObj spid="_x0000_s43027" name="Equation" r:id="rId3" imgW="1244520" imgH="1180800" progId="Equation.3">
                  <p:embed/>
                </p:oleObj>
              </mc:Choice>
              <mc:Fallback>
                <p:oleObj name="Equation" r:id="rId3" imgW="1244520" imgH="1180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429000"/>
                        <a:ext cx="1244600" cy="1181100"/>
                      </a:xfrm>
                      <a:prstGeom prst="rect">
                        <a:avLst/>
                      </a:prstGeom>
                      <a:solidFill>
                        <a:schemeClr val="tx1"/>
                      </a:solidFill>
                    </p:spPr>
                  </p:pic>
                </p:oleObj>
              </mc:Fallback>
            </mc:AlternateContent>
          </a:graphicData>
        </a:graphic>
      </p:graphicFrame>
      <p:pic>
        <p:nvPicPr>
          <p:cNvPr id="6" name="Picture 5" descr="04-11A,B.jpg"/>
          <p:cNvPicPr>
            <a:picLocks noChangeAspect="1"/>
          </p:cNvPicPr>
          <p:nvPr/>
        </p:nvPicPr>
        <p:blipFill>
          <a:blip r:embed="rId5" cstate="print"/>
          <a:srcRect l="42592" r="42593" b="15278"/>
          <a:stretch>
            <a:fillRect/>
          </a:stretch>
        </p:blipFill>
        <p:spPr>
          <a:xfrm>
            <a:off x="4953000" y="2590800"/>
            <a:ext cx="1036333" cy="395096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Method of Analysis for Axially Loaded Members</a:t>
            </a:r>
          </a:p>
        </p:txBody>
      </p:sp>
      <p:sp>
        <p:nvSpPr>
          <p:cNvPr id="3" name="Content Placeholder 2"/>
          <p:cNvSpPr>
            <a:spLocks noGrp="1"/>
          </p:cNvSpPr>
          <p:nvPr>
            <p:ph idx="1"/>
          </p:nvPr>
        </p:nvSpPr>
        <p:spPr>
          <a:xfrm>
            <a:off x="1066800" y="1981200"/>
            <a:ext cx="5715000" cy="4114800"/>
          </a:xfrm>
        </p:spPr>
        <p:txBody>
          <a:bodyPr/>
          <a:lstStyle/>
          <a:p>
            <a:r>
              <a:rPr lang="en-US" dirty="0"/>
              <a:t>Flexibility or Force Method of Analysis</a:t>
            </a:r>
          </a:p>
          <a:p>
            <a:pPr lvl="1"/>
            <a:r>
              <a:rPr lang="en-US" dirty="0"/>
              <a:t>Choose any one of the two supports as "redundant"</a:t>
            </a:r>
          </a:p>
          <a:p>
            <a:pPr lvl="1"/>
            <a:r>
              <a:rPr lang="en-US" dirty="0"/>
              <a:t>Temporarily remove its effect from the member</a:t>
            </a:r>
          </a:p>
          <a:p>
            <a:pPr lvl="1"/>
            <a:r>
              <a:rPr lang="en-US" dirty="0"/>
              <a:t>Using principle of superposition, the actual member is equivalent to the one subjected to the external load (with redundant force removed) plus the member subjected only to the redundant force</a:t>
            </a:r>
          </a:p>
          <a:p>
            <a:pPr lvl="1"/>
            <a:endParaRPr lang="en-US" dirty="0"/>
          </a:p>
          <a:p>
            <a:pPr lvl="1"/>
            <a:endParaRPr lang="en-US" dirty="0"/>
          </a:p>
          <a:p>
            <a:pPr lvl="1"/>
            <a:endParaRPr lang="en-US" dirty="0"/>
          </a:p>
          <a:p>
            <a:pPr lvl="1"/>
            <a:endParaRPr lang="en-US" dirty="0"/>
          </a:p>
          <a:p>
            <a:pPr lvl="1"/>
            <a:r>
              <a:rPr lang="en-US" dirty="0"/>
              <a:t>Equilibrium equation can then be used to determine F</a:t>
            </a:r>
            <a:r>
              <a:rPr lang="en-US" baseline="-25000" dirty="0"/>
              <a:t>A</a:t>
            </a:r>
            <a:r>
              <a:rPr lang="en-US" dirty="0"/>
              <a:t> </a:t>
            </a:r>
          </a:p>
          <a:p>
            <a:r>
              <a:rPr lang="en-US" dirty="0">
                <a:solidFill>
                  <a:srgbClr val="FF0000"/>
                </a:solidFill>
              </a:rPr>
              <a:t>Problems, page 149</a:t>
            </a:r>
          </a:p>
          <a:p>
            <a:pPr lvl="1"/>
            <a:endParaRPr lang="en-US" dirty="0"/>
          </a:p>
        </p:txBody>
      </p:sp>
      <p:graphicFrame>
        <p:nvGraphicFramePr>
          <p:cNvPr id="4" name="Object 3"/>
          <p:cNvGraphicFramePr>
            <a:graphicFrameLocks noChangeAspect="1"/>
          </p:cNvGraphicFramePr>
          <p:nvPr/>
        </p:nvGraphicFramePr>
        <p:xfrm>
          <a:off x="1905000" y="3733800"/>
          <a:ext cx="1041400" cy="965200"/>
        </p:xfrm>
        <a:graphic>
          <a:graphicData uri="http://schemas.openxmlformats.org/presentationml/2006/ole">
            <mc:AlternateContent xmlns:mc="http://schemas.openxmlformats.org/markup-compatibility/2006">
              <mc:Choice xmlns:v="urn:schemas-microsoft-com:vml" Requires="v">
                <p:oleObj spid="_x0000_s44050" name="Equation" r:id="rId3" imgW="1041120" imgH="965160" progId="Equation.3">
                  <p:embed/>
                </p:oleObj>
              </mc:Choice>
              <mc:Fallback>
                <p:oleObj name="Equation" r:id="rId3" imgW="1041120" imgH="965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733800"/>
                        <a:ext cx="1041400" cy="965200"/>
                      </a:xfrm>
                      <a:prstGeom prst="rect">
                        <a:avLst/>
                      </a:prstGeom>
                      <a:solidFill>
                        <a:schemeClr val="tx1"/>
                      </a:solidFill>
                    </p:spPr>
                  </p:pic>
                </p:oleObj>
              </mc:Fallback>
            </mc:AlternateContent>
          </a:graphicData>
        </a:graphic>
      </p:graphicFrame>
      <p:pic>
        <p:nvPicPr>
          <p:cNvPr id="5" name="Picture 4" descr="04-16A-C.jpg"/>
          <p:cNvPicPr>
            <a:picLocks noChangeAspect="1"/>
          </p:cNvPicPr>
          <p:nvPr/>
        </p:nvPicPr>
        <p:blipFill>
          <a:blip r:embed="rId5" cstate="print"/>
          <a:srcRect l="40741" r="39815" b="18056"/>
          <a:stretch>
            <a:fillRect/>
          </a:stretch>
        </p:blipFill>
        <p:spPr>
          <a:xfrm>
            <a:off x="6934200" y="1295400"/>
            <a:ext cx="1920196" cy="5394931"/>
          </a:xfrm>
          <a:prstGeom prst="rect">
            <a:avLst/>
          </a:prstGeom>
        </p:spPr>
      </p:pic>
    </p:spTree>
  </p:cSld>
  <p:clrMapOvr>
    <a:masterClrMapping/>
  </p:clrMapOvr>
  <p:transition/>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1520842232</TotalTime>
  <Pages>10</Pages>
  <Words>767</Words>
  <Application>Microsoft Office PowerPoint</Application>
  <PresentationFormat>On-screen Show (4:3)</PresentationFormat>
  <Paragraphs>104</Paragraphs>
  <Slides>12</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Tahoma</vt:lpstr>
      <vt:lpstr>Times New Roman</vt:lpstr>
      <vt:lpstr>Wingdings</vt:lpstr>
      <vt:lpstr>Shimmer</vt:lpstr>
      <vt:lpstr>1_Custom Design</vt:lpstr>
      <vt:lpstr>Custom Design</vt:lpstr>
      <vt:lpstr>Equation</vt:lpstr>
      <vt:lpstr>Chapter 4  Axial Load</vt:lpstr>
      <vt:lpstr>Saint -Venant's Principle</vt:lpstr>
      <vt:lpstr>Elastic Deformation of an Axially Loaded Bar</vt:lpstr>
      <vt:lpstr>Special Cases of Axially Loaded Bars</vt:lpstr>
      <vt:lpstr>Sign Convention</vt:lpstr>
      <vt:lpstr>Relative Displacement and the Sign Convention</vt:lpstr>
      <vt:lpstr>Principle of Superposition</vt:lpstr>
      <vt:lpstr>Statically Indeterminate Axially Loaded Member</vt:lpstr>
      <vt:lpstr>Force Method of Analysis for Axially Loaded Members</vt:lpstr>
      <vt:lpstr>Thermal Stress</vt:lpstr>
      <vt:lpstr>Stress Concentrations</vt:lpstr>
      <vt:lpstr>Stress Concentration Factors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Engineering Design Process</dc:title>
  <dc:subject/>
  <dc:creator>Winona State University</dc:creator>
  <cp:keywords/>
  <dc:description/>
  <cp:lastModifiedBy>Dennehy, Keith</cp:lastModifiedBy>
  <cp:revision>114</cp:revision>
  <cp:lastPrinted>2012-01-31T22:29:07Z</cp:lastPrinted>
  <dcterms:created xsi:type="dcterms:W3CDTF">1997-05-11T21:15:14Z</dcterms:created>
  <dcterms:modified xsi:type="dcterms:W3CDTF">2020-02-24T16:55:22Z</dcterms:modified>
</cp:coreProperties>
</file>