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9" r:id="rId1"/>
    <p:sldMasterId id="2147483661" r:id="rId2"/>
  </p:sldMasterIdLst>
  <p:notesMasterIdLst>
    <p:notesMasterId r:id="rId15"/>
  </p:notesMasterIdLst>
  <p:handoutMasterIdLst>
    <p:handoutMasterId r:id="rId16"/>
  </p:handoutMasterIdLst>
  <p:sldIdLst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</p:sldIdLst>
  <p:sldSz cx="9144000" cy="6858000" type="screen4x3"/>
  <p:notesSz cx="9144000" cy="6858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2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995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notes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63850" y="519113"/>
            <a:ext cx="3416300" cy="2562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434736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9216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92164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65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16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6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6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16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217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217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217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2178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179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180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7717EE5-B2E8-4381-989C-D9C0885A01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9D6F7-12F5-4F93-A94B-5223A1F103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D2596-2834-4319-A604-AE8AB6595A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5D7CD-D093-417A-872A-5344EA9DB5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84DC9-3F09-48ED-8549-8BE8060F9B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D5F9E-0722-4EED-82DF-A22C41FAD7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A879A-24B8-4113-A728-03EFE19DEA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91655-5B50-4773-AA8F-A058356FCD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02ABA-5E54-4E0A-BF6A-DDEBDC8D87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51B16-1C01-462A-83FD-FF68D1BB5F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EFDE1-91BC-41D8-8C95-5E6B1F49A8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6C23B-F949-45D9-AEFF-AE6EE9E7E3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B91C8-4594-46A3-8176-453AE32D40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23D49-F7A7-4438-A99F-A99979E471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1B932-53A1-4A6F-A159-40FD08BC2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97566-E81B-4B5E-8434-672B086C9A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96177-494E-4103-8500-44422FF84E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6F8BE-A9F2-460D-92E9-3753F2D1E9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EBE4E-2623-4DB3-8B68-DD95D9B80D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41F29-DE02-4A08-950F-D3F75EF03B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B892A-7C01-4E87-8484-6096B66C8B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3E60D-DEE3-482C-8722-9AE9683EA2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9113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1141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114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4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4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4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4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4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4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4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115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115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115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9115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9115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1F5DE6B-B720-458E-9896-07664CA4DAF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B923B83B-4D8D-4AA0-B97E-DA5595E10C8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5.bin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8.wmf"/><Relationship Id="rId9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5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algn="ctr"/>
            <a:r>
              <a:rPr lang="en-US" dirty="0"/>
              <a:t>Chapter 6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Bending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Element from the Deformed Beam</a:t>
            </a:r>
          </a:p>
        </p:txBody>
      </p:sp>
      <p:pic>
        <p:nvPicPr>
          <p:cNvPr id="4" name="Picture 3" descr="06-23A,B.jpg"/>
          <p:cNvPicPr>
            <a:picLocks noChangeAspect="1"/>
          </p:cNvPicPr>
          <p:nvPr/>
        </p:nvPicPr>
        <p:blipFill>
          <a:blip r:embed="rId3"/>
          <a:srcRect l="59028" r="10880" b="34028"/>
          <a:stretch>
            <a:fillRect/>
          </a:stretch>
        </p:blipFill>
        <p:spPr>
          <a:xfrm>
            <a:off x="6400800" y="3276600"/>
            <a:ext cx="1981200" cy="2895600"/>
          </a:xfrm>
          <a:prstGeom prst="rect">
            <a:avLst/>
          </a:prstGeom>
        </p:spPr>
      </p:pic>
      <p:pic>
        <p:nvPicPr>
          <p:cNvPr id="5" name="Picture 4" descr="06-22A,B.jpg"/>
          <p:cNvPicPr>
            <a:picLocks noChangeAspect="1"/>
          </p:cNvPicPr>
          <p:nvPr/>
        </p:nvPicPr>
        <p:blipFill>
          <a:blip r:embed="rId4"/>
          <a:srcRect l="16240" r="15473" b="18348"/>
          <a:stretch>
            <a:fillRect/>
          </a:stretch>
        </p:blipFill>
        <p:spPr>
          <a:xfrm>
            <a:off x="1295400" y="1905000"/>
            <a:ext cx="4776785" cy="3807792"/>
          </a:xfrm>
          <a:prstGeom prst="rect">
            <a:avLst/>
          </a:prstGeom>
        </p:spPr>
      </p:pic>
      <p:pic>
        <p:nvPicPr>
          <p:cNvPr id="6" name="Picture 5" descr="06-23A,B.jpg"/>
          <p:cNvPicPr>
            <a:picLocks noChangeAspect="1"/>
          </p:cNvPicPr>
          <p:nvPr/>
        </p:nvPicPr>
        <p:blipFill>
          <a:blip r:embed="rId3"/>
          <a:srcRect l="11574" t="43403" r="54861" b="27084"/>
          <a:stretch>
            <a:fillRect/>
          </a:stretch>
        </p:blipFill>
        <p:spPr>
          <a:xfrm>
            <a:off x="6400800" y="1905000"/>
            <a:ext cx="2209800" cy="1295400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</p:nvPr>
        </p:nvGraphicFramePr>
        <p:xfrm>
          <a:off x="1320800" y="5794375"/>
          <a:ext cx="36099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Equation" r:id="rId5" imgW="3632040" imgH="609480" progId="Equation.3">
                  <p:embed/>
                </p:oleObj>
              </mc:Choice>
              <mc:Fallback>
                <p:oleObj name="Equation" r:id="rId5" imgW="3632040" imgH="609480" progId="Equation.3">
                  <p:embed/>
                  <p:pic>
                    <p:nvPicPr>
                      <p:cNvPr id="0" name="Content Placeholder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5794375"/>
                        <a:ext cx="3609975" cy="6064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of Longitudinal Normal Strain and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linear variation of normal strain must be the consequence of a linear variation in normal stress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24000" y="2667000"/>
          <a:ext cx="21209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Equation" r:id="rId3" imgW="2120760" imgH="1447560" progId="Equation.3">
                  <p:embed/>
                </p:oleObj>
              </mc:Choice>
              <mc:Fallback>
                <p:oleObj name="Equation" r:id="rId3" imgW="2120760" imgH="14475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667000"/>
                        <a:ext cx="2120900" cy="1447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06-26A,B.jpg"/>
          <p:cNvPicPr>
            <a:picLocks noChangeAspect="1"/>
          </p:cNvPicPr>
          <p:nvPr/>
        </p:nvPicPr>
        <p:blipFill>
          <a:blip r:embed="rId5"/>
          <a:srcRect l="32407" r="29630" b="15278"/>
          <a:stretch>
            <a:fillRect/>
          </a:stretch>
        </p:blipFill>
        <p:spPr>
          <a:xfrm>
            <a:off x="4038600" y="2667000"/>
            <a:ext cx="2655573" cy="39509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Flexure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5000"/>
            <a:ext cx="4495800" cy="2514600"/>
          </a:xfrm>
        </p:spPr>
        <p:txBody>
          <a:bodyPr/>
          <a:lstStyle/>
          <a:p>
            <a:r>
              <a:rPr lang="en-US" dirty="0"/>
              <a:t>The resultant force acting on the cross section must be equal to zero (there is no applied force)</a:t>
            </a:r>
          </a:p>
          <a:p>
            <a:r>
              <a:rPr lang="en-US" dirty="0"/>
              <a:t>The force acting on an arbitrary element </a:t>
            </a:r>
            <a:r>
              <a:rPr lang="en-US" dirty="0" err="1"/>
              <a:t>dA</a:t>
            </a:r>
            <a:r>
              <a:rPr lang="en-US" dirty="0"/>
              <a:t> is </a:t>
            </a:r>
            <a:r>
              <a:rPr lang="en-US" dirty="0" err="1"/>
              <a:t>dF</a:t>
            </a:r>
            <a:r>
              <a:rPr lang="en-US" dirty="0"/>
              <a:t> = </a:t>
            </a:r>
            <a:r>
              <a:rPr lang="el-GR" dirty="0"/>
              <a:t>σ</a:t>
            </a:r>
            <a:r>
              <a:rPr lang="en-US" dirty="0"/>
              <a:t> </a:t>
            </a:r>
            <a:r>
              <a:rPr lang="en-US" dirty="0" err="1"/>
              <a:t>dA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066800" y="4343400"/>
            <a:ext cx="7543800" cy="2362200"/>
          </a:xfrm>
        </p:spPr>
        <p:txBody>
          <a:bodyPr/>
          <a:lstStyle/>
          <a:p>
            <a:r>
              <a:rPr lang="en-US" dirty="0"/>
              <a:t>The stress in the beam can be determined from the requirement that the resultant internal moment M must be equal to the moment produced by the stress distribution about the neutral axis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Problems, </a:t>
            </a:r>
            <a:r>
              <a:rPr lang="en-US" dirty="0" err="1">
                <a:solidFill>
                  <a:srgbClr val="FF0000"/>
                </a:solidFill>
              </a:rPr>
              <a:t>pg</a:t>
            </a:r>
            <a:r>
              <a:rPr lang="en-US" dirty="0">
                <a:solidFill>
                  <a:srgbClr val="FF0000"/>
                </a:solidFill>
              </a:rPr>
              <a:t> 303</a:t>
            </a:r>
          </a:p>
          <a:p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1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524000" y="3200400"/>
          <a:ext cx="44958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2" name="Equation" r:id="rId5" imgW="4495680" imgH="1193760" progId="Equation.3">
                  <p:embed/>
                </p:oleObj>
              </mc:Choice>
              <mc:Fallback>
                <p:oleObj name="Equation" r:id="rId5" imgW="4495680" imgH="11937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200400"/>
                        <a:ext cx="4495800" cy="1193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06-26C.jpg"/>
          <p:cNvPicPr>
            <a:picLocks noChangeAspect="1"/>
          </p:cNvPicPr>
          <p:nvPr/>
        </p:nvPicPr>
        <p:blipFill>
          <a:blip r:embed="rId7" cstate="print"/>
          <a:srcRect l="16667" r="16667" b="32870"/>
          <a:stretch>
            <a:fillRect/>
          </a:stretch>
        </p:blipFill>
        <p:spPr>
          <a:xfrm>
            <a:off x="5715000" y="1981200"/>
            <a:ext cx="3291807" cy="2209800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524000" y="5105400"/>
          <a:ext cx="49657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3" name="Equation" r:id="rId8" imgW="4965480" imgH="1180800" progId="Equation.3">
                  <p:embed/>
                </p:oleObj>
              </mc:Choice>
              <mc:Fallback>
                <p:oleObj name="Equation" r:id="rId8" imgW="4965480" imgH="1180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05400"/>
                        <a:ext cx="4965700" cy="11811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Members that are slender (length dimension &gt;&gt; width dimension) and support loadings that are applied perpendicular to their longitudinal axis are considered beams</a:t>
            </a:r>
          </a:p>
          <a:p>
            <a:r>
              <a:rPr lang="en-US" dirty="0"/>
              <a:t>Beams develop internal shear force and bending moment that, in general, vary from point to point along the axis of the beam</a:t>
            </a:r>
          </a:p>
          <a:p>
            <a:r>
              <a:rPr lang="en-US" dirty="0"/>
              <a:t>To properly design a beam it is necessary to first determine the maximum shear and bending moment in the beam</a:t>
            </a:r>
          </a:p>
          <a:p>
            <a:pPr lvl="1"/>
            <a:r>
              <a:rPr lang="en-US" dirty="0" err="1"/>
              <a:t>σ</a:t>
            </a:r>
            <a:r>
              <a:rPr lang="en-US" baseline="-25000" dirty="0" err="1"/>
              <a:t>max</a:t>
            </a:r>
            <a:r>
              <a:rPr lang="en-US" dirty="0"/>
              <a:t> = Mc/I (the flexure formula)</a:t>
            </a:r>
          </a:p>
          <a:p>
            <a:pPr lvl="1"/>
            <a:r>
              <a:rPr lang="en-US" dirty="0">
                <a:cs typeface="Arial"/>
              </a:rPr>
              <a:t>τ = VQ/It (the shear formula)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Shear and Bending Moment Functions and Diagrams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 of sections is used to find the internal loading</a:t>
            </a:r>
          </a:p>
          <a:p>
            <a:r>
              <a:rPr lang="en-US" dirty="0"/>
              <a:t>The imaginary section or cut must be located at an arbitrary distance x from the end of the beam and V and M formulated in terms of x</a:t>
            </a:r>
          </a:p>
          <a:p>
            <a:r>
              <a:rPr lang="en-US" dirty="0"/>
              <a:t>Most often, the origin of x is located at the left end of the beam and the positive direction is to the right</a:t>
            </a:r>
          </a:p>
          <a:p>
            <a:r>
              <a:rPr lang="en-US" dirty="0"/>
              <a:t>The internal V and M obtained as functions of x will be discontinuous, or their slope will be discontinuous, at points where a distributed load changes or where concentrated forces or couples are applied</a:t>
            </a:r>
          </a:p>
          <a:p>
            <a:r>
              <a:rPr lang="en-US" dirty="0"/>
              <a:t>For this reason, V and M functions must be determined for each region of the beam located between any two discontinuities of loading</a:t>
            </a:r>
          </a:p>
        </p:txBody>
      </p:sp>
      <p:pic>
        <p:nvPicPr>
          <p:cNvPr id="8" name="Picture 7" descr="06-02.jpg"/>
          <p:cNvPicPr>
            <a:picLocks noChangeAspect="1"/>
          </p:cNvPicPr>
          <p:nvPr/>
        </p:nvPicPr>
        <p:blipFill>
          <a:blip r:embed="rId2" cstate="print"/>
          <a:srcRect t="5556" b="19444"/>
          <a:stretch>
            <a:fillRect/>
          </a:stretch>
        </p:blipFill>
        <p:spPr>
          <a:xfrm>
            <a:off x="1524000" y="4876800"/>
            <a:ext cx="2880360" cy="14401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Sign Convention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5334000" cy="4114800"/>
          </a:xfrm>
        </p:spPr>
        <p:txBody>
          <a:bodyPr/>
          <a:lstStyle/>
          <a:p>
            <a:r>
              <a:rPr lang="en-US" dirty="0"/>
              <a:t>Positive directions assumed in the textbook (</a:t>
            </a:r>
            <a:r>
              <a:rPr lang="en-US" dirty="0" err="1"/>
              <a:t>pg</a:t>
            </a:r>
            <a:r>
              <a:rPr lang="en-US" dirty="0"/>
              <a:t> 264)</a:t>
            </a:r>
          </a:p>
          <a:p>
            <a:pPr lvl="1"/>
            <a:r>
              <a:rPr lang="en-US" dirty="0"/>
              <a:t>Distributed load acts upward on the beam</a:t>
            </a:r>
          </a:p>
          <a:p>
            <a:pPr lvl="2"/>
            <a:r>
              <a:rPr lang="en-US" dirty="0"/>
              <a:t>this is opposite that assumed in the FE Reference Handbook and prior editions of this textbook, (see figure)</a:t>
            </a:r>
          </a:p>
          <a:p>
            <a:pPr lvl="2"/>
            <a:r>
              <a:rPr lang="en-US" dirty="0"/>
              <a:t>These slides and my solutions will assume the convention found in the FE Reference Handbook, positive distributed load is downward on the beam</a:t>
            </a:r>
          </a:p>
          <a:p>
            <a:pPr lvl="1"/>
            <a:r>
              <a:rPr lang="en-US" dirty="0"/>
              <a:t>Internal shear force causes a clockwise rotation of the beam segment on which it acts</a:t>
            </a:r>
          </a:p>
          <a:p>
            <a:pPr lvl="1"/>
            <a:r>
              <a:rPr lang="en-US" dirty="0"/>
              <a:t>Internal moment causes compression in the top fibers of the beam segment (it bends the segment such that it holds water)</a:t>
            </a:r>
          </a:p>
          <a:p>
            <a:r>
              <a:rPr lang="en-US" dirty="0"/>
              <a:t>Loadings opposite to these are considered negative</a:t>
            </a:r>
          </a:p>
          <a:p>
            <a:r>
              <a:rPr lang="en-US" dirty="0">
                <a:solidFill>
                  <a:srgbClr val="FF0000"/>
                </a:solidFill>
              </a:rPr>
              <a:t>Problems, </a:t>
            </a:r>
            <a:r>
              <a:rPr lang="en-US" dirty="0" err="1">
                <a:solidFill>
                  <a:srgbClr val="FF0000"/>
                </a:solidFill>
              </a:rPr>
              <a:t>pg</a:t>
            </a:r>
            <a:r>
              <a:rPr lang="en-US" dirty="0">
                <a:solidFill>
                  <a:srgbClr val="FF0000"/>
                </a:solidFill>
              </a:rPr>
              <a:t> 282</a:t>
            </a:r>
          </a:p>
        </p:txBody>
      </p:sp>
      <p:pic>
        <p:nvPicPr>
          <p:cNvPr id="4" name="Picture 3" descr="06-03.jpg"/>
          <p:cNvPicPr>
            <a:picLocks noChangeAspect="1"/>
          </p:cNvPicPr>
          <p:nvPr/>
        </p:nvPicPr>
        <p:blipFill>
          <a:blip r:embed="rId2" cstate="print"/>
          <a:srcRect l="23148" r="23148" b="12500"/>
          <a:stretch>
            <a:fillRect/>
          </a:stretch>
        </p:blipFill>
        <p:spPr>
          <a:xfrm>
            <a:off x="6400800" y="2057400"/>
            <a:ext cx="2430793" cy="264033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Relating the Magnitude and Slope of</a:t>
            </a:r>
            <a:br>
              <a:rPr lang="en-US" dirty="0"/>
            </a:br>
            <a:r>
              <a:rPr lang="en-US" dirty="0"/>
              <a:t>Distributed Load, Shear, and Bending Moment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region of the beam subject to the distributed loading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Slope of shear diagram at each point =</a:t>
            </a:r>
          </a:p>
          <a:p>
            <a:pPr>
              <a:buNone/>
            </a:pPr>
            <a:r>
              <a:rPr lang="en-US" dirty="0"/>
              <a:t>	- distributed load intensity at each point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Slope of moment diagram at each point = </a:t>
            </a:r>
          </a:p>
          <a:p>
            <a:pPr>
              <a:buNone/>
            </a:pPr>
            <a:r>
              <a:rPr lang="en-US" dirty="0"/>
              <a:t>	shear at each point</a:t>
            </a:r>
          </a:p>
        </p:txBody>
      </p:sp>
      <p:pic>
        <p:nvPicPr>
          <p:cNvPr id="5" name="Picture 4" descr="06-10A.jpg"/>
          <p:cNvPicPr>
            <a:picLocks noChangeAspect="1"/>
          </p:cNvPicPr>
          <p:nvPr/>
        </p:nvPicPr>
        <p:blipFill>
          <a:blip r:embed="rId3" cstate="print"/>
          <a:srcRect b="24956"/>
          <a:stretch>
            <a:fillRect/>
          </a:stretch>
        </p:blipFill>
        <p:spPr>
          <a:xfrm>
            <a:off x="1524000" y="2362200"/>
            <a:ext cx="3291840" cy="1646886"/>
          </a:xfrm>
          <a:prstGeom prst="rect">
            <a:avLst/>
          </a:prstGeom>
        </p:spPr>
      </p:pic>
      <p:pic>
        <p:nvPicPr>
          <p:cNvPr id="4" name="Picture 3" descr="06-10B.jpg"/>
          <p:cNvPicPr>
            <a:picLocks noChangeAspect="1"/>
          </p:cNvPicPr>
          <p:nvPr/>
        </p:nvPicPr>
        <p:blipFill>
          <a:blip r:embed="rId4"/>
          <a:srcRect l="20370" r="20370" b="16667"/>
          <a:stretch>
            <a:fillRect/>
          </a:stretch>
        </p:blipFill>
        <p:spPr>
          <a:xfrm>
            <a:off x="5410200" y="3276600"/>
            <a:ext cx="3413803" cy="3200387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24000" y="4724400"/>
          <a:ext cx="2082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5" imgW="2082600" imgH="393480" progId="Equation.3">
                  <p:embed/>
                </p:oleObj>
              </mc:Choice>
              <mc:Fallback>
                <p:oleObj name="Equation" r:id="rId5" imgW="20826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724400"/>
                        <a:ext cx="2082800" cy="3937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524000" y="5867400"/>
          <a:ext cx="1917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7" imgW="1917360" imgH="393480" progId="Equation.3">
                  <p:embed/>
                </p:oleObj>
              </mc:Choice>
              <mc:Fallback>
                <p:oleObj name="Equation" r:id="rId7" imgW="191736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867400"/>
                        <a:ext cx="1917700" cy="3937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Relating the Magnitude and Slope of</a:t>
            </a:r>
            <a:br>
              <a:rPr lang="en-US" dirty="0"/>
            </a:br>
            <a:r>
              <a:rPr lang="en-US" dirty="0"/>
              <a:t>Distributed Load, Shear, and Bending Moment Diagrams</a:t>
            </a:r>
          </a:p>
        </p:txBody>
      </p:sp>
      <p:pic>
        <p:nvPicPr>
          <p:cNvPr id="4" name="Content Placeholder 3" descr="06-11A,B,C.jpg"/>
          <p:cNvPicPr>
            <a:picLocks noGrp="1" noChangeAspect="1"/>
          </p:cNvPicPr>
          <p:nvPr>
            <p:ph idx="1"/>
          </p:nvPr>
        </p:nvPicPr>
        <p:blipFill>
          <a:blip r:embed="rId2"/>
          <a:srcRect l="29630" r="24691" b="9259"/>
          <a:stretch>
            <a:fillRect/>
          </a:stretch>
        </p:blipFill>
        <p:spPr>
          <a:xfrm>
            <a:off x="3429000" y="2133600"/>
            <a:ext cx="2819400" cy="3733800"/>
          </a:xfr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Relating the Change in Shear and Bending Moment to the Areas Under the Distributed Load and Shear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5029200" cy="4114800"/>
          </a:xfrm>
        </p:spPr>
        <p:txBody>
          <a:bodyPr/>
          <a:lstStyle/>
          <a:p>
            <a:r>
              <a:rPr lang="en-US" dirty="0"/>
              <a:t>Previous equation relating slope of the shear diagram to the negative of the distributed load intensity can be rewritten</a:t>
            </a:r>
          </a:p>
          <a:p>
            <a:pPr lvl="1"/>
            <a:r>
              <a:rPr lang="en-US" dirty="0" err="1"/>
              <a:t>dV</a:t>
            </a:r>
            <a:r>
              <a:rPr lang="en-US" dirty="0"/>
              <a:t> = - w(x) </a:t>
            </a:r>
            <a:r>
              <a:rPr lang="en-US" dirty="0" err="1"/>
              <a:t>dx</a:t>
            </a:r>
            <a:r>
              <a:rPr lang="en-US" dirty="0"/>
              <a:t>, where w(x) </a:t>
            </a:r>
            <a:r>
              <a:rPr lang="en-US" dirty="0" err="1"/>
              <a:t>dx</a:t>
            </a:r>
            <a:r>
              <a:rPr lang="en-US" dirty="0"/>
              <a:t> represents a differential area under the distributed loading diagram</a:t>
            </a:r>
          </a:p>
          <a:p>
            <a:pPr lvl="1"/>
            <a:r>
              <a:rPr lang="en-US" dirty="0"/>
              <a:t>ΔV = - ∫ w(x) </a:t>
            </a:r>
            <a:r>
              <a:rPr lang="en-US" dirty="0" err="1"/>
              <a:t>dx</a:t>
            </a:r>
            <a:endParaRPr lang="en-US" dirty="0"/>
          </a:p>
          <a:p>
            <a:pPr lvl="1"/>
            <a:r>
              <a:rPr lang="en-US" dirty="0"/>
              <a:t>Change in shear = - area under the distributed loading</a:t>
            </a:r>
          </a:p>
          <a:p>
            <a:r>
              <a:rPr lang="en-US" dirty="0"/>
              <a:t>Previous equation relating slope of the bending moment diagram to the shear can be rewritten</a:t>
            </a:r>
          </a:p>
          <a:p>
            <a:pPr lvl="1"/>
            <a:r>
              <a:rPr lang="en-US" dirty="0" err="1"/>
              <a:t>dM</a:t>
            </a:r>
            <a:r>
              <a:rPr lang="en-US" dirty="0"/>
              <a:t> = V </a:t>
            </a:r>
            <a:r>
              <a:rPr lang="en-US" dirty="0" err="1"/>
              <a:t>dx</a:t>
            </a:r>
            <a:r>
              <a:rPr lang="en-US" dirty="0"/>
              <a:t>, where V </a:t>
            </a:r>
            <a:r>
              <a:rPr lang="en-US" dirty="0" err="1"/>
              <a:t>dx</a:t>
            </a:r>
            <a:r>
              <a:rPr lang="en-US" dirty="0"/>
              <a:t> represents a differential area under the shear diagram</a:t>
            </a:r>
          </a:p>
          <a:p>
            <a:pPr lvl="1"/>
            <a:r>
              <a:rPr lang="en-US" dirty="0"/>
              <a:t>ΔM = ∫ V(x) </a:t>
            </a:r>
            <a:r>
              <a:rPr lang="en-US" dirty="0" err="1"/>
              <a:t>dx</a:t>
            </a:r>
            <a:endParaRPr lang="en-US" dirty="0"/>
          </a:p>
          <a:p>
            <a:pPr lvl="1"/>
            <a:r>
              <a:rPr lang="en-US" dirty="0"/>
              <a:t>Change in bending moment = area under the shear diagram</a:t>
            </a:r>
          </a:p>
          <a:p>
            <a:pPr lvl="1"/>
            <a:endParaRPr lang="en-US" dirty="0"/>
          </a:p>
        </p:txBody>
      </p:sp>
      <p:pic>
        <p:nvPicPr>
          <p:cNvPr id="4" name="Picture 3" descr="06-11D,E,%0BF.jpg"/>
          <p:cNvPicPr>
            <a:picLocks noChangeAspect="1"/>
          </p:cNvPicPr>
          <p:nvPr/>
        </p:nvPicPr>
        <p:blipFill>
          <a:blip r:embed="rId2"/>
          <a:srcRect l="30555" r="26852" b="11111"/>
          <a:stretch>
            <a:fillRect/>
          </a:stretch>
        </p:blipFill>
        <p:spPr>
          <a:xfrm>
            <a:off x="6172200" y="2057400"/>
            <a:ext cx="2804187" cy="39014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Regions of Concentrated Force and Moment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5562600" cy="4114800"/>
          </a:xfrm>
        </p:spPr>
        <p:txBody>
          <a:bodyPr/>
          <a:lstStyle/>
          <a:p>
            <a:r>
              <a:rPr lang="en-US" dirty="0"/>
              <a:t>When concentrated force, F, acts downward on the beam, </a:t>
            </a:r>
            <a:r>
              <a:rPr lang="el-GR" dirty="0"/>
              <a:t>Δ</a:t>
            </a:r>
            <a:r>
              <a:rPr lang="en-US" dirty="0"/>
              <a:t>V is negative so the shear will "jump" downward.  Similarly, if F acts upward, </a:t>
            </a:r>
            <a:r>
              <a:rPr lang="el-GR" dirty="0"/>
              <a:t>Δ</a:t>
            </a:r>
            <a:r>
              <a:rPr lang="en-US" dirty="0"/>
              <a:t>V is positive so the shear will "jump" upward.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When M</a:t>
            </a:r>
            <a:r>
              <a:rPr lang="en-US" baseline="-25000" dirty="0"/>
              <a:t>o</a:t>
            </a:r>
            <a:r>
              <a:rPr lang="en-US" dirty="0"/>
              <a:t> is applied clockwise (and letting </a:t>
            </a:r>
            <a:r>
              <a:rPr lang="el-GR" dirty="0"/>
              <a:t>Δ</a:t>
            </a:r>
            <a:r>
              <a:rPr lang="en-US" dirty="0"/>
              <a:t>x -&gt; 0), </a:t>
            </a:r>
            <a:r>
              <a:rPr lang="el-GR" dirty="0"/>
              <a:t>Δ</a:t>
            </a:r>
            <a:r>
              <a:rPr lang="en-US" dirty="0"/>
              <a:t>M is positive so the moment diagram will "jump" upward.  Similarly, if M</a:t>
            </a:r>
            <a:r>
              <a:rPr lang="en-US" baseline="-25000" dirty="0"/>
              <a:t>o</a:t>
            </a:r>
            <a:r>
              <a:rPr lang="en-US" dirty="0"/>
              <a:t> is applied counterclockwise, </a:t>
            </a:r>
            <a:r>
              <a:rPr lang="el-GR" dirty="0"/>
              <a:t>Δ</a:t>
            </a:r>
            <a:r>
              <a:rPr lang="en-US" dirty="0"/>
              <a:t>M is negative so the moment diagram will "jump" downward.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Problems, </a:t>
            </a:r>
            <a:r>
              <a:rPr lang="en-US" dirty="0" err="1">
                <a:solidFill>
                  <a:srgbClr val="FF0000"/>
                </a:solidFill>
              </a:rPr>
              <a:t>pg</a:t>
            </a:r>
            <a:r>
              <a:rPr lang="en-US" dirty="0">
                <a:solidFill>
                  <a:srgbClr val="FF0000"/>
                </a:solidFill>
              </a:rPr>
              <a:t> 282</a:t>
            </a:r>
          </a:p>
        </p:txBody>
      </p:sp>
      <p:pic>
        <p:nvPicPr>
          <p:cNvPr id="5" name="Picture 4" descr="06-12A.jpg"/>
          <p:cNvPicPr>
            <a:picLocks noChangeAspect="1"/>
          </p:cNvPicPr>
          <p:nvPr/>
        </p:nvPicPr>
        <p:blipFill>
          <a:blip r:embed="rId2" cstate="print"/>
          <a:srcRect l="24074" r="25000" b="22222"/>
          <a:stretch>
            <a:fillRect/>
          </a:stretch>
        </p:blipFill>
        <p:spPr>
          <a:xfrm>
            <a:off x="6629400" y="1981200"/>
            <a:ext cx="2095503" cy="2133606"/>
          </a:xfrm>
          <a:prstGeom prst="rect">
            <a:avLst/>
          </a:prstGeom>
        </p:spPr>
      </p:pic>
      <p:pic>
        <p:nvPicPr>
          <p:cNvPr id="4" name="Picture 3" descr="06-12B.jpg"/>
          <p:cNvPicPr>
            <a:picLocks noChangeAspect="1"/>
          </p:cNvPicPr>
          <p:nvPr/>
        </p:nvPicPr>
        <p:blipFill>
          <a:blip r:embed="rId3" cstate="print"/>
          <a:srcRect l="16667" r="16667" b="27778"/>
          <a:stretch>
            <a:fillRect/>
          </a:stretch>
        </p:blipFill>
        <p:spPr>
          <a:xfrm>
            <a:off x="6629400" y="4267200"/>
            <a:ext cx="2194538" cy="15849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Bending Deformation of a Beam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  <a:p>
            <a:pPr lvl="1"/>
            <a:r>
              <a:rPr lang="en-US" dirty="0"/>
              <a:t>The longitudinal axis, which lies within the neutral surface, does not experience any change in length (the neutral surface is the surface in which the longitudinal fibers do not undergo a change in length)</a:t>
            </a:r>
          </a:p>
          <a:p>
            <a:pPr lvl="1"/>
            <a:r>
              <a:rPr lang="en-US" dirty="0"/>
              <a:t>All cross sections of the beam remain plane and perpendicular to the longitudinal axis during the deformation</a:t>
            </a:r>
          </a:p>
          <a:p>
            <a:pPr lvl="1"/>
            <a:r>
              <a:rPr lang="en-US" dirty="0"/>
              <a:t>Any deformation of the cross section within its own plane will be neglected</a:t>
            </a:r>
          </a:p>
        </p:txBody>
      </p:sp>
      <p:pic>
        <p:nvPicPr>
          <p:cNvPr id="4" name="Picture 3" descr="06-21B.jpg"/>
          <p:cNvPicPr>
            <a:picLocks noChangeAspect="1"/>
          </p:cNvPicPr>
          <p:nvPr/>
        </p:nvPicPr>
        <p:blipFill>
          <a:blip r:embed="rId2" cstate="print"/>
          <a:srcRect l="13468" r="12458" b="21717"/>
          <a:stretch>
            <a:fillRect/>
          </a:stretch>
        </p:blipFill>
        <p:spPr>
          <a:xfrm>
            <a:off x="5105399" y="3886198"/>
            <a:ext cx="3657596" cy="2576951"/>
          </a:xfrm>
          <a:prstGeom prst="rect">
            <a:avLst/>
          </a:prstGeom>
        </p:spPr>
      </p:pic>
      <p:pic>
        <p:nvPicPr>
          <p:cNvPr id="5" name="Picture 4" descr="06-21A.jpg"/>
          <p:cNvPicPr>
            <a:picLocks noChangeAspect="1"/>
          </p:cNvPicPr>
          <p:nvPr/>
        </p:nvPicPr>
        <p:blipFill>
          <a:blip r:embed="rId3" cstate="print"/>
          <a:srcRect l="16835" r="17508" b="24242"/>
          <a:stretch>
            <a:fillRect/>
          </a:stretch>
        </p:blipFill>
        <p:spPr>
          <a:xfrm>
            <a:off x="1905000" y="3886200"/>
            <a:ext cx="2971800" cy="2286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1520842691</TotalTime>
  <Pages>10</Pages>
  <Words>776</Words>
  <Application>Microsoft Office PowerPoint</Application>
  <PresentationFormat>On-screen Show (4:3)</PresentationFormat>
  <Paragraphs>75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Tahoma</vt:lpstr>
      <vt:lpstr>Times New Roman</vt:lpstr>
      <vt:lpstr>Wingdings</vt:lpstr>
      <vt:lpstr>Shimmer</vt:lpstr>
      <vt:lpstr>Custom Design</vt:lpstr>
      <vt:lpstr>Equation</vt:lpstr>
      <vt:lpstr>Chapter 6  Bending</vt:lpstr>
      <vt:lpstr>Beams</vt:lpstr>
      <vt:lpstr>Shear and Bending Moment Functions and Diagrams</vt:lpstr>
      <vt:lpstr>Beam Sign Convention</vt:lpstr>
      <vt:lpstr>Relating the Magnitude and Slope of Distributed Load, Shear, and Bending Moment Diagrams</vt:lpstr>
      <vt:lpstr>Example Relating the Magnitude and Slope of Distributed Load, Shear, and Bending Moment Diagrams</vt:lpstr>
      <vt:lpstr>Relating the Change in Shear and Bending Moment to the Areas Under the Distributed Load and Shear Diagrams</vt:lpstr>
      <vt:lpstr>Regions of Concentrated Force and Moment</vt:lpstr>
      <vt:lpstr>Bending Deformation of a Beam</vt:lpstr>
      <vt:lpstr>An Element from the Deformed Beam</vt:lpstr>
      <vt:lpstr>Variation of Longitudinal Normal Strain and Stress</vt:lpstr>
      <vt:lpstr>The Flexure Formula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Engineering Design Process</dc:title>
  <dc:subject/>
  <dc:creator>Winona State University</dc:creator>
  <cp:keywords/>
  <dc:description/>
  <cp:lastModifiedBy>Dennehy, Keith</cp:lastModifiedBy>
  <cp:revision>117</cp:revision>
  <cp:lastPrinted>2012-02-24T22:55:03Z</cp:lastPrinted>
  <dcterms:created xsi:type="dcterms:W3CDTF">1997-05-11T21:15:14Z</dcterms:created>
  <dcterms:modified xsi:type="dcterms:W3CDTF">2018-03-13T17:09:34Z</dcterms:modified>
</cp:coreProperties>
</file>