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74" r:id="rId3"/>
    <p:sldId id="275" r:id="rId4"/>
    <p:sldId id="276" r:id="rId5"/>
    <p:sldId id="277" r:id="rId6"/>
    <p:sldId id="278" r:id="rId7"/>
    <p:sldId id="279" r:id="rId8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286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76252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9216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9216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6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16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217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7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7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8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717EE5-B2E8-4381-989C-D9C0885A01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9D6F7-12F5-4F93-A94B-5223A1F10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D2596-2834-4319-A604-AE8AB6595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5D7CD-D093-417A-872A-5344EA9DB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84DC9-3F09-48ED-8549-8BE8060F9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D5F9E-0722-4EED-82DF-A22C41FAD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A879A-24B8-4113-A728-03EFE19DE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91655-5B50-4773-AA8F-A058356FC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02ABA-5E54-4E0A-BF6A-DDEBDC8D8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51B16-1C01-462A-83FD-FF68D1BB5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EFDE1-91BC-41D8-8C95-5E6B1F49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6C23B-F949-45D9-AEFF-AE6EE9E7E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91C8-4594-46A3-8176-453AE32D4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23D49-F7A7-4438-A99F-A99979E47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1B932-53A1-4A6F-A159-40FD08BC2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97566-E81B-4B5E-8434-672B086C9A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96177-494E-4103-8500-44422FF84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F8BE-A9F2-460D-92E9-3753F2D1E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EBE4E-2623-4DB3-8B68-DD95D9B80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41F29-DE02-4A08-950F-D3F75EF03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B892A-7C01-4E87-8484-6096B66C8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3E60D-DEE3-482C-8722-9AE9683EA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11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4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11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F5DE6B-B720-458E-9896-07664CA4DAF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923B83B-4D8D-4AA0-B97E-DA5595E10C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/>
              <a:t>Chapter 7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Transverse Shear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Shear Stress in a Beam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typical element removed from an interior point on a cross section of a beam is subjected to both transverse and longitudinal shear stress</a:t>
            </a:r>
          </a:p>
        </p:txBody>
      </p:sp>
      <p:pic>
        <p:nvPicPr>
          <p:cNvPr id="4" name="Picture 3" descr="07-01.jpg"/>
          <p:cNvPicPr>
            <a:picLocks noChangeAspect="1"/>
          </p:cNvPicPr>
          <p:nvPr/>
        </p:nvPicPr>
        <p:blipFill>
          <a:blip r:embed="rId2"/>
          <a:srcRect l="15741" r="17593" b="11111"/>
          <a:stretch>
            <a:fillRect/>
          </a:stretch>
        </p:blipFill>
        <p:spPr>
          <a:xfrm>
            <a:off x="1524000" y="2667000"/>
            <a:ext cx="3840441" cy="341376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Distortion of the Beam Due to Shear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Shear strains resulting from the shear stress will tend to distort the cross section </a:t>
            </a:r>
            <a:r>
              <a:rPr lang="en-US"/>
              <a:t>in a complex </a:t>
            </a:r>
            <a:r>
              <a:rPr lang="en-US" dirty="0"/>
              <a:t>manner, causing the cross section to warp (not to remain plane)</a:t>
            </a:r>
          </a:p>
          <a:p>
            <a:r>
              <a:rPr lang="en-US" dirty="0"/>
              <a:t>In the development of the flexure formula it was assumed that cross sections remained plane and perpendicular to the longitudinal axis of the beam after deformation</a:t>
            </a:r>
          </a:p>
          <a:p>
            <a:r>
              <a:rPr lang="en-US" dirty="0"/>
              <a:t>It can generally be assumed that the cross-sectional warping caused by the shear is small enough that it can be neglected (particularly for the common case of a slender beam, one that has a small depth compared to its length) </a:t>
            </a:r>
          </a:p>
          <a:p>
            <a:endParaRPr lang="en-US" dirty="0"/>
          </a:p>
        </p:txBody>
      </p:sp>
      <p:pic>
        <p:nvPicPr>
          <p:cNvPr id="8" name="Picture 7" descr="07-03A,B.jpg"/>
          <p:cNvPicPr>
            <a:picLocks noChangeAspect="1"/>
          </p:cNvPicPr>
          <p:nvPr/>
        </p:nvPicPr>
        <p:blipFill>
          <a:blip r:embed="rId2"/>
          <a:srcRect l="21296" r="22222" b="60317"/>
          <a:stretch>
            <a:fillRect/>
          </a:stretch>
        </p:blipFill>
        <p:spPr>
          <a:xfrm>
            <a:off x="1524000" y="4495800"/>
            <a:ext cx="3253770" cy="1524000"/>
          </a:xfrm>
          <a:prstGeom prst="rect">
            <a:avLst/>
          </a:prstGeom>
        </p:spPr>
      </p:pic>
      <p:pic>
        <p:nvPicPr>
          <p:cNvPr id="9" name="Picture 8" descr="07-03A,B.jpg"/>
          <p:cNvPicPr>
            <a:picLocks noChangeAspect="1"/>
          </p:cNvPicPr>
          <p:nvPr/>
        </p:nvPicPr>
        <p:blipFill>
          <a:blip r:embed="rId2"/>
          <a:srcRect l="21296" t="43651" r="22222" b="11111"/>
          <a:stretch>
            <a:fillRect/>
          </a:stretch>
        </p:blipFill>
        <p:spPr>
          <a:xfrm>
            <a:off x="5181600" y="4495800"/>
            <a:ext cx="3253770" cy="173736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Element Taken from a Beam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horizontal force equilibrium of a portion of an element taken from a beam</a:t>
            </a:r>
          </a:p>
        </p:txBody>
      </p:sp>
      <p:pic>
        <p:nvPicPr>
          <p:cNvPr id="5" name="Picture 4" descr="07-04A.jpg"/>
          <p:cNvPicPr>
            <a:picLocks noChangeAspect="1"/>
          </p:cNvPicPr>
          <p:nvPr/>
        </p:nvPicPr>
        <p:blipFill>
          <a:blip r:embed="rId2" cstate="print"/>
          <a:srcRect l="926" t="5556" b="26345"/>
          <a:stretch>
            <a:fillRect/>
          </a:stretch>
        </p:blipFill>
        <p:spPr>
          <a:xfrm>
            <a:off x="1524000" y="2667000"/>
            <a:ext cx="3261358" cy="1494474"/>
          </a:xfrm>
          <a:prstGeom prst="rect">
            <a:avLst/>
          </a:prstGeom>
        </p:spPr>
      </p:pic>
      <p:pic>
        <p:nvPicPr>
          <p:cNvPr id="8" name="Picture 7" descr="07-04C.jpg"/>
          <p:cNvPicPr>
            <a:picLocks noChangeAspect="1"/>
          </p:cNvPicPr>
          <p:nvPr/>
        </p:nvPicPr>
        <p:blipFill>
          <a:blip r:embed="rId3" cstate="print"/>
          <a:srcRect l="26043" r="26735" b="28992"/>
          <a:stretch>
            <a:fillRect/>
          </a:stretch>
        </p:blipFill>
        <p:spPr>
          <a:xfrm>
            <a:off x="5257800" y="2667000"/>
            <a:ext cx="2331709" cy="233747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the Shear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Cutting the element along the section plane</a:t>
            </a:r>
          </a:p>
        </p:txBody>
      </p:sp>
      <p:pic>
        <p:nvPicPr>
          <p:cNvPr id="4" name="Picture 3" descr="07-04D.jpg"/>
          <p:cNvPicPr>
            <a:picLocks noChangeAspect="1"/>
          </p:cNvPicPr>
          <p:nvPr/>
        </p:nvPicPr>
        <p:blipFill>
          <a:blip r:embed="rId2"/>
          <a:srcRect t="13889" r="51058" b="34524"/>
          <a:stretch>
            <a:fillRect/>
          </a:stretch>
        </p:blipFill>
        <p:spPr>
          <a:xfrm>
            <a:off x="4419600" y="2286000"/>
            <a:ext cx="2819400" cy="1981200"/>
          </a:xfrm>
          <a:prstGeom prst="rect">
            <a:avLst/>
          </a:prstGeom>
        </p:spPr>
      </p:pic>
      <p:pic>
        <p:nvPicPr>
          <p:cNvPr id="5" name="Picture 4" descr="07-04C-1(B).jpg"/>
          <p:cNvPicPr>
            <a:picLocks noChangeAspect="1"/>
          </p:cNvPicPr>
          <p:nvPr/>
        </p:nvPicPr>
        <p:blipFill>
          <a:blip r:embed="rId3" cstate="print"/>
          <a:srcRect l="9347" r="9172" b="17924"/>
          <a:stretch>
            <a:fillRect/>
          </a:stretch>
        </p:blipFill>
        <p:spPr>
          <a:xfrm>
            <a:off x="1524000" y="2362200"/>
            <a:ext cx="2682224" cy="1801207"/>
          </a:xfrm>
          <a:prstGeom prst="rect">
            <a:avLst/>
          </a:prstGeom>
        </p:spPr>
      </p:pic>
      <p:pic>
        <p:nvPicPr>
          <p:cNvPr id="6" name="Picture 5" descr="ShearFormulaPg388.jpg"/>
          <p:cNvPicPr>
            <a:picLocks noChangeAspect="1"/>
          </p:cNvPicPr>
          <p:nvPr/>
        </p:nvPicPr>
        <p:blipFill>
          <a:blip r:embed="rId4"/>
          <a:srcRect b="38034"/>
          <a:stretch>
            <a:fillRect/>
          </a:stretch>
        </p:blipFill>
        <p:spPr>
          <a:xfrm>
            <a:off x="4038600" y="4343400"/>
            <a:ext cx="4041648" cy="2209800"/>
          </a:xfrm>
          <a:prstGeom prst="rect">
            <a:avLst/>
          </a:prstGeom>
        </p:spPr>
      </p:pic>
      <p:pic>
        <p:nvPicPr>
          <p:cNvPr id="7" name="Picture 6" descr="07-04D.jpg"/>
          <p:cNvPicPr>
            <a:picLocks noChangeAspect="1"/>
          </p:cNvPicPr>
          <p:nvPr/>
        </p:nvPicPr>
        <p:blipFill>
          <a:blip r:embed="rId2"/>
          <a:srcRect l="59524" t="13889" b="34524"/>
          <a:stretch>
            <a:fillRect/>
          </a:stretch>
        </p:blipFill>
        <p:spPr>
          <a:xfrm>
            <a:off x="1524000" y="4343400"/>
            <a:ext cx="2331720" cy="1981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Shear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shear formula,</a:t>
            </a:r>
          </a:p>
          <a:p>
            <a:endParaRPr lang="en-US" dirty="0"/>
          </a:p>
          <a:p>
            <a:r>
              <a:rPr lang="en-US" dirty="0"/>
              <a:t>Consider a rectangular cross section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Problems, </a:t>
            </a:r>
            <a:r>
              <a:rPr lang="en-US" dirty="0" err="1">
                <a:solidFill>
                  <a:srgbClr val="FF0000"/>
                </a:solidFill>
              </a:rPr>
              <a:t>pg</a:t>
            </a:r>
            <a:r>
              <a:rPr lang="en-US">
                <a:solidFill>
                  <a:srgbClr val="FF0000"/>
                </a:solidFill>
              </a:rPr>
              <a:t> 382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9000" y="4343400"/>
          <a:ext cx="520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520560" imgH="393480" progId="Equation.3">
                  <p:embed/>
                </p:oleObj>
              </mc:Choice>
              <mc:Fallback>
                <p:oleObj name="Equation" r:id="rId3" imgW="520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343400"/>
                        <a:ext cx="520700" cy="393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ShearFormulaPg388.jpg"/>
          <p:cNvPicPr>
            <a:picLocks noChangeAspect="1"/>
          </p:cNvPicPr>
          <p:nvPr/>
        </p:nvPicPr>
        <p:blipFill>
          <a:blip r:embed="rId5"/>
          <a:srcRect t="45726"/>
          <a:stretch>
            <a:fillRect/>
          </a:stretch>
        </p:blipFill>
        <p:spPr>
          <a:xfrm>
            <a:off x="1447800" y="2209800"/>
            <a:ext cx="4041648" cy="1935480"/>
          </a:xfrm>
          <a:prstGeom prst="rect">
            <a:avLst/>
          </a:prstGeom>
        </p:spPr>
      </p:pic>
      <p:pic>
        <p:nvPicPr>
          <p:cNvPr id="6" name="Picture 5" descr="07-04C-1(B).jpg"/>
          <p:cNvPicPr>
            <a:picLocks noChangeAspect="1"/>
          </p:cNvPicPr>
          <p:nvPr/>
        </p:nvPicPr>
        <p:blipFill>
          <a:blip r:embed="rId6" cstate="print"/>
          <a:srcRect l="9347" r="9172" b="17924"/>
          <a:stretch>
            <a:fillRect/>
          </a:stretch>
        </p:blipFill>
        <p:spPr>
          <a:xfrm>
            <a:off x="5715000" y="2209800"/>
            <a:ext cx="2682224" cy="1801207"/>
          </a:xfrm>
          <a:prstGeom prst="rect">
            <a:avLst/>
          </a:prstGeom>
        </p:spPr>
      </p:pic>
      <p:pic>
        <p:nvPicPr>
          <p:cNvPr id="7" name="Picture 6" descr="07-05B.jpg"/>
          <p:cNvPicPr>
            <a:picLocks noChangeAspect="1"/>
          </p:cNvPicPr>
          <p:nvPr/>
        </p:nvPicPr>
        <p:blipFill>
          <a:blip r:embed="rId7" cstate="print"/>
          <a:srcRect l="18518" r="17593" b="12500"/>
          <a:stretch>
            <a:fillRect/>
          </a:stretch>
        </p:blipFill>
        <p:spPr>
          <a:xfrm>
            <a:off x="4800600" y="4572000"/>
            <a:ext cx="2103124" cy="192024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1520841901</TotalTime>
  <Pages>10</Pages>
  <Words>187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Shimmer</vt:lpstr>
      <vt:lpstr>Custom Design</vt:lpstr>
      <vt:lpstr>Equation</vt:lpstr>
      <vt:lpstr>Chapter 7  Transverse Shear</vt:lpstr>
      <vt:lpstr>Shear Stress in a Beam</vt:lpstr>
      <vt:lpstr>Distortion of the Beam Due to Shear</vt:lpstr>
      <vt:lpstr>An Element Taken from a Beam</vt:lpstr>
      <vt:lpstr>Development of the Shear Formula</vt:lpstr>
      <vt:lpstr>The Shear Formula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72</cp:revision>
  <cp:lastPrinted>2012-03-21T15:04:52Z</cp:lastPrinted>
  <dcterms:created xsi:type="dcterms:W3CDTF">1997-05-11T21:15:14Z</dcterms:created>
  <dcterms:modified xsi:type="dcterms:W3CDTF">2018-03-28T13:55:41Z</dcterms:modified>
</cp:coreProperties>
</file>