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6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5464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notes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3446649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32771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32772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3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74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5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6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777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32778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9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0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1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2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3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278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78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2786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2787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2788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8397EAB-8AC7-4ED7-9025-447972C7D9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E38F8-A20B-4D83-BE92-A7F16780E0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70237-F9CF-4DEF-9D8A-E73C2B17C4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C37E5-3639-49AA-AF3B-53EE05A93B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05B47-DE04-46DE-9DB8-7C406922B0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28403-7B1D-4DFF-B8C5-B5D50961B2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3E54E-3DD5-428C-A850-05EB387475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15C31-8932-4EAC-835B-8AA75B8CDD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AA971-7D33-4E09-BE3B-120D9D9CA4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53307-C9D3-45D9-94E3-2B0CD634D8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DF908-E39C-4B97-B5A4-4AE6139C3C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3174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49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3175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175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176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176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176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176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A7BF452-3D3D-4572-BA49-32E1776F442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1.winona.edu/kdennehy/CME390/Topics/bondjt/LoctitePg22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urse1.winona.edu/kdennehy/CME390/Topics/bondjt/StrongPg167.jpg" TargetMode="External"/><Relationship Id="rId4" Type="http://schemas.openxmlformats.org/officeDocument/2006/relationships/hyperlink" Target="http://course1.winona.edu/kdennehy/CME390/Topics/bondjt/LoctitePg23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1.winona.edu/kdennehy/CME390/Topics/bondjt/LoctitePg150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urse1.winona.edu/kdennehy/CME390/Topics/bondjt/LoctitePg151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1.winona.edu/kdennehy/CME390/Topics/bondjt/ASMFig2Pg684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urse1.winona.edu/kdennehy/CME390/Topics/bondjt/LubinFig22.9&amp;22.10Pg614.jpg" TargetMode="External"/><Relationship Id="rId4" Type="http://schemas.openxmlformats.org/officeDocument/2006/relationships/hyperlink" Target="http://course1.winona.edu/kdennehy/CME390/Topics/bondjt/LubinFig22.14Pg616.jp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1.winona.edu/kdennehy/CME390/Topics/bondjt/ASMTable1Pg684.jp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BONDED JOINTS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PREPARATION OF COMPOSITE ADHEREND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surface must be free of grease and other contaminants (i.e. mold release agent)</a:t>
            </a:r>
          </a:p>
          <a:p>
            <a:pPr lvl="1">
              <a:buSzPct val="75000"/>
            </a:pPr>
            <a:r>
              <a:rPr lang="en-US"/>
              <a:t>wipe with solvent or vapor degreasing</a:t>
            </a:r>
          </a:p>
          <a:p>
            <a:pPr lvl="1">
              <a:buSzPct val="75000"/>
            </a:pPr>
            <a:r>
              <a:rPr lang="en-US"/>
              <a:t>rinse with water or alkaline solution (to remove solvents)</a:t>
            </a:r>
          </a:p>
          <a:p>
            <a:r>
              <a:rPr lang="en-US"/>
              <a:t>abrade surface with sandpaper (or Scotchbrite)</a:t>
            </a:r>
          </a:p>
          <a:p>
            <a:r>
              <a:rPr lang="en-US"/>
              <a:t>wipe again with solvent</a:t>
            </a:r>
          </a:p>
          <a:p>
            <a:r>
              <a:rPr lang="en-US"/>
              <a:t>rinse with water (dry in oven if rinsed with water)</a:t>
            </a:r>
          </a:p>
          <a:p>
            <a:r>
              <a:rPr lang="en-US"/>
              <a:t>peel ply may be used to eliminate sanding</a:t>
            </a:r>
          </a:p>
          <a:p>
            <a:r>
              <a:rPr lang="en-US"/>
              <a:t>water break test to ensure proper surface preparation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PREPARATION OF METAL ADHEREND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aluminum - phosphoric acid anodizing (PAA) followed by primer</a:t>
            </a:r>
          </a:p>
          <a:p>
            <a:r>
              <a:rPr lang="en-US"/>
              <a:t>titanium - phosphate fluoride or some anodizing method</a:t>
            </a:r>
          </a:p>
          <a:p>
            <a:r>
              <a:rPr lang="en-US"/>
              <a:t>any metal which forms surface oxide should be carefully treated to achieve stable surface  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BONDING OF THERMOPLASTICS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materials can be welded (fusion bonded) rather than adhesively bonded</a:t>
            </a:r>
          </a:p>
          <a:p>
            <a:r>
              <a:rPr lang="en-US"/>
              <a:t>welding process</a:t>
            </a:r>
          </a:p>
          <a:p>
            <a:pPr lvl="1">
              <a:buSzPct val="75000"/>
            </a:pPr>
            <a:r>
              <a:rPr lang="en-US"/>
              <a:t>conventional heating, ultrasonic heating, friction heating and induction heating (requires metal screen - susceptor)</a:t>
            </a:r>
          </a:p>
          <a:p>
            <a:pPr lvl="1">
              <a:buSzPct val="75000"/>
            </a:pPr>
            <a:r>
              <a:rPr lang="en-US"/>
              <a:t>clean surfaces with solvent and/or water and detergent</a:t>
            </a:r>
          </a:p>
          <a:p>
            <a:pPr lvl="1">
              <a:buSzPct val="75000"/>
            </a:pPr>
            <a:r>
              <a:rPr lang="en-US"/>
              <a:t>heat surfaces to point of incipient melting</a:t>
            </a:r>
          </a:p>
          <a:p>
            <a:pPr lvl="1">
              <a:buSzPct val="75000"/>
            </a:pPr>
            <a:r>
              <a:rPr lang="en-US"/>
              <a:t>press surfaces together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BONDED/MECHANICAL JOINT COMPARISON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adhesion science - see </a:t>
            </a:r>
            <a:r>
              <a:rPr lang="en-US" dirty="0" err="1"/>
              <a:t>Loctite</a:t>
            </a:r>
            <a:r>
              <a:rPr lang="en-US" dirty="0"/>
              <a:t>, pgs </a:t>
            </a:r>
            <a:r>
              <a:rPr lang="en-US" dirty="0">
                <a:hlinkClick r:id="rId3"/>
              </a:rPr>
              <a:t>22</a:t>
            </a:r>
            <a:r>
              <a:rPr lang="en-US" dirty="0"/>
              <a:t> and </a:t>
            </a:r>
            <a:r>
              <a:rPr lang="en-US" dirty="0">
                <a:hlinkClick r:id="rId4"/>
              </a:rPr>
              <a:t>23</a:t>
            </a:r>
            <a:endParaRPr lang="en-US" dirty="0"/>
          </a:p>
          <a:p>
            <a:r>
              <a:rPr lang="en-US" dirty="0"/>
              <a:t>brainstorming exercise</a:t>
            </a:r>
          </a:p>
          <a:p>
            <a:pPr lvl="1">
              <a:buSzPct val="75000"/>
            </a:pPr>
            <a:r>
              <a:rPr lang="en-US" dirty="0"/>
              <a:t>advantages of adhesive joints over mechanical joints</a:t>
            </a:r>
          </a:p>
          <a:p>
            <a:pPr lvl="1">
              <a:buSzPct val="75000"/>
            </a:pPr>
            <a:r>
              <a:rPr lang="en-US" dirty="0"/>
              <a:t>advantages of mechanical joints over adhesive joints</a:t>
            </a:r>
          </a:p>
          <a:p>
            <a:r>
              <a:rPr lang="en-US" dirty="0"/>
              <a:t>compare with list from </a:t>
            </a:r>
            <a:r>
              <a:rPr lang="en-US" dirty="0">
                <a:hlinkClick r:id="rId5"/>
              </a:rPr>
              <a:t>Strong, pg 167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TAPE EXPERIMENT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TYPES OF JOINTS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joint designs – see Loctite, pg </a:t>
            </a:r>
            <a:r>
              <a:rPr lang="en-US" dirty="0">
                <a:hlinkClick r:id="rId3"/>
              </a:rPr>
              <a:t>150</a:t>
            </a:r>
            <a:r>
              <a:rPr lang="en-US" dirty="0"/>
              <a:t> </a:t>
            </a:r>
            <a:r>
              <a:rPr lang="en-US"/>
              <a:t>and </a:t>
            </a:r>
            <a:r>
              <a:rPr lang="en-US">
                <a:hlinkClick r:id="rId4"/>
              </a:rPr>
              <a:t>151</a:t>
            </a: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JOINT SHOULD BE LOADED IN SHEAR NOT IN PEEL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shear stress distribution in adhesive (see </a:t>
            </a:r>
            <a:r>
              <a:rPr lang="en-US" dirty="0">
                <a:hlinkClick r:id="rId3"/>
              </a:rPr>
              <a:t>Fig. 2, pg. 684, ASM Vol. 1</a:t>
            </a:r>
            <a:r>
              <a:rPr lang="en-US" dirty="0"/>
              <a:t>)</a:t>
            </a:r>
          </a:p>
          <a:p>
            <a:r>
              <a:rPr lang="en-US" dirty="0"/>
              <a:t>tapering edges will help eliminate stress risers under loading - reducing tendency to peel (especially in lap joints)</a:t>
            </a:r>
          </a:p>
          <a:p>
            <a:r>
              <a:rPr lang="en-US" dirty="0"/>
              <a:t>influence of bonded lengths in flat lap joints (see </a:t>
            </a:r>
            <a:r>
              <a:rPr lang="en-US" dirty="0">
                <a:hlinkClick r:id="rId4"/>
              </a:rPr>
              <a:t>Fig. 22.14, pg. 616, </a:t>
            </a:r>
            <a:r>
              <a:rPr lang="en-US" dirty="0" err="1">
                <a:hlinkClick r:id="rId4"/>
              </a:rPr>
              <a:t>Lubin</a:t>
            </a:r>
            <a:r>
              <a:rPr lang="en-US" dirty="0"/>
              <a:t>)</a:t>
            </a:r>
          </a:p>
          <a:p>
            <a:r>
              <a:rPr lang="en-US" dirty="0"/>
              <a:t>performance of different joint types (see </a:t>
            </a:r>
            <a:r>
              <a:rPr lang="en-US" dirty="0">
                <a:hlinkClick r:id="rId5"/>
              </a:rPr>
              <a:t>Figs. 22.9 and 22.10, pg. 614, </a:t>
            </a:r>
            <a:r>
              <a:rPr lang="en-US" dirty="0" err="1">
                <a:hlinkClick r:id="rId5"/>
              </a:rPr>
              <a:t>Lubin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CREEP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continued strain at constant load</a:t>
            </a:r>
          </a:p>
          <a:p>
            <a:r>
              <a:rPr lang="en-US"/>
              <a:t>dependent on</a:t>
            </a:r>
          </a:p>
          <a:p>
            <a:pPr lvl="1">
              <a:buSzPct val="75000"/>
            </a:pPr>
            <a:r>
              <a:rPr lang="en-US"/>
              <a:t>joint configuration</a:t>
            </a:r>
          </a:p>
          <a:p>
            <a:pPr lvl="1">
              <a:buSzPct val="75000"/>
            </a:pPr>
            <a:r>
              <a:rPr lang="en-US"/>
              <a:t>stress level</a:t>
            </a:r>
          </a:p>
          <a:p>
            <a:pPr lvl="1">
              <a:buSzPct val="75000"/>
            </a:pPr>
            <a:r>
              <a:rPr lang="en-US"/>
              <a:t>type of adhesive</a:t>
            </a:r>
          </a:p>
          <a:p>
            <a:pPr lvl="1">
              <a:buSzPct val="75000"/>
            </a:pPr>
            <a:r>
              <a:rPr lang="en-US"/>
              <a:t>orientation of adherends</a:t>
            </a:r>
          </a:p>
          <a:p>
            <a:r>
              <a:rPr lang="en-US"/>
              <a:t>generalized characteristics of creep (old reference)</a:t>
            </a:r>
          </a:p>
          <a:p>
            <a:pPr lvl="1">
              <a:buSzPct val="75000"/>
            </a:pPr>
            <a:r>
              <a:rPr lang="en-US"/>
              <a:t>brittle adhesives exhibit less creep than do ductile adhesives</a:t>
            </a:r>
          </a:p>
          <a:p>
            <a:pPr lvl="1">
              <a:buSzPct val="75000"/>
            </a:pPr>
            <a:r>
              <a:rPr lang="en-US"/>
              <a:t>a reduction of 30% in either stress or operating temperature level increases creep durability 500 times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FATIGUE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symmetrical bonded joints have higher fatigue endurance limits than unsymmetrical bonded joints</a:t>
            </a:r>
          </a:p>
          <a:p>
            <a:r>
              <a:rPr lang="en-US"/>
              <a:t>generalized characteristics of fatigue resistance</a:t>
            </a:r>
          </a:p>
          <a:p>
            <a:pPr lvl="1">
              <a:buSzPct val="75000"/>
            </a:pPr>
            <a:r>
              <a:rPr lang="en-US"/>
              <a:t>an increased depth of lap creates increased fatigue life</a:t>
            </a:r>
          </a:p>
          <a:p>
            <a:pPr lvl="1">
              <a:buSzPct val="75000"/>
            </a:pPr>
            <a:r>
              <a:rPr lang="en-US"/>
              <a:t>adhesive fatigue life decreases slightly with increased thickness of adherends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DESIGN OF BONDED JOINT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adhesive selection</a:t>
            </a:r>
          </a:p>
          <a:p>
            <a:pPr lvl="1">
              <a:buSzPct val="75000"/>
            </a:pPr>
            <a:r>
              <a:rPr lang="en-US" dirty="0"/>
              <a:t>ability to withstand required stresses</a:t>
            </a:r>
          </a:p>
          <a:p>
            <a:pPr lvl="1">
              <a:buSzPct val="75000"/>
            </a:pPr>
            <a:r>
              <a:rPr lang="en-US" dirty="0"/>
              <a:t>ability to withstand in-service environmental conditions</a:t>
            </a:r>
          </a:p>
          <a:p>
            <a:pPr lvl="1">
              <a:buSzPct val="75000"/>
            </a:pPr>
            <a:r>
              <a:rPr lang="en-US" dirty="0"/>
              <a:t>practicality of the application process</a:t>
            </a:r>
          </a:p>
          <a:p>
            <a:pPr lvl="2">
              <a:buSzPct val="75000"/>
            </a:pPr>
            <a:r>
              <a:rPr lang="en-US" dirty="0"/>
              <a:t>mode of surface preparation</a:t>
            </a:r>
          </a:p>
          <a:p>
            <a:pPr lvl="2">
              <a:buSzPct val="75000"/>
            </a:pPr>
            <a:r>
              <a:rPr lang="en-US" dirty="0"/>
              <a:t>restriction on handling prepared surfaces before bonding</a:t>
            </a:r>
          </a:p>
          <a:p>
            <a:pPr lvl="2">
              <a:buSzPct val="75000"/>
            </a:pPr>
            <a:r>
              <a:rPr lang="en-US" dirty="0"/>
              <a:t>method of mixing and applying adhesive to joint</a:t>
            </a:r>
          </a:p>
          <a:p>
            <a:pPr lvl="2">
              <a:buSzPct val="75000"/>
            </a:pPr>
            <a:r>
              <a:rPr lang="en-US" dirty="0" err="1"/>
              <a:t>fixturing</a:t>
            </a:r>
            <a:r>
              <a:rPr lang="en-US" dirty="0"/>
              <a:t> necessary for support of joint during bonding</a:t>
            </a:r>
          </a:p>
          <a:p>
            <a:pPr lvl="2">
              <a:buSzPct val="75000"/>
            </a:pPr>
            <a:r>
              <a:rPr lang="en-US" dirty="0"/>
              <a:t>method of cleaning joint after bonding</a:t>
            </a:r>
          </a:p>
          <a:p>
            <a:pPr lvl="1">
              <a:buSzPct val="75000"/>
            </a:pPr>
            <a:r>
              <a:rPr lang="en-US" dirty="0"/>
              <a:t>types of adhesive (see </a:t>
            </a:r>
            <a:r>
              <a:rPr lang="en-US" dirty="0">
                <a:hlinkClick r:id="rId3"/>
              </a:rPr>
              <a:t>Table 1, pg. 684, ASM Vol. 1</a:t>
            </a:r>
            <a:r>
              <a:rPr lang="en-US" dirty="0"/>
              <a:t>)</a:t>
            </a:r>
          </a:p>
          <a:p>
            <a:r>
              <a:rPr lang="en-US" dirty="0"/>
              <a:t>analysis of joint to determine area of bond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BONDED JOINT PROCESS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95800"/>
          </a:xfrm>
        </p:spPr>
        <p:txBody>
          <a:bodyPr/>
          <a:lstStyle/>
          <a:p>
            <a:r>
              <a:rPr lang="en-US"/>
              <a:t>dry fit and/or imprint</a:t>
            </a:r>
          </a:p>
          <a:p>
            <a:r>
              <a:rPr lang="en-US"/>
              <a:t>prepare surfaces</a:t>
            </a:r>
          </a:p>
          <a:p>
            <a:r>
              <a:rPr lang="en-US"/>
              <a:t>apply adhesive</a:t>
            </a:r>
          </a:p>
          <a:p>
            <a:pPr lvl="1"/>
            <a:r>
              <a:rPr lang="en-US"/>
              <a:t>maintain thickness of bond (from Strong: 0.004 in. - 0.008 in., from Hercules: 0.005 in. - 0.015 in.)</a:t>
            </a:r>
          </a:p>
          <a:p>
            <a:pPr lvl="1"/>
            <a:r>
              <a:rPr lang="en-US"/>
              <a:t>to maintain bondline thickness use bond wires, glass beads, or scrim cloth</a:t>
            </a:r>
          </a:p>
          <a:p>
            <a:r>
              <a:rPr lang="en-US"/>
              <a:t>place in a locating/bonding fixture</a:t>
            </a:r>
          </a:p>
          <a:p>
            <a:r>
              <a:rPr lang="en-US"/>
              <a:t>compact to remove entrapped air</a:t>
            </a:r>
          </a:p>
          <a:p>
            <a:r>
              <a:rPr lang="en-US"/>
              <a:t>clean up</a:t>
            </a:r>
          </a:p>
          <a:p>
            <a:r>
              <a:rPr lang="en-US"/>
              <a:t>cure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234</TotalTime>
  <Pages>13</Pages>
  <Words>551</Words>
  <Application>Microsoft Office PowerPoint</Application>
  <PresentationFormat>On-screen Show (4:3)</PresentationFormat>
  <Paragraphs>72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Tahoma</vt:lpstr>
      <vt:lpstr>Times New Roman</vt:lpstr>
      <vt:lpstr>Wingdings</vt:lpstr>
      <vt:lpstr>Shimmer</vt:lpstr>
      <vt:lpstr>BONDED JOINTS</vt:lpstr>
      <vt:lpstr>BONDED/MECHANICAL JOINT COMPARISON</vt:lpstr>
      <vt:lpstr>TAPE EXPERIMENT</vt:lpstr>
      <vt:lpstr>TYPES OF JOINTS</vt:lpstr>
      <vt:lpstr>JOINT SHOULD BE LOADED IN SHEAR NOT IN PEEL</vt:lpstr>
      <vt:lpstr>CREEP</vt:lpstr>
      <vt:lpstr>FATIGUE</vt:lpstr>
      <vt:lpstr>DESIGN OF BONDED JOINT</vt:lpstr>
      <vt:lpstr>BONDED JOINT PROCESS</vt:lpstr>
      <vt:lpstr>PREPARATION OF COMPOSITE ADHEREND</vt:lpstr>
      <vt:lpstr>PREPARATION OF METAL ADHEREND</vt:lpstr>
      <vt:lpstr>BONDING OF THERMOPLASTICS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Bonded Joints</dc:title>
  <dc:subject/>
  <dc:creator>Winona State University</dc:creator>
  <cp:keywords/>
  <dc:description/>
  <cp:lastModifiedBy>Dennehy, Keith</cp:lastModifiedBy>
  <cp:revision>22</cp:revision>
  <cp:lastPrinted>1997-02-03T22:50:48Z</cp:lastPrinted>
  <dcterms:created xsi:type="dcterms:W3CDTF">1997-02-03T16:44:50Z</dcterms:created>
  <dcterms:modified xsi:type="dcterms:W3CDTF">2022-02-01T20:02:21Z</dcterms:modified>
</cp:coreProperties>
</file>