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5"/>
  </p:notesMasterIdLst>
  <p:handoutMasterIdLst>
    <p:handoutMasterId r:id="rId16"/>
  </p:handoutMasterIdLst>
  <p:sldIdLst>
    <p:sldId id="257" r:id="rId2"/>
    <p:sldId id="278" r:id="rId3"/>
    <p:sldId id="260" r:id="rId4"/>
    <p:sldId id="265" r:id="rId5"/>
    <p:sldId id="276" r:id="rId6"/>
    <p:sldId id="262" r:id="rId7"/>
    <p:sldId id="264" r:id="rId8"/>
    <p:sldId id="266" r:id="rId9"/>
    <p:sldId id="268" r:id="rId10"/>
    <p:sldId id="269" r:id="rId11"/>
    <p:sldId id="272" r:id="rId12"/>
    <p:sldId id="270" r:id="rId13"/>
    <p:sldId id="277" r:id="rId14"/>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2F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8" d="100"/>
          <a:sy n="98" d="100"/>
        </p:scale>
        <p:origin x="1018" y="-230"/>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19531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t>Click to edit Master notes styles</a:t>
            </a:r>
          </a:p>
          <a:p>
            <a:pPr lvl="1"/>
            <a:r>
              <a:rPr lang="en-US"/>
              <a:t>Second Level</a:t>
            </a:r>
          </a:p>
          <a:p>
            <a:pPr lvl="2"/>
            <a:r>
              <a:rPr lang="en-US"/>
              <a:t>Third Level</a:t>
            </a:r>
          </a:p>
          <a:p>
            <a:pPr lvl="3"/>
            <a:r>
              <a:rPr lang="en-US"/>
              <a:t>Fourth Level</a:t>
            </a:r>
          </a:p>
          <a:p>
            <a:pPr lvl="4"/>
            <a:r>
              <a:rPr lang="en-US"/>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28489589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234" name="Group 2"/>
          <p:cNvGrpSpPr>
            <a:grpSpLocks/>
          </p:cNvGrpSpPr>
          <p:nvPr/>
        </p:nvGrpSpPr>
        <p:grpSpPr bwMode="auto">
          <a:xfrm>
            <a:off x="0" y="6350"/>
            <a:ext cx="9140825" cy="6851650"/>
            <a:chOff x="0" y="4"/>
            <a:chExt cx="5758" cy="4316"/>
          </a:xfrm>
        </p:grpSpPr>
        <p:grpSp>
          <p:nvGrpSpPr>
            <p:cNvPr id="95235" name="Group 3"/>
            <p:cNvGrpSpPr>
              <a:grpSpLocks/>
            </p:cNvGrpSpPr>
            <p:nvPr/>
          </p:nvGrpSpPr>
          <p:grpSpPr bwMode="auto">
            <a:xfrm>
              <a:off x="0" y="1161"/>
              <a:ext cx="5758" cy="3159"/>
              <a:chOff x="0" y="1161"/>
              <a:chExt cx="5758" cy="3159"/>
            </a:xfrm>
          </p:grpSpPr>
          <p:sp>
            <p:nvSpPr>
              <p:cNvPr id="9523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en-US"/>
              </a:p>
            </p:txBody>
          </p:sp>
          <p:sp>
            <p:nvSpPr>
              <p:cNvPr id="9523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grpSp>
        <p:sp>
          <p:nvSpPr>
            <p:cNvPr id="95238"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en-US"/>
            </a:p>
          </p:txBody>
        </p:sp>
        <p:sp>
          <p:nvSpPr>
            <p:cNvPr id="95239"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en-US"/>
            </a:p>
          </p:txBody>
        </p:sp>
        <p:sp>
          <p:nvSpPr>
            <p:cNvPr id="95240"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en-US"/>
            </a:p>
          </p:txBody>
        </p:sp>
        <p:grpSp>
          <p:nvGrpSpPr>
            <p:cNvPr id="95241" name="Group 9"/>
            <p:cNvGrpSpPr>
              <a:grpSpLocks/>
            </p:cNvGrpSpPr>
            <p:nvPr/>
          </p:nvGrpSpPr>
          <p:grpSpPr bwMode="auto">
            <a:xfrm>
              <a:off x="348" y="4"/>
              <a:ext cx="5410" cy="4316"/>
              <a:chOff x="348" y="4"/>
              <a:chExt cx="5410" cy="4316"/>
            </a:xfrm>
          </p:grpSpPr>
          <p:sp>
            <p:nvSpPr>
              <p:cNvPr id="95242"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sp>
            <p:nvSpPr>
              <p:cNvPr id="95243"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95244"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95245"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en-US"/>
              </a:p>
            </p:txBody>
          </p:sp>
          <p:sp>
            <p:nvSpPr>
              <p:cNvPr id="95246"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en-US"/>
              </a:p>
            </p:txBody>
          </p:sp>
          <p:sp>
            <p:nvSpPr>
              <p:cNvPr id="95247"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en-US"/>
              </a:p>
            </p:txBody>
          </p:sp>
        </p:grpSp>
      </p:grpSp>
      <p:sp>
        <p:nvSpPr>
          <p:cNvPr id="95248" name="Rectangle 16"/>
          <p:cNvSpPr>
            <a:spLocks noGrp="1" noChangeArrowheads="1"/>
          </p:cNvSpPr>
          <p:nvPr>
            <p:ph type="ctrTitle" sz="quarter"/>
          </p:nvPr>
        </p:nvSpPr>
        <p:spPr>
          <a:xfrm>
            <a:off x="1066800" y="1997075"/>
            <a:ext cx="7086600" cy="1431925"/>
          </a:xfrm>
        </p:spPr>
        <p:txBody>
          <a:bodyPr anchor="b"/>
          <a:lstStyle>
            <a:lvl1pPr>
              <a:defRPr/>
            </a:lvl1pPr>
          </a:lstStyle>
          <a:p>
            <a:r>
              <a:rPr lang="en-US"/>
              <a:t>Click to edit Master title style</a:t>
            </a:r>
          </a:p>
        </p:txBody>
      </p:sp>
      <p:sp>
        <p:nvSpPr>
          <p:cNvPr id="95249"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n-US"/>
              <a:t>Click to edit Master subtitle style</a:t>
            </a:r>
          </a:p>
        </p:txBody>
      </p:sp>
      <p:sp>
        <p:nvSpPr>
          <p:cNvPr id="95250" name="Rectangle 18"/>
          <p:cNvSpPr>
            <a:spLocks noGrp="1" noChangeArrowheads="1"/>
          </p:cNvSpPr>
          <p:nvPr>
            <p:ph type="dt" sz="quarter" idx="2"/>
          </p:nvPr>
        </p:nvSpPr>
        <p:spPr/>
        <p:txBody>
          <a:bodyPr/>
          <a:lstStyle>
            <a:lvl1pPr>
              <a:defRPr/>
            </a:lvl1pPr>
          </a:lstStyle>
          <a:p>
            <a:endParaRPr lang="en-US"/>
          </a:p>
        </p:txBody>
      </p:sp>
      <p:sp>
        <p:nvSpPr>
          <p:cNvPr id="95251" name="Rectangle 19"/>
          <p:cNvSpPr>
            <a:spLocks noGrp="1" noChangeArrowheads="1"/>
          </p:cNvSpPr>
          <p:nvPr>
            <p:ph type="ftr" sz="quarter" idx="3"/>
          </p:nvPr>
        </p:nvSpPr>
        <p:spPr>
          <a:xfrm>
            <a:off x="3352800" y="6248400"/>
            <a:ext cx="2895600" cy="457200"/>
          </a:xfrm>
        </p:spPr>
        <p:txBody>
          <a:bodyPr/>
          <a:lstStyle>
            <a:lvl1pPr>
              <a:defRPr/>
            </a:lvl1pPr>
          </a:lstStyle>
          <a:p>
            <a:endParaRPr lang="en-US"/>
          </a:p>
        </p:txBody>
      </p:sp>
      <p:sp>
        <p:nvSpPr>
          <p:cNvPr id="95252" name="Rectangle 20"/>
          <p:cNvSpPr>
            <a:spLocks noGrp="1" noChangeArrowheads="1"/>
          </p:cNvSpPr>
          <p:nvPr>
            <p:ph type="sldNum" sz="quarter" idx="4"/>
          </p:nvPr>
        </p:nvSpPr>
        <p:spPr/>
        <p:txBody>
          <a:bodyPr/>
          <a:lstStyle>
            <a:lvl1pPr>
              <a:defRPr/>
            </a:lvl1pPr>
          </a:lstStyle>
          <a:p>
            <a:fld id="{552400E7-D0C2-4C11-9318-024DC4575A9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794D5F1-D79E-4218-AF6E-8DC2028B37C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0F02430-D51C-4B7D-974C-5413D4F8D8A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DD390EA-5D66-4DFF-ABB3-A4EF959980F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D092D3-E941-4C09-AE56-188315E17C8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1CDA3C9-D5F4-4F42-9F75-E84EA1AA18E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DE57CAD-3DDD-4289-8465-29E621A658F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A61D255-60CF-4F19-A8BD-6C13CCD42A5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E84B8A8-4F38-4279-923E-CD02A9C02AF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D2B7577-27D6-40DB-AE24-83AB3284E6E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2759536-5C05-48E8-826D-1B05C1A49B2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4210" name="Group 2"/>
          <p:cNvGrpSpPr>
            <a:grpSpLocks/>
          </p:cNvGrpSpPr>
          <p:nvPr/>
        </p:nvGrpSpPr>
        <p:grpSpPr bwMode="auto">
          <a:xfrm>
            <a:off x="0" y="6350"/>
            <a:ext cx="9140825" cy="6851650"/>
            <a:chOff x="0" y="4"/>
            <a:chExt cx="5758" cy="4316"/>
          </a:xfrm>
        </p:grpSpPr>
        <p:sp>
          <p:nvSpPr>
            <p:cNvPr id="94211"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en-US"/>
            </a:p>
          </p:txBody>
        </p:sp>
        <p:sp>
          <p:nvSpPr>
            <p:cNvPr id="94212"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grpSp>
          <p:nvGrpSpPr>
            <p:cNvPr id="94213" name="Group 5"/>
            <p:cNvGrpSpPr>
              <a:grpSpLocks/>
            </p:cNvGrpSpPr>
            <p:nvPr userDrawn="1"/>
          </p:nvGrpSpPr>
          <p:grpSpPr bwMode="auto">
            <a:xfrm>
              <a:off x="0" y="4"/>
              <a:ext cx="5758" cy="4316"/>
              <a:chOff x="0" y="4"/>
              <a:chExt cx="5758" cy="4316"/>
            </a:xfrm>
          </p:grpSpPr>
          <p:sp>
            <p:nvSpPr>
              <p:cNvPr id="94214"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sp>
            <p:nvSpPr>
              <p:cNvPr id="94215"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94216"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94217"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en-US"/>
              </a:p>
            </p:txBody>
          </p:sp>
          <p:sp>
            <p:nvSpPr>
              <p:cNvPr id="94218"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en-US"/>
              </a:p>
            </p:txBody>
          </p:sp>
          <p:sp>
            <p:nvSpPr>
              <p:cNvPr id="94219"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en-US"/>
              </a:p>
            </p:txBody>
          </p:sp>
          <p:sp>
            <p:nvSpPr>
              <p:cNvPr id="94220"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en-US"/>
              </a:p>
            </p:txBody>
          </p:sp>
          <p:sp>
            <p:nvSpPr>
              <p:cNvPr id="94221"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en-US"/>
              </a:p>
            </p:txBody>
          </p:sp>
          <p:sp>
            <p:nvSpPr>
              <p:cNvPr id="94222"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en-US"/>
              </a:p>
            </p:txBody>
          </p:sp>
        </p:grpSp>
      </p:grpSp>
      <p:sp>
        <p:nvSpPr>
          <p:cNvPr id="94223"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94224"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4225"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endParaRPr lang="en-US"/>
          </a:p>
        </p:txBody>
      </p:sp>
      <p:sp>
        <p:nvSpPr>
          <p:cNvPr id="94226"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endParaRPr lang="en-US"/>
          </a:p>
        </p:txBody>
      </p:sp>
      <p:sp>
        <p:nvSpPr>
          <p:cNvPr id="94227"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695AC65D-8B9E-4E6F-9281-4A77837B649D}"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28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2800" b="1">
          <a:solidFill>
            <a:schemeClr val="tx2"/>
          </a:solidFill>
          <a:effectLst>
            <a:outerShdw blurRad="38100" dist="38100" dir="2700000" algn="tl">
              <a:srgbClr val="000000"/>
            </a:outerShdw>
          </a:effectLst>
          <a:latin typeface="Tahoma" charset="0"/>
        </a:defRPr>
      </a:lvl2pPr>
      <a:lvl3pPr algn="l" rtl="0" fontAlgn="base">
        <a:spcBef>
          <a:spcPct val="0"/>
        </a:spcBef>
        <a:spcAft>
          <a:spcPct val="0"/>
        </a:spcAft>
        <a:defRPr sz="2800" b="1">
          <a:solidFill>
            <a:schemeClr val="tx2"/>
          </a:solidFill>
          <a:effectLst>
            <a:outerShdw blurRad="38100" dist="38100" dir="2700000" algn="tl">
              <a:srgbClr val="000000"/>
            </a:outerShdw>
          </a:effectLst>
          <a:latin typeface="Tahoma" charset="0"/>
        </a:defRPr>
      </a:lvl3pPr>
      <a:lvl4pPr algn="l" rtl="0" fontAlgn="base">
        <a:spcBef>
          <a:spcPct val="0"/>
        </a:spcBef>
        <a:spcAft>
          <a:spcPct val="0"/>
        </a:spcAft>
        <a:defRPr sz="2800" b="1">
          <a:solidFill>
            <a:schemeClr val="tx2"/>
          </a:solidFill>
          <a:effectLst>
            <a:outerShdw blurRad="38100" dist="38100" dir="2700000" algn="tl">
              <a:srgbClr val="000000"/>
            </a:outerShdw>
          </a:effectLst>
          <a:latin typeface="Tahoma" charset="0"/>
        </a:defRPr>
      </a:lvl4pPr>
      <a:lvl5pPr algn="l" rtl="0" fontAlgn="base">
        <a:spcBef>
          <a:spcPct val="0"/>
        </a:spcBef>
        <a:spcAft>
          <a:spcPct val="0"/>
        </a:spcAft>
        <a:defRPr sz="2800" b="1">
          <a:solidFill>
            <a:schemeClr val="tx2"/>
          </a:solidFill>
          <a:effectLst>
            <a:outerShdw blurRad="38100" dist="38100" dir="2700000" algn="tl">
              <a:srgbClr val="000000"/>
            </a:outerShdw>
          </a:effectLst>
          <a:latin typeface="Tahoma" charset="0"/>
        </a:defRPr>
      </a:lvl5pPr>
      <a:lvl6pPr marL="457200" algn="l" rtl="0" fontAlgn="base">
        <a:spcBef>
          <a:spcPct val="0"/>
        </a:spcBef>
        <a:spcAft>
          <a:spcPct val="0"/>
        </a:spcAft>
        <a:defRPr sz="2800" b="1">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2800" b="1">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2800" b="1">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2800" b="1">
          <a:solidFill>
            <a:schemeClr val="tx2"/>
          </a:solidFill>
          <a:effectLst>
            <a:outerShdw blurRad="38100" dist="38100" dir="2700000" algn="tl">
              <a:srgbClr val="000000"/>
            </a:outerShdw>
          </a:effectLst>
          <a:latin typeface="Tahoma"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70000"/>
        <a:buFont typeface="Wingdings" pitchFamily="2" charset="2"/>
        <a:buChar char="n"/>
        <a:defRPr>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Char char="–"/>
        <a:defRPr sz="16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14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4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4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4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4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epa.gov/laws-regulations/summary-clean-water-ac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epa.gov/laws-regulations/summary-clean-air-ac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epa.gov/stationary-sources-air-pollution/national-emission-standards-hazardous-air-pollutants-reinforced-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pca.state.mn.us/regulations/enforcement" TargetMode="External"/><Relationship Id="rId2" Type="http://schemas.openxmlformats.org/officeDocument/2006/relationships/hyperlink" Target="https://echo.epa.gov/facilities/enforcement-case-search"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epa.gov/rcr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epa.gov/laws-regulations/summary-toxic-substances-control-ac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pa.gov/laws-regulations/summary-emergency-planning-community-right-know-act" TargetMode="External"/><Relationship Id="rId2" Type="http://schemas.openxmlformats.org/officeDocument/2006/relationships/hyperlink" Target="https://www.epa.gov/superfund/superfund-cercla-overview"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0" name="Rectangle 12"/>
          <p:cNvSpPr>
            <a:spLocks noGrp="1" noChangeArrowheads="1"/>
          </p:cNvSpPr>
          <p:nvPr>
            <p:ph type="ctrTitle"/>
          </p:nvPr>
        </p:nvSpPr>
        <p:spPr/>
        <p:txBody>
          <a:bodyPr/>
          <a:lstStyle/>
          <a:p>
            <a:r>
              <a:rPr lang="en-US" dirty="0"/>
              <a:t>Environmental Regulation - Defining the ”Alphabet Soup"</a:t>
            </a:r>
          </a:p>
        </p:txBody>
      </p:sp>
      <p:sp>
        <p:nvSpPr>
          <p:cNvPr id="17423" name="Rectangle 15"/>
          <p:cNvSpPr>
            <a:spLocks noGrp="1" noChangeArrowheads="1"/>
          </p:cNvSpPr>
          <p:nvPr>
            <p:ph type="subTitle" idx="1"/>
          </p:nvPr>
        </p:nvSpPr>
        <p:spPr/>
        <p:txBody>
          <a:bodyPr/>
          <a:lstStyle/>
          <a:p>
            <a:endParaRPr lang="en-US"/>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Grp="1" noChangeArrowheads="1"/>
          </p:cNvSpPr>
          <p:nvPr>
            <p:ph type="title"/>
          </p:nvPr>
        </p:nvSpPr>
        <p:spPr/>
        <p:txBody>
          <a:bodyPr/>
          <a:lstStyle/>
          <a:p>
            <a:r>
              <a:rPr lang="en-US"/>
              <a:t>SARA Title III (EPCRA) Section 313</a:t>
            </a:r>
          </a:p>
        </p:txBody>
      </p:sp>
      <p:sp>
        <p:nvSpPr>
          <p:cNvPr id="44037" name="Rectangle 5"/>
          <p:cNvSpPr>
            <a:spLocks noGrp="1" noChangeArrowheads="1"/>
          </p:cNvSpPr>
          <p:nvPr>
            <p:ph type="body" idx="1"/>
          </p:nvPr>
        </p:nvSpPr>
        <p:spPr>
          <a:xfrm>
            <a:off x="1066800" y="1981200"/>
            <a:ext cx="7543800" cy="4267200"/>
          </a:xfrm>
        </p:spPr>
        <p:txBody>
          <a:bodyPr/>
          <a:lstStyle/>
          <a:p>
            <a:r>
              <a:rPr lang="en-US" dirty="0"/>
              <a:t>manufacturers that have 10 or more employees and manufacture or process over 25,000 lbs of specified chemicals (list contains over 600 chemicals and 20 chemical categories) must file (annually) a Toxic Release Inventory (TRI) with EPA and the states</a:t>
            </a:r>
          </a:p>
          <a:p>
            <a:r>
              <a:rPr lang="en-US" dirty="0"/>
              <a:t>Pollution Prevention Act of 1990 (which amended EPCRA) also requires the TRI to include info on company's efforts to reduce waste, recycle and to recover energy from its processes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Grp="1" noChangeArrowheads="1"/>
          </p:cNvSpPr>
          <p:nvPr>
            <p:ph type="title"/>
          </p:nvPr>
        </p:nvSpPr>
        <p:spPr/>
        <p:txBody>
          <a:bodyPr/>
          <a:lstStyle/>
          <a:p>
            <a:r>
              <a:rPr lang="en-US"/>
              <a:t>CWA (Clean Water Act, enacted 1972)</a:t>
            </a:r>
            <a:br>
              <a:rPr lang="en-US"/>
            </a:br>
            <a:r>
              <a:rPr lang="en-US"/>
              <a:t>(last amended as the Water Quality Act of 1987)</a:t>
            </a:r>
          </a:p>
        </p:txBody>
      </p:sp>
      <p:sp>
        <p:nvSpPr>
          <p:cNvPr id="50181" name="Rectangle 5"/>
          <p:cNvSpPr>
            <a:spLocks noGrp="1" noChangeArrowheads="1"/>
          </p:cNvSpPr>
          <p:nvPr>
            <p:ph type="body" idx="1"/>
          </p:nvPr>
        </p:nvSpPr>
        <p:spPr/>
        <p:txBody>
          <a:bodyPr/>
          <a:lstStyle/>
          <a:p>
            <a:r>
              <a:rPr lang="en-US" sz="2000" dirty="0"/>
              <a:t>regulates discharges of municipal wastewater treatment plants and industrial wastewater treatment operations</a:t>
            </a:r>
          </a:p>
          <a:p>
            <a:r>
              <a:rPr lang="en-US" sz="2000" dirty="0"/>
              <a:t>NPDES (National Pollutant Discharge Elimination System)</a:t>
            </a:r>
          </a:p>
          <a:p>
            <a:pPr lvl="1"/>
            <a:r>
              <a:rPr lang="en-US" sz="1800" dirty="0"/>
              <a:t>"effluent standards" established for numerous pollutants (about 100 chemicals)</a:t>
            </a:r>
          </a:p>
          <a:p>
            <a:pPr lvl="1"/>
            <a:r>
              <a:rPr lang="en-US" sz="1800" dirty="0"/>
              <a:t>standards are enforced by the issuance and monitoring of NPDES permits by EPA of the states</a:t>
            </a:r>
          </a:p>
          <a:p>
            <a:r>
              <a:rPr lang="en-US" sz="2000" dirty="0"/>
              <a:t>also regulates discharge of toxics-laden wastewater in publicly owned treatment works (POTW), originating with industrial discharges into sewers </a:t>
            </a:r>
            <a:r>
              <a:rPr lang="en-US" sz="2000" dirty="0">
                <a:latin typeface="Times New Roman" pitchFamily="18" charset="0"/>
                <a:cs typeface="Times New Roman" pitchFamily="18" charset="0"/>
              </a:rPr>
              <a:t>→</a:t>
            </a:r>
            <a:r>
              <a:rPr lang="en-US" sz="2000" dirty="0"/>
              <a:t> EPA has established "pretreatment standards" for certain wastewater pollutants</a:t>
            </a:r>
          </a:p>
          <a:p>
            <a:r>
              <a:rPr lang="en-US" sz="2000" dirty="0">
                <a:hlinkClick r:id="rId2"/>
              </a:rPr>
              <a:t>EPA link</a:t>
            </a:r>
            <a:endParaRPr lang="en-US" sz="2000"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4"/>
          <p:cNvSpPr>
            <a:spLocks noGrp="1" noChangeArrowheads="1"/>
          </p:cNvSpPr>
          <p:nvPr>
            <p:ph type="title"/>
          </p:nvPr>
        </p:nvSpPr>
        <p:spPr/>
        <p:txBody>
          <a:bodyPr/>
          <a:lstStyle/>
          <a:p>
            <a:r>
              <a:rPr lang="en-US"/>
              <a:t>CAA (Clean Air Act, enacted 1955)</a:t>
            </a:r>
            <a:br>
              <a:rPr lang="en-US"/>
            </a:br>
            <a:r>
              <a:rPr lang="en-US"/>
              <a:t>(amended 1963,'67,'70,'77, and '90)</a:t>
            </a:r>
          </a:p>
        </p:txBody>
      </p:sp>
      <p:sp>
        <p:nvSpPr>
          <p:cNvPr id="47109" name="Rectangle 5"/>
          <p:cNvSpPr>
            <a:spLocks noGrp="1" noChangeArrowheads="1"/>
          </p:cNvSpPr>
          <p:nvPr>
            <p:ph type="body" idx="1"/>
          </p:nvPr>
        </p:nvSpPr>
        <p:spPr>
          <a:xfrm>
            <a:off x="1066800" y="1981200"/>
            <a:ext cx="7543800" cy="4343400"/>
          </a:xfrm>
        </p:spPr>
        <p:txBody>
          <a:bodyPr/>
          <a:lstStyle/>
          <a:p>
            <a:pPr>
              <a:lnSpc>
                <a:spcPct val="90000"/>
              </a:lnSpc>
            </a:pPr>
            <a:r>
              <a:rPr lang="en-US" dirty="0"/>
              <a:t>imposes restrictions on air pollutants from both stationary sources (factories, utilities) and mobile sources (automobiles, aircraft)</a:t>
            </a:r>
          </a:p>
          <a:p>
            <a:pPr>
              <a:lnSpc>
                <a:spcPct val="90000"/>
              </a:lnSpc>
            </a:pPr>
            <a:r>
              <a:rPr lang="en-US" dirty="0"/>
              <a:t>NAAQS (National Ambient Air Quality Standards) restrict the levels of six "criteria" pollutants: sulfur oxides, carbon monoxide, nitrogen oxides, ozone (including volatile organic compounds, VOCs), particulate matter and lead</a:t>
            </a:r>
          </a:p>
          <a:p>
            <a:pPr>
              <a:lnSpc>
                <a:spcPct val="90000"/>
              </a:lnSpc>
            </a:pPr>
            <a:r>
              <a:rPr lang="en-US" dirty="0"/>
              <a:t>NESHAP (National Emission Standards for Hazardous Air Pollutants) regulates hazardous substances, or air toxics</a:t>
            </a:r>
          </a:p>
          <a:p>
            <a:pPr>
              <a:lnSpc>
                <a:spcPct val="90000"/>
              </a:lnSpc>
            </a:pPr>
            <a:r>
              <a:rPr lang="en-US" dirty="0">
                <a:hlinkClick r:id="rId2"/>
              </a:rPr>
              <a:t>EPA link</a:t>
            </a:r>
            <a:endParaRPr lang="en-US"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Rectangle 4"/>
          <p:cNvSpPr>
            <a:spLocks noGrp="1" noChangeArrowheads="1"/>
          </p:cNvSpPr>
          <p:nvPr>
            <p:ph type="title"/>
          </p:nvPr>
        </p:nvSpPr>
        <p:spPr/>
        <p:txBody>
          <a:bodyPr/>
          <a:lstStyle/>
          <a:p>
            <a:r>
              <a:rPr lang="en-US"/>
              <a:t>MACT standards for the composites industry</a:t>
            </a:r>
          </a:p>
        </p:txBody>
      </p:sp>
      <p:sp>
        <p:nvSpPr>
          <p:cNvPr id="91141" name="Rectangle 5"/>
          <p:cNvSpPr>
            <a:spLocks noGrp="1" noChangeArrowheads="1"/>
          </p:cNvSpPr>
          <p:nvPr>
            <p:ph type="body" idx="1"/>
          </p:nvPr>
        </p:nvSpPr>
        <p:spPr>
          <a:xfrm>
            <a:off x="1066800" y="1981200"/>
            <a:ext cx="7772400" cy="4343400"/>
          </a:xfrm>
        </p:spPr>
        <p:txBody>
          <a:bodyPr/>
          <a:lstStyle/>
          <a:p>
            <a:pPr>
              <a:lnSpc>
                <a:spcPct val="80000"/>
              </a:lnSpc>
            </a:pPr>
            <a:r>
              <a:rPr lang="en-US" sz="1600" dirty="0"/>
              <a:t>in 1990 amendment of CAA, Congress told EPA to issue emission control regulations for industries emitting one or more of the listed HAPs</a:t>
            </a:r>
          </a:p>
          <a:p>
            <a:pPr>
              <a:lnSpc>
                <a:spcPct val="80000"/>
              </a:lnSpc>
            </a:pPr>
            <a:r>
              <a:rPr lang="en-US" sz="1600" dirty="0"/>
              <a:t>styrene, and in lesser amounts methyl methacrylate and methylene chloride are HAPs emitted by composites manufacturers</a:t>
            </a:r>
          </a:p>
          <a:p>
            <a:pPr>
              <a:lnSpc>
                <a:spcPct val="80000"/>
              </a:lnSpc>
            </a:pPr>
            <a:r>
              <a:rPr lang="en-US" sz="1600" dirty="0"/>
              <a:t>major sources of emissions are to adopt what EPA determines is the maximum achievable control technology (MACT)</a:t>
            </a:r>
          </a:p>
          <a:p>
            <a:pPr lvl="1">
              <a:lnSpc>
                <a:spcPct val="80000"/>
              </a:lnSpc>
            </a:pPr>
            <a:r>
              <a:rPr lang="en-US" sz="1400" dirty="0"/>
              <a:t>for existing sources MACT must be set at a level of control at least as stringent as that achieved by the average of the best performing 12% of sources in that industry</a:t>
            </a:r>
          </a:p>
          <a:p>
            <a:pPr lvl="1">
              <a:lnSpc>
                <a:spcPct val="80000"/>
              </a:lnSpc>
            </a:pPr>
            <a:r>
              <a:rPr lang="en-US" sz="1400" dirty="0"/>
              <a:t>for new sources MACT must be as stringent a level of control achieved by the single best performing source</a:t>
            </a:r>
          </a:p>
          <a:p>
            <a:pPr>
              <a:lnSpc>
                <a:spcPct val="80000"/>
              </a:lnSpc>
            </a:pPr>
            <a:r>
              <a:rPr lang="en-US" sz="1600" dirty="0"/>
              <a:t>the NESHAP (MACT Standard) for the Reinforced Plastics/Composites source category</a:t>
            </a:r>
          </a:p>
          <a:p>
            <a:pPr lvl="1">
              <a:lnSpc>
                <a:spcPct val="80000"/>
              </a:lnSpc>
            </a:pPr>
            <a:r>
              <a:rPr lang="en-US" sz="1400" dirty="0"/>
              <a:t>EPA and the composites industry began work on MACT for composites in 1993</a:t>
            </a:r>
          </a:p>
          <a:p>
            <a:pPr lvl="1">
              <a:lnSpc>
                <a:spcPct val="80000"/>
              </a:lnSpc>
            </a:pPr>
            <a:r>
              <a:rPr lang="en-US" sz="1400" dirty="0"/>
              <a:t>the proposed MACT Standard was published in the Federal Register on August 2, 2001</a:t>
            </a:r>
          </a:p>
          <a:p>
            <a:pPr lvl="1">
              <a:lnSpc>
                <a:spcPct val="80000"/>
              </a:lnSpc>
            </a:pPr>
            <a:r>
              <a:rPr lang="en-US" sz="1400" dirty="0"/>
              <a:t>the final MACT Standard was signed February 28, 2003 by EPA Administrator Christine Whitman</a:t>
            </a:r>
          </a:p>
          <a:p>
            <a:pPr lvl="1">
              <a:lnSpc>
                <a:spcPct val="80000"/>
              </a:lnSpc>
            </a:pPr>
            <a:r>
              <a:rPr lang="en-US" sz="1400" dirty="0"/>
              <a:t>in open molding operations, the use of low styrene content resins and gel coats, vapor suppressants, and non-atomizing application equipment should lead to compliance</a:t>
            </a:r>
          </a:p>
          <a:p>
            <a:pPr lvl="1">
              <a:lnSpc>
                <a:spcPct val="80000"/>
              </a:lnSpc>
            </a:pPr>
            <a:r>
              <a:rPr lang="en-US" sz="1400">
                <a:hlinkClick r:id="rId2"/>
              </a:rPr>
              <a:t>https://www.epa.gov/stationary-sources-air-pollution/national-emission-standards-hazardous-air-pollutants-reinforced-1</a:t>
            </a:r>
            <a:endParaRPr lang="en-US" sz="1400"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t>Why?</a:t>
            </a:r>
          </a:p>
        </p:txBody>
      </p:sp>
      <p:sp>
        <p:nvSpPr>
          <p:cNvPr id="92163" name="Rectangle 3"/>
          <p:cNvSpPr>
            <a:spLocks noGrp="1" noChangeArrowheads="1"/>
          </p:cNvSpPr>
          <p:nvPr>
            <p:ph type="body" idx="1"/>
          </p:nvPr>
        </p:nvSpPr>
        <p:spPr/>
        <p:txBody>
          <a:bodyPr/>
          <a:lstStyle/>
          <a:p>
            <a:r>
              <a:rPr lang="en-US" dirty="0">
                <a:latin typeface="Tahoma" pitchFamily="34" charset="0"/>
              </a:rPr>
              <a:t>EPA enforcement actions, </a:t>
            </a:r>
            <a:r>
              <a:rPr lang="en-US" dirty="0">
                <a:latin typeface="Tahoma" pitchFamily="34" charset="0"/>
                <a:hlinkClick r:id="rId2"/>
              </a:rPr>
              <a:t>https://echo.epa.gov/facilities/enforcement-case-search</a:t>
            </a:r>
            <a:endParaRPr lang="en-US" dirty="0">
              <a:latin typeface="Tahoma" pitchFamily="34" charset="0"/>
            </a:endParaRPr>
          </a:p>
          <a:p>
            <a:r>
              <a:rPr lang="en-US" dirty="0">
                <a:latin typeface="Tahoma" pitchFamily="34" charset="0"/>
              </a:rPr>
              <a:t>MPCA enforcement actions, </a:t>
            </a:r>
            <a:r>
              <a:rPr lang="en-US" dirty="0">
                <a:latin typeface="Tahoma" pitchFamily="34" charset="0"/>
                <a:hlinkClick r:id="rId3"/>
              </a:rPr>
              <a:t>https://www.pca.state.mn.us/regulations/enforcement</a:t>
            </a:r>
            <a:r>
              <a:rPr lang="en-US" dirty="0">
                <a:latin typeface="Tahoma" pitchFamily="34" charset="0"/>
              </a:rPr>
              <a:t> </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40" name="Rectangle 12"/>
          <p:cNvSpPr>
            <a:spLocks noGrp="1" noChangeArrowheads="1"/>
          </p:cNvSpPr>
          <p:nvPr>
            <p:ph type="title"/>
          </p:nvPr>
        </p:nvSpPr>
        <p:spPr/>
        <p:txBody>
          <a:bodyPr/>
          <a:lstStyle/>
          <a:p>
            <a:r>
              <a:rPr lang="en-US"/>
              <a:t>RCRA (Resource Conservation and Recovery Act of 1976)</a:t>
            </a:r>
          </a:p>
        </p:txBody>
      </p:sp>
      <p:sp>
        <p:nvSpPr>
          <p:cNvPr id="22541" name="Rectangle 13"/>
          <p:cNvSpPr>
            <a:spLocks noGrp="1" noChangeArrowheads="1"/>
          </p:cNvSpPr>
          <p:nvPr>
            <p:ph type="body" idx="1"/>
          </p:nvPr>
        </p:nvSpPr>
        <p:spPr/>
        <p:txBody>
          <a:bodyPr/>
          <a:lstStyle/>
          <a:p>
            <a:r>
              <a:rPr lang="en-US" dirty="0"/>
              <a:t>essence of national policy on hazardous waste</a:t>
            </a:r>
          </a:p>
          <a:p>
            <a:r>
              <a:rPr lang="en-US" dirty="0"/>
              <a:t>most all hazardous waste mgmt activities are affected by RCRA regulations</a:t>
            </a:r>
          </a:p>
          <a:p>
            <a:r>
              <a:rPr lang="en-US" dirty="0"/>
              <a:t>goals:</a:t>
            </a:r>
          </a:p>
          <a:p>
            <a:pPr lvl="1"/>
            <a:r>
              <a:rPr lang="en-US" dirty="0"/>
              <a:t>(1) describe the wastes and the participants affected by RCRA</a:t>
            </a:r>
          </a:p>
          <a:p>
            <a:pPr lvl="1"/>
            <a:r>
              <a:rPr lang="en-US" dirty="0"/>
              <a:t>(2) track location of all hazardous wastes, systematically, from point of generation to ultimate disposal</a:t>
            </a:r>
          </a:p>
          <a:p>
            <a:pPr lvl="1"/>
            <a:r>
              <a:rPr lang="en-US" dirty="0"/>
              <a:t>(3) to promote waste mgmt practices that ensure the protection of human health and the environment</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0" name="Rectangle 6"/>
          <p:cNvSpPr>
            <a:spLocks noGrp="1" noChangeArrowheads="1"/>
          </p:cNvSpPr>
          <p:nvPr>
            <p:ph type="title"/>
          </p:nvPr>
        </p:nvSpPr>
        <p:spPr/>
        <p:txBody>
          <a:bodyPr/>
          <a:lstStyle/>
          <a:p>
            <a:r>
              <a:rPr lang="en-US"/>
              <a:t>RCRA's Basic Set-up (as defined in the CFRs)</a:t>
            </a:r>
          </a:p>
        </p:txBody>
      </p:sp>
      <p:sp>
        <p:nvSpPr>
          <p:cNvPr id="31751" name="Rectangle 7"/>
          <p:cNvSpPr>
            <a:spLocks noGrp="1" noChangeArrowheads="1"/>
          </p:cNvSpPr>
          <p:nvPr>
            <p:ph type="body" idx="1"/>
          </p:nvPr>
        </p:nvSpPr>
        <p:spPr/>
        <p:txBody>
          <a:bodyPr/>
          <a:lstStyle/>
          <a:p>
            <a:r>
              <a:rPr lang="en-US"/>
              <a:t>waste determination (hazardous or nonhazardous)</a:t>
            </a:r>
          </a:p>
          <a:p>
            <a:r>
              <a:rPr lang="en-US"/>
              <a:t>EPA identification numbers for each generator (as well as transporters and TSDFs)</a:t>
            </a:r>
          </a:p>
          <a:p>
            <a:r>
              <a:rPr lang="en-US"/>
              <a:t>manifesting (uniform shipping document required by the EPA and established as a tracking mechanism)</a:t>
            </a:r>
          </a:p>
          <a:p>
            <a:r>
              <a:rPr lang="en-US"/>
              <a:t>packaging, labeling, marking, and placarding prior to transport</a:t>
            </a:r>
          </a:p>
          <a:p>
            <a:r>
              <a:rPr lang="en-US"/>
              <a:t>record keeping and reporting</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Additional Regulation Resulting from RCRA</a:t>
            </a:r>
          </a:p>
        </p:txBody>
      </p:sp>
      <p:sp>
        <p:nvSpPr>
          <p:cNvPr id="58371" name="Rectangle 3"/>
          <p:cNvSpPr>
            <a:spLocks noGrp="1" noChangeArrowheads="1"/>
          </p:cNvSpPr>
          <p:nvPr>
            <p:ph type="body" idx="1"/>
          </p:nvPr>
        </p:nvSpPr>
        <p:spPr>
          <a:xfrm>
            <a:off x="1066800" y="1981200"/>
            <a:ext cx="7543800" cy="4419600"/>
          </a:xfrm>
        </p:spPr>
        <p:txBody>
          <a:bodyPr/>
          <a:lstStyle/>
          <a:p>
            <a:pPr>
              <a:lnSpc>
                <a:spcPct val="80000"/>
              </a:lnSpc>
            </a:pPr>
            <a:r>
              <a:rPr lang="en-US" sz="1800" dirty="0"/>
              <a:t>RCRA imposes stringent technical </a:t>
            </a:r>
            <a:r>
              <a:rPr lang="en-US" sz="1800" dirty="0" err="1"/>
              <a:t>rqmts</a:t>
            </a:r>
            <a:r>
              <a:rPr lang="en-US" sz="1800" dirty="0"/>
              <a:t> on TSDFs (i.e. landfills, surface impoundments, and other waste mgmt units must be designed and operated in order to prevent migration of contaminants into the environment)</a:t>
            </a:r>
          </a:p>
          <a:p>
            <a:pPr>
              <a:lnSpc>
                <a:spcPct val="80000"/>
              </a:lnSpc>
            </a:pPr>
            <a:r>
              <a:rPr lang="en-US" sz="1800" dirty="0"/>
              <a:t>land bans</a:t>
            </a:r>
          </a:p>
          <a:p>
            <a:pPr lvl="1">
              <a:lnSpc>
                <a:spcPct val="80000"/>
              </a:lnSpc>
            </a:pPr>
            <a:r>
              <a:rPr lang="en-US" sz="1600" dirty="0"/>
              <a:t>move generators and waste mgmt companies away from land disposal </a:t>
            </a:r>
            <a:r>
              <a:rPr lang="en-US" sz="1600" dirty="0">
                <a:latin typeface="Times New Roman" pitchFamily="18" charset="0"/>
                <a:cs typeface="Times New Roman" pitchFamily="18" charset="0"/>
              </a:rPr>
              <a:t>→</a:t>
            </a:r>
            <a:r>
              <a:rPr lang="en-US" sz="1600" dirty="0"/>
              <a:t> waste reduction, recycling and reuse (the three R's)</a:t>
            </a:r>
          </a:p>
          <a:p>
            <a:pPr lvl="1">
              <a:lnSpc>
                <a:spcPct val="80000"/>
              </a:lnSpc>
            </a:pPr>
            <a:r>
              <a:rPr lang="en-US" sz="1600" dirty="0"/>
              <a:t>rules to restrict land disposal of "scheduled" wastes (over 400 listed wastes)</a:t>
            </a:r>
          </a:p>
          <a:p>
            <a:pPr>
              <a:lnSpc>
                <a:spcPct val="80000"/>
              </a:lnSpc>
            </a:pPr>
            <a:r>
              <a:rPr lang="en-US" sz="1800" dirty="0"/>
              <a:t>HSWA (Hazardous and Solid Waste Amendments, 1984)</a:t>
            </a:r>
          </a:p>
          <a:p>
            <a:pPr lvl="1">
              <a:lnSpc>
                <a:spcPct val="80000"/>
              </a:lnSpc>
            </a:pPr>
            <a:r>
              <a:rPr lang="en-US" sz="1600" dirty="0"/>
              <a:t>remedy source of confusion (broad statutory language) and regulatory loopholes of RCRA</a:t>
            </a:r>
          </a:p>
          <a:p>
            <a:pPr lvl="1">
              <a:lnSpc>
                <a:spcPct val="80000"/>
              </a:lnSpc>
            </a:pPr>
            <a:r>
              <a:rPr lang="en-US" sz="1600" dirty="0"/>
              <a:t>include regulations to:</a:t>
            </a:r>
          </a:p>
          <a:p>
            <a:pPr lvl="2">
              <a:lnSpc>
                <a:spcPct val="80000"/>
              </a:lnSpc>
            </a:pPr>
            <a:r>
              <a:rPr lang="en-US" sz="1400" dirty="0"/>
              <a:t>control leaking of USTs</a:t>
            </a:r>
          </a:p>
          <a:p>
            <a:pPr lvl="2">
              <a:lnSpc>
                <a:spcPct val="80000"/>
              </a:lnSpc>
            </a:pPr>
            <a:r>
              <a:rPr lang="en-US" sz="1400" dirty="0"/>
              <a:t>better manage waste of small-quantity generators</a:t>
            </a:r>
          </a:p>
          <a:p>
            <a:pPr lvl="2">
              <a:lnSpc>
                <a:spcPct val="80000"/>
              </a:lnSpc>
            </a:pPr>
            <a:r>
              <a:rPr lang="en-US" sz="1400" dirty="0"/>
              <a:t>phase out land disposal of untreated hazardous waste</a:t>
            </a:r>
          </a:p>
          <a:p>
            <a:pPr lvl="2">
              <a:lnSpc>
                <a:spcPct val="80000"/>
              </a:lnSpc>
            </a:pPr>
            <a:r>
              <a:rPr lang="en-US" sz="1400" dirty="0"/>
              <a:t>identify additional hazardous wastes	</a:t>
            </a:r>
          </a:p>
          <a:p>
            <a:pPr lvl="2">
              <a:lnSpc>
                <a:spcPct val="80000"/>
              </a:lnSpc>
            </a:pPr>
            <a:r>
              <a:rPr lang="en-US" sz="1400" dirty="0"/>
              <a:t>set specific controls on the burning and blending of hazardous waste as fuels</a:t>
            </a:r>
          </a:p>
          <a:p>
            <a:pPr>
              <a:lnSpc>
                <a:spcPct val="80000"/>
              </a:lnSpc>
            </a:pPr>
            <a:r>
              <a:rPr lang="en-US" sz="1800" dirty="0">
                <a:hlinkClick r:id="rId2"/>
              </a:rPr>
              <a:t>EPA link</a:t>
            </a:r>
            <a:r>
              <a:rPr lang="en-US" sz="1800" dirty="0"/>
              <a:t> </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6" name="Rectangle 8"/>
          <p:cNvSpPr>
            <a:spLocks noGrp="1" noChangeArrowheads="1"/>
          </p:cNvSpPr>
          <p:nvPr>
            <p:ph type="title"/>
          </p:nvPr>
        </p:nvSpPr>
        <p:spPr/>
        <p:txBody>
          <a:bodyPr/>
          <a:lstStyle/>
          <a:p>
            <a:r>
              <a:rPr lang="en-US"/>
              <a:t>TSCA (Toxic Substances Control Act, enacted 1976)</a:t>
            </a:r>
          </a:p>
        </p:txBody>
      </p:sp>
      <p:sp>
        <p:nvSpPr>
          <p:cNvPr id="27657" name="Rectangle 9"/>
          <p:cNvSpPr>
            <a:spLocks noGrp="1" noChangeArrowheads="1"/>
          </p:cNvSpPr>
          <p:nvPr>
            <p:ph type="body" idx="1"/>
          </p:nvPr>
        </p:nvSpPr>
        <p:spPr>
          <a:xfrm>
            <a:off x="1066800" y="1981200"/>
            <a:ext cx="7543800" cy="4343400"/>
          </a:xfrm>
        </p:spPr>
        <p:txBody>
          <a:bodyPr/>
          <a:lstStyle/>
          <a:p>
            <a:pPr>
              <a:lnSpc>
                <a:spcPct val="90000"/>
              </a:lnSpc>
            </a:pPr>
            <a:r>
              <a:rPr lang="en-US" sz="1800" dirty="0"/>
              <a:t>designed to screen out the use of any existing, imported, or new chemicals that present a hazard to human health or the environment (i.e. PCBs, asbestos)</a:t>
            </a:r>
          </a:p>
          <a:p>
            <a:pPr>
              <a:lnSpc>
                <a:spcPct val="90000"/>
              </a:lnSpc>
            </a:pPr>
            <a:r>
              <a:rPr lang="en-US" sz="1800" dirty="0"/>
              <a:t>anyone who manufactures or imports a chemical that does not appear on the TSCA chemical list (contains 83,000 chemicals) must make a "premanufacture notification" (PMN)</a:t>
            </a:r>
          </a:p>
          <a:p>
            <a:pPr>
              <a:lnSpc>
                <a:spcPct val="90000"/>
              </a:lnSpc>
            </a:pPr>
            <a:r>
              <a:rPr lang="en-US" sz="1800" dirty="0"/>
              <a:t>PMN must include:</a:t>
            </a:r>
          </a:p>
          <a:p>
            <a:pPr lvl="1">
              <a:lnSpc>
                <a:spcPct val="90000"/>
              </a:lnSpc>
            </a:pPr>
            <a:r>
              <a:rPr lang="en-US" sz="1600" dirty="0"/>
              <a:t>detailed chemical description of the substance, the process that forms it, its by-products, its use, and typical amounts used</a:t>
            </a:r>
          </a:p>
          <a:p>
            <a:pPr lvl="1">
              <a:lnSpc>
                <a:spcPct val="90000"/>
              </a:lnSpc>
            </a:pPr>
            <a:r>
              <a:rPr lang="en-US" sz="1600" dirty="0"/>
              <a:t>facilities where it is used, number of workers involved with the chemical and related occupational exposure info, and environmental emissions info</a:t>
            </a:r>
          </a:p>
          <a:p>
            <a:pPr lvl="1">
              <a:lnSpc>
                <a:spcPct val="90000"/>
              </a:lnSpc>
            </a:pPr>
            <a:r>
              <a:rPr lang="en-US" sz="1600" dirty="0"/>
              <a:t>submission of any existing environmental, health and safety data</a:t>
            </a:r>
          </a:p>
          <a:p>
            <a:pPr lvl="1">
              <a:lnSpc>
                <a:spcPct val="90000"/>
              </a:lnSpc>
            </a:pPr>
            <a:r>
              <a:rPr lang="en-US" sz="1600" dirty="0"/>
              <a:t>determination of disposal hazards and recommendation of waste-handling procedures</a:t>
            </a:r>
          </a:p>
          <a:p>
            <a:pPr lvl="1">
              <a:lnSpc>
                <a:spcPct val="90000"/>
              </a:lnSpc>
            </a:pPr>
            <a:r>
              <a:rPr lang="en-US" sz="1600" dirty="0"/>
              <a:t>EPA has 90 days either to approve or request more info</a:t>
            </a:r>
          </a:p>
          <a:p>
            <a:pPr>
              <a:lnSpc>
                <a:spcPct val="90000"/>
              </a:lnSpc>
            </a:pPr>
            <a:r>
              <a:rPr lang="en-US" sz="1800" dirty="0">
                <a:hlinkClick r:id="rId2"/>
              </a:rPr>
              <a:t>EPA link</a:t>
            </a:r>
            <a:endParaRPr lang="en-US" sz="180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4" name="Rectangle 8"/>
          <p:cNvSpPr>
            <a:spLocks noGrp="1" noChangeArrowheads="1"/>
          </p:cNvSpPr>
          <p:nvPr>
            <p:ph type="title"/>
          </p:nvPr>
        </p:nvSpPr>
        <p:spPr/>
        <p:txBody>
          <a:bodyPr/>
          <a:lstStyle/>
          <a:p>
            <a:r>
              <a:rPr lang="en-US"/>
              <a:t>CERCLA (Comprehensive Environmental Response, Compensation, and Liability Act of 1980)</a:t>
            </a:r>
          </a:p>
        </p:txBody>
      </p:sp>
      <p:sp>
        <p:nvSpPr>
          <p:cNvPr id="29705" name="Rectangle 9"/>
          <p:cNvSpPr>
            <a:spLocks noGrp="1" noChangeArrowheads="1"/>
          </p:cNvSpPr>
          <p:nvPr>
            <p:ph type="body" idx="1"/>
          </p:nvPr>
        </p:nvSpPr>
        <p:spPr/>
        <p:txBody>
          <a:bodyPr/>
          <a:lstStyle/>
          <a:p>
            <a:r>
              <a:rPr lang="en-US" dirty="0"/>
              <a:t>Superfund (original focus on closed hazardous-waste sites)</a:t>
            </a:r>
          </a:p>
          <a:p>
            <a:r>
              <a:rPr lang="en-US" dirty="0">
                <a:hlinkClick r:id="rId2"/>
              </a:rPr>
              <a:t>EPA link</a:t>
            </a:r>
            <a:endParaRPr lang="en-US" dirty="0"/>
          </a:p>
          <a:p>
            <a:r>
              <a:rPr lang="en-US" dirty="0"/>
              <a:t>SARA (Superfund Amendments and Reauthorization Act, 1986)</a:t>
            </a:r>
          </a:p>
          <a:p>
            <a:pPr lvl="1"/>
            <a:r>
              <a:rPr lang="en-US" dirty="0"/>
              <a:t>reauthorized CERCLA to continue cleanup activities around the country</a:t>
            </a:r>
          </a:p>
          <a:p>
            <a:pPr lvl="1"/>
            <a:r>
              <a:rPr lang="en-US" dirty="0"/>
              <a:t>SARA Title III or EPCRA (Emergency Planning and Community Right to Know Act) - mandates comprehensive chemical reporting and community participation </a:t>
            </a:r>
            <a:r>
              <a:rPr lang="en-US" dirty="0" err="1"/>
              <a:t>rqmts</a:t>
            </a:r>
            <a:r>
              <a:rPr lang="en-US" dirty="0"/>
              <a:t> (</a:t>
            </a:r>
            <a:r>
              <a:rPr lang="en-US" dirty="0">
                <a:hlinkClick r:id="rId3"/>
              </a:rPr>
              <a:t>EPA link</a:t>
            </a:r>
            <a:r>
              <a:rPr lang="en-US" dirty="0"/>
              <a:t>)</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4" name="Rectangle 6"/>
          <p:cNvSpPr>
            <a:spLocks noGrp="1" noChangeArrowheads="1"/>
          </p:cNvSpPr>
          <p:nvPr>
            <p:ph type="title"/>
          </p:nvPr>
        </p:nvSpPr>
        <p:spPr/>
        <p:txBody>
          <a:bodyPr/>
          <a:lstStyle/>
          <a:p>
            <a:r>
              <a:rPr lang="en-US"/>
              <a:t>SARA Title III (EPCRA) Section 311</a:t>
            </a:r>
          </a:p>
        </p:txBody>
      </p:sp>
      <p:sp>
        <p:nvSpPr>
          <p:cNvPr id="37895" name="Rectangle 7"/>
          <p:cNvSpPr>
            <a:spLocks noGrp="1" noChangeArrowheads="1"/>
          </p:cNvSpPr>
          <p:nvPr>
            <p:ph type="body" idx="1"/>
          </p:nvPr>
        </p:nvSpPr>
        <p:spPr/>
        <p:txBody>
          <a:bodyPr/>
          <a:lstStyle/>
          <a:p>
            <a:r>
              <a:rPr lang="en-US" dirty="0"/>
              <a:t>applies to companies that maintain SDSs for their workers and who have present at any time during the year 10,000 lbs or more of OSHA chemicals or 500 lbs or more of "extremely hazardous substances" or the Threshold Planning Quantity (TPQ) for those chemicals, whichever is less</a:t>
            </a:r>
          </a:p>
          <a:p>
            <a:pPr lvl="1"/>
            <a:r>
              <a:rPr lang="en-US" dirty="0"/>
              <a:t>companies must submit SDSs or list of chemicals to State Emergency Response Commission (SERC), Local Emergency Planning Committee (LEPC) and the local fire dept</a:t>
            </a:r>
          </a:p>
          <a:p>
            <a:pPr lvl="1"/>
            <a:r>
              <a:rPr lang="en-US" dirty="0"/>
              <a:t>one time reporting </a:t>
            </a:r>
            <a:r>
              <a:rPr lang="en-US" dirty="0" err="1"/>
              <a:t>rqmt</a:t>
            </a:r>
            <a:endParaRPr lang="en-US"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2" name="Rectangle 6"/>
          <p:cNvSpPr>
            <a:spLocks noGrp="1" noChangeArrowheads="1"/>
          </p:cNvSpPr>
          <p:nvPr>
            <p:ph type="title"/>
          </p:nvPr>
        </p:nvSpPr>
        <p:spPr/>
        <p:txBody>
          <a:bodyPr/>
          <a:lstStyle/>
          <a:p>
            <a:r>
              <a:rPr lang="en-US"/>
              <a:t>SARA Title III (EPCRA) Section 312</a:t>
            </a:r>
          </a:p>
        </p:txBody>
      </p:sp>
      <p:sp>
        <p:nvSpPr>
          <p:cNvPr id="39943" name="Rectangle 7"/>
          <p:cNvSpPr>
            <a:spLocks noGrp="1" noChangeArrowheads="1"/>
          </p:cNvSpPr>
          <p:nvPr>
            <p:ph type="body" idx="1"/>
          </p:nvPr>
        </p:nvSpPr>
        <p:spPr/>
        <p:txBody>
          <a:bodyPr/>
          <a:lstStyle/>
          <a:p>
            <a:r>
              <a:rPr lang="en-US" sz="2000" dirty="0"/>
              <a:t>companies that must comply with Section 311 must also submit inventory (Tier I or Tier II forms) info</a:t>
            </a:r>
          </a:p>
          <a:p>
            <a:r>
              <a:rPr lang="en-US" sz="2000" dirty="0"/>
              <a:t>inventory info includes:</a:t>
            </a:r>
          </a:p>
          <a:p>
            <a:pPr lvl="1"/>
            <a:r>
              <a:rPr lang="en-US" sz="1800" dirty="0"/>
              <a:t>facility info</a:t>
            </a:r>
          </a:p>
          <a:p>
            <a:pPr lvl="1"/>
            <a:r>
              <a:rPr lang="en-US" sz="1800" dirty="0"/>
              <a:t>emergency contacts</a:t>
            </a:r>
          </a:p>
          <a:p>
            <a:pPr lvl="1"/>
            <a:r>
              <a:rPr lang="en-US" sz="1800" dirty="0"/>
              <a:t>CAS numbers for reported chemicals</a:t>
            </a:r>
          </a:p>
          <a:p>
            <a:pPr lvl="1"/>
            <a:r>
              <a:rPr lang="en-US" sz="1800" dirty="0"/>
              <a:t>chemical names</a:t>
            </a:r>
          </a:p>
          <a:p>
            <a:pPr lvl="1"/>
            <a:r>
              <a:rPr lang="en-US" sz="1800" dirty="0"/>
              <a:t>hazard types</a:t>
            </a:r>
          </a:p>
          <a:p>
            <a:pPr lvl="1"/>
            <a:r>
              <a:rPr lang="en-US" sz="1800" dirty="0"/>
              <a:t>minimum daily </a:t>
            </a:r>
            <a:r>
              <a:rPr lang="en-US" sz="1800" dirty="0" err="1"/>
              <a:t>amts</a:t>
            </a:r>
            <a:endParaRPr lang="en-US" sz="1800" dirty="0"/>
          </a:p>
          <a:p>
            <a:pPr lvl="1"/>
            <a:r>
              <a:rPr lang="en-US" sz="1800" dirty="0" err="1"/>
              <a:t>avg</a:t>
            </a:r>
            <a:r>
              <a:rPr lang="en-US" sz="1800" dirty="0"/>
              <a:t> daily </a:t>
            </a:r>
            <a:r>
              <a:rPr lang="en-US" sz="1800" dirty="0" err="1"/>
              <a:t>amts</a:t>
            </a:r>
            <a:endParaRPr lang="en-US" sz="1800" dirty="0"/>
          </a:p>
          <a:p>
            <a:pPr lvl="1"/>
            <a:r>
              <a:rPr lang="en-US" sz="1800" dirty="0"/>
              <a:t>number of days on site</a:t>
            </a:r>
          </a:p>
          <a:p>
            <a:pPr lvl="1"/>
            <a:r>
              <a:rPr lang="en-US" sz="1800" dirty="0"/>
              <a:t>storage location</a:t>
            </a:r>
          </a:p>
        </p:txBody>
      </p:sp>
    </p:spTree>
  </p:cSld>
  <p:clrMapOvr>
    <a:masterClrMapping/>
  </p:clrMapOvr>
  <p:transition/>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3781</TotalTime>
  <Pages>5</Pages>
  <Words>1220</Words>
  <Application>Microsoft Office PowerPoint</Application>
  <PresentationFormat>On-screen Show (4:3)</PresentationFormat>
  <Paragraphs>90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Tahoma</vt:lpstr>
      <vt:lpstr>Times New Roman</vt:lpstr>
      <vt:lpstr>Wingdings</vt:lpstr>
      <vt:lpstr>Shimmer</vt:lpstr>
      <vt:lpstr>Environmental Regulation - Defining the ”Alphabet Soup"</vt:lpstr>
      <vt:lpstr>Why?</vt:lpstr>
      <vt:lpstr>RCRA (Resource Conservation and Recovery Act of 1976)</vt:lpstr>
      <vt:lpstr>RCRA's Basic Set-up (as defined in the CFRs)</vt:lpstr>
      <vt:lpstr>Additional Regulation Resulting from RCRA</vt:lpstr>
      <vt:lpstr>TSCA (Toxic Substances Control Act, enacted 1976)</vt:lpstr>
      <vt:lpstr>CERCLA (Comprehensive Environmental Response, Compensation, and Liability Act of 1980)</vt:lpstr>
      <vt:lpstr>SARA Title III (EPCRA) Section 311</vt:lpstr>
      <vt:lpstr>SARA Title III (EPCRA) Section 312</vt:lpstr>
      <vt:lpstr>SARA Title III (EPCRA) Section 313</vt:lpstr>
      <vt:lpstr>CWA (Clean Water Act, enacted 1972) (last amended as the Water Quality Act of 1987)</vt:lpstr>
      <vt:lpstr>CAA (Clean Air Act, enacted 1955) (amended 1963,'67,'70,'77, and '90)</vt:lpstr>
      <vt:lpstr>MACT standards for the composites industry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Regulation</dc:title>
  <dc:creator>Winona State University</dc:creator>
  <cp:lastModifiedBy>Dennehy, Keith</cp:lastModifiedBy>
  <cp:revision>81</cp:revision>
  <cp:lastPrinted>1997-05-13T00:15:42Z</cp:lastPrinted>
  <dcterms:created xsi:type="dcterms:W3CDTF">1997-05-12T19:37:52Z</dcterms:created>
  <dcterms:modified xsi:type="dcterms:W3CDTF">2024-01-31T21:31:15Z</dcterms:modified>
</cp:coreProperties>
</file>