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4" d="100"/>
          <a:sy n="114" d="100"/>
        </p:scale>
        <p:origin x="43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57330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notes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</p:spTree>
    <p:extLst>
      <p:ext uri="{BB962C8B-B14F-4D97-AF65-F5344CB8AC3E}">
        <p14:creationId xmlns:p14="http://schemas.microsoft.com/office/powerpoint/2010/main" val="14456014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20483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20484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/>
                <a:ahLst/>
                <a:cxnLst>
                  <a:cxn ang="0">
                    <a:pos x="0" y="3159"/>
                  </a:cxn>
                  <a:cxn ang="0">
                    <a:pos x="5184" y="3159"/>
                  </a:cxn>
                  <a:cxn ang="0">
                    <a:pos x="5184" y="0"/>
                  </a:cxn>
                  <a:cxn ang="0">
                    <a:pos x="0" y="0"/>
                  </a:cxn>
                  <a:cxn ang="0">
                    <a:pos x="0" y="3159"/>
                  </a:cxn>
                  <a:cxn ang="0">
                    <a:pos x="0" y="3159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85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159"/>
                  </a:cxn>
                  <a:cxn ang="0">
                    <a:pos x="556" y="3159"/>
                  </a:cxn>
                  <a:cxn ang="0">
                    <a:pos x="556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48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8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/>
              <a:ahLst/>
              <a:cxnLst>
                <a:cxn ang="0">
                  <a:pos x="25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251" y="0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8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0489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2049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9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9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9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9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9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0496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497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0498" name="Rectangle 18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0499" name="Rectangle 19"/>
          <p:cNvSpPr>
            <a:spLocks noGrp="1" noChangeArrowheads="1"/>
          </p:cNvSpPr>
          <p:nvPr>
            <p:ph type="ftr" sz="quarter" idx="3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0500" name="Rectangle 2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1099E67-172A-428D-A12B-A13A8008CA4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F51F02-3695-4A66-988C-434B49D637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EB3818-33F5-4EB6-B419-D34B84A6A7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B6D5E9-4633-4B19-84B5-6EE1FAC0923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33CEF7-7BAA-4461-A55E-B4F2FEB93F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68D33A-CC7E-42AE-9B17-91835B7B08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0D816D-5E2D-40A5-8517-6E363BF37D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9D13CA-F60B-40B4-B343-66EE1F2C989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0B7440-1D30-43CE-A6FA-E655B47D65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5CA632-DCA3-4D89-A042-16C5B237D60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9CB367-96A8-44DC-B615-D9AF4FBDAF8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19459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/>
              <a:ahLst/>
              <a:cxnLst>
                <a:cxn ang="0">
                  <a:pos x="0" y="3159"/>
                </a:cxn>
                <a:cxn ang="0">
                  <a:pos x="5184" y="3159"/>
                </a:cxn>
                <a:cxn ang="0">
                  <a:pos x="5184" y="0"/>
                </a:cxn>
                <a:cxn ang="0">
                  <a:pos x="0" y="0"/>
                </a:cxn>
                <a:cxn ang="0">
                  <a:pos x="0" y="3159"/>
                </a:cxn>
                <a:cxn ang="0">
                  <a:pos x="0" y="3159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60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59"/>
                </a:cxn>
                <a:cxn ang="0">
                  <a:pos x="556" y="3159"/>
                </a:cxn>
                <a:cxn ang="0">
                  <a:pos x="55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9461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19462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63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64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65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66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67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68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69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/>
                <a:ahLst/>
                <a:cxnLst>
                  <a:cxn ang="0">
                    <a:pos x="251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251" y="0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70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9471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9472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9473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19474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19475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FDBAA7E1-C55E-4ADC-90A7-A036F62E45E9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FILAMENT WINDING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/>
          <a:lstStyle/>
          <a:p>
            <a:r>
              <a:rPr lang="en-US" dirty="0"/>
              <a:t>TENSION DEVICES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981200"/>
            <a:ext cx="7543800" cy="2209800"/>
          </a:xfrm>
          <a:noFill/>
          <a:ln/>
        </p:spPr>
        <p:txBody>
          <a:bodyPr lIns="90488" tIns="44450" rIns="90488" bIns="44450"/>
          <a:lstStyle/>
          <a:p>
            <a:r>
              <a:rPr lang="en-US" dirty="0"/>
              <a:t>guide eyes (ceramic)</a:t>
            </a:r>
          </a:p>
          <a:p>
            <a:r>
              <a:rPr lang="en-US" dirty="0"/>
              <a:t>drum type brakes (outside pull roving spools)</a:t>
            </a:r>
          </a:p>
          <a:p>
            <a:r>
              <a:rPr lang="en-US" dirty="0"/>
              <a:t>scissors bars</a:t>
            </a:r>
          </a:p>
          <a:p>
            <a:r>
              <a:rPr lang="en-US" dirty="0"/>
              <a:t>series of horizontal bars</a:t>
            </a:r>
          </a:p>
          <a:p>
            <a:r>
              <a:rPr lang="en-US" dirty="0"/>
              <a:t>drag through resin tank</a:t>
            </a:r>
          </a:p>
        </p:txBody>
      </p:sp>
      <p:pic>
        <p:nvPicPr>
          <p:cNvPr id="5" name="Picture 4" descr="tensioning devic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3600" y="3733800"/>
            <a:ext cx="6745224" cy="296265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IMPREGNATION TANK (RESIN BATH)</a:t>
            </a:r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design dependent on:</a:t>
            </a:r>
          </a:p>
          <a:p>
            <a:pPr lvl="1"/>
            <a:r>
              <a:rPr lang="en-US" dirty="0"/>
              <a:t>number and yield of </a:t>
            </a:r>
            <a:r>
              <a:rPr lang="en-US" dirty="0" err="1"/>
              <a:t>rovings</a:t>
            </a:r>
            <a:r>
              <a:rPr lang="en-US" dirty="0"/>
              <a:t> being processed</a:t>
            </a:r>
          </a:p>
          <a:p>
            <a:pPr lvl="1"/>
            <a:r>
              <a:rPr lang="en-US" dirty="0"/>
              <a:t>process speed</a:t>
            </a:r>
          </a:p>
          <a:p>
            <a:pPr lvl="1"/>
            <a:r>
              <a:rPr lang="en-US" dirty="0"/>
              <a:t>resin viscosity</a:t>
            </a:r>
          </a:p>
          <a:p>
            <a:pPr lvl="1"/>
            <a:r>
              <a:rPr lang="en-US" dirty="0"/>
              <a:t>resin gel time</a:t>
            </a:r>
          </a:p>
          <a:p>
            <a:pPr lvl="1"/>
            <a:r>
              <a:rPr lang="en-US" dirty="0"/>
              <a:t>whether or not the resin needs to be heated</a:t>
            </a:r>
          </a:p>
          <a:p>
            <a:r>
              <a:rPr lang="en-US" dirty="0" smtClean="0"/>
              <a:t>pin </a:t>
            </a:r>
            <a:r>
              <a:rPr lang="en-US" dirty="0"/>
              <a:t>combs to maintain roving separation</a:t>
            </a:r>
          </a:p>
          <a:p>
            <a:r>
              <a:rPr lang="en-US" dirty="0"/>
              <a:t>wiping device or doctor blade to remove excess resin</a:t>
            </a:r>
          </a:p>
        </p:txBody>
      </p:sp>
      <p:pic>
        <p:nvPicPr>
          <p:cNvPr id="4" name="Picture 3" descr="resin bat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29200" y="381000"/>
            <a:ext cx="3757574" cy="614233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/>
          <a:lstStyle/>
          <a:p>
            <a:r>
              <a:rPr lang="en-US"/>
              <a:t>BAND FORMER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0488" tIns="44450" rIns="90488" bIns="44450"/>
          <a:lstStyle/>
          <a:p>
            <a:r>
              <a:rPr lang="en-US"/>
              <a:t>forms flat roving band (no roping or spreading of band)</a:t>
            </a:r>
          </a:p>
          <a:p>
            <a:r>
              <a:rPr lang="en-US"/>
              <a:t>swivel freely as the feed direction is reversed</a:t>
            </a:r>
          </a:p>
          <a:p>
            <a:r>
              <a:rPr lang="en-US"/>
              <a:t>feed head is controlled in path tangent to mandrel</a:t>
            </a:r>
          </a:p>
        </p:txBody>
      </p:sp>
      <p:pic>
        <p:nvPicPr>
          <p:cNvPr id="4" name="Picture 3" descr="band form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57800" y="381000"/>
            <a:ext cx="3599078" cy="611306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ADVANTAGES OF FILAMENT WINDING</a:t>
            </a:r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/>
              <a:t>highly reproducible nature of the process (layer to layer, part to part)</a:t>
            </a:r>
          </a:p>
          <a:p>
            <a:r>
              <a:rPr lang="en-US" sz="2000"/>
              <a:t>continuous fiber over the entire part</a:t>
            </a:r>
          </a:p>
          <a:p>
            <a:r>
              <a:rPr lang="en-US" sz="2000"/>
              <a:t>high fiber volume is obtainable</a:t>
            </a:r>
          </a:p>
          <a:p>
            <a:r>
              <a:rPr lang="en-US" sz="2000"/>
              <a:t>ability to orient fibers in the load direction (10° minimum winding angle)</a:t>
            </a:r>
          </a:p>
          <a:p>
            <a:r>
              <a:rPr lang="en-US" sz="2000"/>
              <a:t>fiber and resin used in lowest cost form</a:t>
            </a:r>
          </a:p>
          <a:p>
            <a:r>
              <a:rPr lang="en-US" sz="2000"/>
              <a:t>autoclave not necessary</a:t>
            </a:r>
          </a:p>
          <a:p>
            <a:r>
              <a:rPr lang="en-US" sz="2000"/>
              <a:t>size of component not restricted by oven or autoclave size</a:t>
            </a:r>
          </a:p>
          <a:p>
            <a:r>
              <a:rPr lang="en-US" sz="2000"/>
              <a:t>process automation (particularly with high volume) results in cost savings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772400" cy="1431925"/>
          </a:xfrm>
        </p:spPr>
        <p:txBody>
          <a:bodyPr/>
          <a:lstStyle/>
          <a:p>
            <a:r>
              <a:rPr lang="en-US" dirty="0"/>
              <a:t>DISADVANTAGES OF FILAMENT WINDING</a:t>
            </a:r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part configuration must facilitate mandrel extraction (no trapped tooling)</a:t>
            </a:r>
          </a:p>
          <a:p>
            <a:r>
              <a:rPr lang="en-US"/>
              <a:t>mandrel could be complex and expensive</a:t>
            </a:r>
          </a:p>
          <a:p>
            <a:r>
              <a:rPr lang="en-US"/>
              <a:t>inability to wind reverse curvature (“female” feature)</a:t>
            </a:r>
          </a:p>
          <a:p>
            <a:r>
              <a:rPr lang="en-US"/>
              <a:t>inability to easily change fiber path within one layer</a:t>
            </a:r>
          </a:p>
          <a:p>
            <a:r>
              <a:rPr lang="en-US"/>
              <a:t>as wound external surface may not be satisfactory for some applications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FILAMENT WINDING PROCESS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fiber delivery system, traversing at speeds synchronized with the mandrel rotation, controls winding angles and the placement of the reinforcement</a:t>
            </a:r>
          </a:p>
          <a:p>
            <a:r>
              <a:rPr lang="en-US"/>
              <a:t>may be wound in adjacent bands or in repeating patterns which ultimately cover the mandrel surface</a:t>
            </a:r>
          </a:p>
          <a:p>
            <a:r>
              <a:rPr lang="en-US"/>
              <a:t>successive layers are added at the same or different winding angles until finished thickness is reached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FILAMENT WINDING APPLICATIONS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surfaces of revolution</a:t>
            </a:r>
          </a:p>
          <a:p>
            <a:pPr lvl="1"/>
            <a:r>
              <a:rPr lang="en-US"/>
              <a:t>cylinders, pipe or tubing</a:t>
            </a:r>
          </a:p>
          <a:p>
            <a:pPr lvl="1"/>
            <a:r>
              <a:rPr lang="en-US"/>
              <a:t>spherical or conical</a:t>
            </a:r>
          </a:p>
          <a:p>
            <a:pPr lvl="1"/>
            <a:r>
              <a:rPr lang="en-US"/>
              <a:t>pressure vessels or storage tanks (with the incorporation of end closures)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REINFORCEMENTS USED IN FILAMENT WINDING</a:t>
            </a: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fiber in roving form</a:t>
            </a:r>
          </a:p>
          <a:p>
            <a:pPr lvl="1"/>
            <a:r>
              <a:rPr lang="en-US"/>
              <a:t>E-glass, S-glass</a:t>
            </a:r>
          </a:p>
          <a:p>
            <a:pPr lvl="1"/>
            <a:r>
              <a:rPr lang="en-US"/>
              <a:t>carbon/graphite</a:t>
            </a:r>
          </a:p>
          <a:p>
            <a:pPr lvl="1"/>
            <a:r>
              <a:rPr lang="en-US"/>
              <a:t>aramid</a:t>
            </a:r>
          </a:p>
          <a:p>
            <a:pPr lvl="1"/>
            <a:r>
              <a:rPr lang="en-US"/>
              <a:t>hybrids (within layer and layer to layer)</a:t>
            </a:r>
          </a:p>
          <a:p>
            <a:r>
              <a:rPr lang="en-US"/>
              <a:t>roving yield (1/100 yards/lb) affects processing - higher yield roving facilitates wetting, but more layers required to meet specified thickness (longer winding times)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RESINS USED IN FILAMENT WINDING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066800" y="1981200"/>
            <a:ext cx="7543800" cy="4648200"/>
          </a:xfrm>
        </p:spPr>
        <p:txBody>
          <a:bodyPr/>
          <a:lstStyle/>
          <a:p>
            <a:r>
              <a:rPr lang="en-US" sz="2000"/>
              <a:t>wet or prepreg</a:t>
            </a:r>
          </a:p>
          <a:p>
            <a:r>
              <a:rPr lang="en-US" sz="2000"/>
              <a:t>epoxy</a:t>
            </a:r>
          </a:p>
          <a:p>
            <a:r>
              <a:rPr lang="en-US" sz="2000"/>
              <a:t>vinyl ester</a:t>
            </a:r>
          </a:p>
          <a:p>
            <a:r>
              <a:rPr lang="en-US" sz="2000"/>
              <a:t>polyester</a:t>
            </a:r>
          </a:p>
          <a:p>
            <a:r>
              <a:rPr lang="en-US" sz="2000"/>
              <a:t>viscosity and pot life of the catalyzed system are major processing considerations</a:t>
            </a:r>
          </a:p>
          <a:p>
            <a:pPr lvl="1"/>
            <a:r>
              <a:rPr lang="en-US" sz="1800"/>
              <a:t>low viscosity is critical for complete wetting of roving and for removal of entrapped air and volatiles</a:t>
            </a:r>
          </a:p>
          <a:p>
            <a:pPr lvl="1"/>
            <a:r>
              <a:rPr lang="en-US" sz="1800"/>
              <a:t>suitable viscosities 350 - 1000 cps at room temp</a:t>
            </a:r>
          </a:p>
          <a:p>
            <a:pPr lvl="2"/>
            <a:r>
              <a:rPr lang="en-US" sz="1600"/>
              <a:t>if viscosity too low problems in control and uniformity of resin content will result</a:t>
            </a:r>
          </a:p>
          <a:p>
            <a:pPr lvl="2"/>
            <a:r>
              <a:rPr lang="en-US" sz="1600"/>
              <a:t>if viscosity too high fiber fuzzing will occur in resin bath and delivery eye, uneven fiber wetting, excessive tension and air entrapment</a:t>
            </a:r>
          </a:p>
          <a:p>
            <a:pPr lvl="1"/>
            <a:r>
              <a:rPr lang="en-US" sz="1800"/>
              <a:t>pot life required of resin dependent on part (2 hours minimum)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POLAR WINDING MACHINES</a:t>
            </a: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066800" y="1981200"/>
            <a:ext cx="3962400" cy="48006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mandrel typically in vertical position</a:t>
            </a:r>
          </a:p>
          <a:p>
            <a:pPr lvl="1"/>
            <a:r>
              <a:rPr lang="en-US" dirty="0"/>
              <a:t>eliminates deflection due to weight</a:t>
            </a:r>
          </a:p>
          <a:p>
            <a:pPr lvl="1"/>
            <a:r>
              <a:rPr lang="en-US" dirty="0"/>
              <a:t>ability to wind 0° layers</a:t>
            </a:r>
          </a:p>
          <a:p>
            <a:r>
              <a:rPr lang="en-US" dirty="0"/>
              <a:t>simpler control of machine motions</a:t>
            </a:r>
          </a:p>
          <a:p>
            <a:pPr lvl="1"/>
            <a:r>
              <a:rPr lang="en-US" dirty="0"/>
              <a:t>rotation of feed arm is continuous and at uniform speeds (no inertial effects which can occur when speed varies or direction reverses)</a:t>
            </a:r>
          </a:p>
          <a:p>
            <a:pPr lvl="1"/>
            <a:r>
              <a:rPr lang="en-US" dirty="0"/>
              <a:t>limited to </a:t>
            </a:r>
            <a:r>
              <a:rPr lang="en-US" dirty="0" err="1"/>
              <a:t>prepreg</a:t>
            </a:r>
            <a:r>
              <a:rPr lang="en-US" dirty="0"/>
              <a:t>, wet winding system difficult to control</a:t>
            </a:r>
          </a:p>
        </p:txBody>
      </p:sp>
      <p:pic>
        <p:nvPicPr>
          <p:cNvPr id="4" name="Picture 3" descr="PolarWind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53000" y="1981200"/>
            <a:ext cx="4011168" cy="366979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HELICAL WINDING MACHINES</a:t>
            </a:r>
          </a:p>
        </p:txBody>
      </p:sp>
      <p:sp>
        <p:nvSpPr>
          <p:cNvPr id="9221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ixAxisWind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2057400"/>
            <a:ext cx="5530291" cy="426963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MANDRELS</a:t>
            </a:r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066800" y="1981200"/>
            <a:ext cx="7543800" cy="4343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/>
              <a:t>segmented collapsible metal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&gt;&gt; $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not warranted for less than 25 parts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polar openings must accommodate removal</a:t>
            </a:r>
          </a:p>
          <a:p>
            <a:pPr>
              <a:lnSpc>
                <a:spcPct val="80000"/>
              </a:lnSpc>
            </a:pPr>
            <a:r>
              <a:rPr lang="en-US" sz="2000"/>
              <a:t>eutectic salts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wash out to remove (one time use)</a:t>
            </a:r>
          </a:p>
          <a:p>
            <a:pPr>
              <a:lnSpc>
                <a:spcPct val="80000"/>
              </a:lnSpc>
            </a:pPr>
            <a:r>
              <a:rPr lang="en-US" sz="2000"/>
              <a:t>soluble or frangible (break-out) plasters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one time use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soluble easily washed out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frangible plaster mandrels difficult to remove and can cause damage</a:t>
            </a:r>
          </a:p>
          <a:p>
            <a:pPr>
              <a:lnSpc>
                <a:spcPct val="80000"/>
              </a:lnSpc>
            </a:pPr>
            <a:r>
              <a:rPr lang="en-US" sz="2000"/>
              <a:t>sand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dissolves readily in hot water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requires careful molding control</a:t>
            </a:r>
          </a:p>
          <a:p>
            <a:pPr>
              <a:lnSpc>
                <a:spcPct val="80000"/>
              </a:lnSpc>
            </a:pPr>
            <a:r>
              <a:rPr lang="en-US" sz="2000"/>
              <a:t>inflatables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FIBER DELIVERY SYSTEM</a:t>
            </a:r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winding speed</a:t>
            </a:r>
          </a:p>
          <a:p>
            <a:pPr lvl="1"/>
            <a:r>
              <a:rPr lang="en-US"/>
              <a:t>upper limit 300 - 350 linear ft/min</a:t>
            </a:r>
          </a:p>
          <a:p>
            <a:pPr lvl="1"/>
            <a:r>
              <a:rPr lang="en-US"/>
              <a:t>precise winding 50 - 100 linear ft/min</a:t>
            </a:r>
          </a:p>
          <a:p>
            <a:r>
              <a:rPr lang="en-US"/>
              <a:t>provides means for controlling tension, resin content, bandwidth and layer thickness</a:t>
            </a:r>
          </a:p>
          <a:p>
            <a:r>
              <a:rPr lang="en-US"/>
              <a:t>roving spools may or may not travel with carriage</a:t>
            </a:r>
          </a:p>
          <a:p>
            <a:r>
              <a:rPr lang="en-US"/>
              <a:t>tension devices</a:t>
            </a:r>
          </a:p>
          <a:p>
            <a:r>
              <a:rPr lang="en-US"/>
              <a:t>impregnation tank (resin bath)</a:t>
            </a:r>
          </a:p>
          <a:p>
            <a:r>
              <a:rPr lang="en-US"/>
              <a:t>band former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himmer">
  <a:themeElements>
    <a:clrScheme name="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Shimmer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Shimmer</Template>
  <TotalTime>97</TotalTime>
  <Pages>14</Pages>
  <Words>648</Words>
  <Application>Microsoft Office PowerPoint</Application>
  <PresentationFormat>On-screen Show (4:3)</PresentationFormat>
  <Paragraphs>94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Tahoma</vt:lpstr>
      <vt:lpstr>Wingdings</vt:lpstr>
      <vt:lpstr>Shimmer</vt:lpstr>
      <vt:lpstr>FILAMENT WINDING</vt:lpstr>
      <vt:lpstr>FILAMENT WINDING PROCESS</vt:lpstr>
      <vt:lpstr>FILAMENT WINDING APPLICATIONS</vt:lpstr>
      <vt:lpstr>REINFORCEMENTS USED IN FILAMENT WINDING</vt:lpstr>
      <vt:lpstr>RESINS USED IN FILAMENT WINDING</vt:lpstr>
      <vt:lpstr>POLAR WINDING MACHINES</vt:lpstr>
      <vt:lpstr>HELICAL WINDING MACHINES</vt:lpstr>
      <vt:lpstr>MANDRELS</vt:lpstr>
      <vt:lpstr>FIBER DELIVERY SYSTEM</vt:lpstr>
      <vt:lpstr>TENSION DEVICES</vt:lpstr>
      <vt:lpstr>IMPREGNATION TANK (RESIN BATH)</vt:lpstr>
      <vt:lpstr>BAND FORMER</vt:lpstr>
      <vt:lpstr>ADVANTAGES OF FILAMENT WINDING</vt:lpstr>
      <vt:lpstr>DISADVANTAGES OF FILAMENT WINDING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FILAMENT WINDING</dc:title>
  <dc:subject/>
  <dc:creator>Winona State University</dc:creator>
  <cp:keywords/>
  <dc:description/>
  <cp:lastModifiedBy>Dennehy, Keith</cp:lastModifiedBy>
  <cp:revision>26</cp:revision>
  <cp:lastPrinted>1601-01-01T00:00:00Z</cp:lastPrinted>
  <dcterms:created xsi:type="dcterms:W3CDTF">1997-05-10T13:49:46Z</dcterms:created>
  <dcterms:modified xsi:type="dcterms:W3CDTF">2016-05-11T19:23:22Z</dcterms:modified>
</cp:coreProperties>
</file>