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7"/>
  </p:notesMasterIdLst>
  <p:handoutMasterIdLst>
    <p:handoutMasterId r:id="rId18"/>
  </p:handout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70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7008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notes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18801087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2355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2355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5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58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59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0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561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23562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3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4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5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6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7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356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56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3570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71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72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2DD954D-6F73-4FF8-A061-B63E6B5716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96C9E8-F470-48D7-91EC-4D2A23CB73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B28649-4944-4936-B9E4-7A16AFA0E6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6E325-A6C0-4F59-B7B2-A2DF50C09B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D9A56-ECA0-47F3-A4D9-FF854F6008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E02DA-C05A-4975-A31B-31AE128C44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3D4CC3-2B6D-4069-883D-CA413E8B2C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7C0F8-318E-4D7D-89EA-B8A371EB52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68957D-9781-4D55-BDAF-99E543641B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EF880-71A9-44C2-A592-4AA12ECE52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AB9B2A-84B8-4A7A-A963-904D88BB8B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22531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32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533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22534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5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6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7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8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9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0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1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2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254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254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545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2546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2547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33796A5-D6BB-4884-AA54-009058EA298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DZm40S4I2Ms&amp;feature=related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ardjet.com/waterjet/university/precision-quality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jTtzqDjynyw&amp;feature=related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course1.winona.edu/kdennehy/CME390/Topics/finishing/rake_and_chisel_edge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course1.winona.edu/kdennehy/CME390/Topics/finishing/Dupont_Machining_Cutting_Drilling_Sawing_KEVLAR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/>
              <a:t>FINISHING OF COMPOSITES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WATER-JET CUTTING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620000" cy="4495800"/>
          </a:xfrm>
          <a:noFill/>
          <a:ln/>
        </p:spPr>
        <p:txBody>
          <a:bodyPr lIns="90488" tIns="44450" rIns="90488" bIns="44450"/>
          <a:lstStyle/>
          <a:p>
            <a:r>
              <a:rPr lang="en-US" dirty="0"/>
              <a:t>utilizes fine, high-pressure jet to impact -&gt; cuts or erodes material</a:t>
            </a:r>
          </a:p>
          <a:p>
            <a:r>
              <a:rPr lang="en-US" dirty="0"/>
              <a:t>intensifier pumps pressurize water to 60,000 psi</a:t>
            </a:r>
          </a:p>
          <a:p>
            <a:r>
              <a:rPr lang="en-US" dirty="0"/>
              <a:t>pumped at low volumes, 1 - 2 gals/min</a:t>
            </a:r>
          </a:p>
          <a:p>
            <a:r>
              <a:rPr lang="en-US" dirty="0"/>
              <a:t>through sapphire orifice (0.010 in. in dia.)</a:t>
            </a:r>
          </a:p>
          <a:p>
            <a:r>
              <a:rPr lang="en-US" dirty="0"/>
              <a:t>abrasives can be added (after primary jet is formed)</a:t>
            </a:r>
          </a:p>
          <a:p>
            <a:r>
              <a:rPr lang="en-US" dirty="0">
                <a:hlinkClick r:id="rId2"/>
              </a:rPr>
              <a:t>YouTube video</a:t>
            </a:r>
            <a:endParaRPr lang="en-US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ADVANTAGES OF WATER-JET CUTTING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can be initiated at any point on part (however usually started at edge or away from finished area - delamination can occur in area of initial penetration)</a:t>
            </a:r>
          </a:p>
          <a:p>
            <a:r>
              <a:rPr lang="en-US"/>
              <a:t>can cut complex patterns</a:t>
            </a:r>
          </a:p>
          <a:p>
            <a:r>
              <a:rPr lang="en-US"/>
              <a:t>can be numerically controlled</a:t>
            </a:r>
          </a:p>
          <a:p>
            <a:r>
              <a:rPr lang="en-US"/>
              <a:t>can dwell in one place for some time without widening cut width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DISADVANTAGES OF WATER-JET CUTTING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696200" cy="4648200"/>
          </a:xfrm>
          <a:noFill/>
          <a:ln/>
        </p:spPr>
        <p:txBody>
          <a:bodyPr lIns="90488" tIns="44450" rIns="90488" bIns="44450"/>
          <a:lstStyle/>
          <a:p>
            <a:r>
              <a:rPr lang="en-US" dirty="0"/>
              <a:t>noisy</a:t>
            </a:r>
          </a:p>
          <a:p>
            <a:r>
              <a:rPr lang="en-US" dirty="0"/>
              <a:t>filtration equipment for water</a:t>
            </a:r>
          </a:p>
          <a:p>
            <a:r>
              <a:rPr lang="en-US" dirty="0"/>
              <a:t>carefully monitor for jet wear</a:t>
            </a:r>
          </a:p>
          <a:p>
            <a:r>
              <a:rPr lang="en-US" dirty="0"/>
              <a:t>tendency to produce </a:t>
            </a:r>
            <a:r>
              <a:rPr lang="en-US" dirty="0" err="1"/>
              <a:t>trailback</a:t>
            </a:r>
            <a:r>
              <a:rPr lang="en-US" dirty="0"/>
              <a:t> especially in thicker materials (</a:t>
            </a:r>
            <a:r>
              <a:rPr lang="en-US" dirty="0">
                <a:hlinkClick r:id="rId2"/>
              </a:rPr>
              <a:t>fig. </a:t>
            </a:r>
            <a:r>
              <a:rPr lang="en-US">
                <a:hlinkClick r:id="rId2"/>
              </a:rPr>
              <a:t>5</a:t>
            </a:r>
            <a:r>
              <a:rPr lang="en-US"/>
              <a:t> at </a:t>
            </a:r>
            <a:r>
              <a:rPr lang="en-US" dirty="0"/>
              <a:t>www.wardjet.com)</a:t>
            </a:r>
          </a:p>
          <a:p>
            <a:r>
              <a:rPr lang="en-US" dirty="0"/>
              <a:t>exposing composite to water</a:t>
            </a:r>
          </a:p>
          <a:p>
            <a:r>
              <a:rPr lang="en-US" dirty="0"/>
              <a:t>cutting speed (in comparison to laser cutting)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LASER CUTTING AND DRILLING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/>
              <a:t>coherent beam of light focused onto workpiece and then burns or melts materials away</a:t>
            </a:r>
          </a:p>
          <a:p>
            <a:r>
              <a:rPr lang="en-US" dirty="0">
                <a:hlinkClick r:id="rId2"/>
              </a:rPr>
              <a:t>YouTube video</a:t>
            </a:r>
            <a:endParaRPr lang="en-US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ADVANTAGES OF LASER CUTTING AND DRILLING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no cutting force exerted (fragile pieces can be cut)</a:t>
            </a:r>
          </a:p>
          <a:p>
            <a:r>
              <a:rPr lang="en-US"/>
              <a:t>can be started at any point in workpiece</a:t>
            </a:r>
          </a:p>
          <a:p>
            <a:r>
              <a:rPr lang="en-US"/>
              <a:t>can cut complex patterns</a:t>
            </a:r>
          </a:p>
          <a:p>
            <a:r>
              <a:rPr lang="en-US"/>
              <a:t>can be focused or collimated with apertures to drill holes which are too small to be effectively drilled mechanically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DISADVANTAGES OF LASER CUTTING AND DRILLING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57200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dirty="0"/>
              <a:t>thermal effects may be serious detriment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melted or charred edge or heat-affected zone surrounding cut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more severe for carbon fibers due to good heat conductivity property</a:t>
            </a:r>
          </a:p>
          <a:p>
            <a:pPr>
              <a:lnSpc>
                <a:spcPct val="90000"/>
              </a:lnSpc>
            </a:pPr>
            <a:r>
              <a:rPr lang="en-US" dirty="0"/>
              <a:t>difficult to cut thick parts (no way to remove waste material - interferes with beam)</a:t>
            </a:r>
          </a:p>
          <a:p>
            <a:pPr>
              <a:lnSpc>
                <a:spcPct val="90000"/>
              </a:lnSpc>
            </a:pPr>
            <a:r>
              <a:rPr lang="en-US" dirty="0"/>
              <a:t>need to be aware of resin systems that may produce hazardous fumes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APPROACH TO FINISHING COMPOSITES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Composite materials can be trimmed and cut more easily with processes closer to grinding or abrasive cutting than conventional metal cutting which produces large chips</a:t>
            </a:r>
          </a:p>
          <a:p>
            <a:r>
              <a:rPr lang="en-US"/>
              <a:t>Cutting, machining and drilling processes dictated by reinforcement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CONVENTIONAL METAL WORKING EQUIPMENT AND VARIOUS ABRASIVE MATERIALS HAVE BEEN USED WITH MINIMAL MODIFICATIONS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772400" cy="4495800"/>
          </a:xfrm>
        </p:spPr>
        <p:txBody>
          <a:bodyPr/>
          <a:lstStyle/>
          <a:p>
            <a:r>
              <a:rPr lang="en-US" sz="2400"/>
              <a:t>in most cases cutting speed (spindle speed) should be increased and the feed rate decreased relative to usual values for metal machining</a:t>
            </a:r>
          </a:p>
          <a:p>
            <a:r>
              <a:rPr lang="en-US" sz="2400"/>
              <a:t>cooling or lubricating fluid may be necessary (especially with thermoplastics) to prevent resin build-up on cutting tool and overheating of part</a:t>
            </a:r>
          </a:p>
          <a:p>
            <a:r>
              <a:rPr lang="en-US" sz="2400"/>
              <a:t>diamond or tungsten carbide tipped tools are recommended (must be kept sharp to minimize delaminations)</a:t>
            </a:r>
          </a:p>
          <a:p>
            <a:r>
              <a:rPr lang="en-US" sz="2400"/>
              <a:t>efficient vacuum system capable of removing cut material and dust will significantly increase cutter life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sz="2800"/>
              <a:t>BRITTLE NATURE OF COMPOSITES NEEDS TO BE REMEMBERED IN MACHINING OPERATIONS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/>
              <a:t>holding fixtures should provide for backing of part to prevent delamination and back-side breakout</a:t>
            </a:r>
          </a:p>
          <a:p>
            <a:r>
              <a:rPr lang="en-US" dirty="0"/>
              <a:t>when milling, both edges should be cut and then center (rather than starting at one edge and working toward other edge), possibility of breaking off last edge section is minimized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SANDING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bulk removal - 80 grit</a:t>
            </a:r>
          </a:p>
          <a:p>
            <a:r>
              <a:rPr lang="en-US"/>
              <a:t>finish sanding - 240 to 320 grit (wet)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SAWING (BANDSAW)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fine offset</a:t>
            </a:r>
          </a:p>
          <a:p>
            <a:r>
              <a:rPr lang="en-US" dirty="0"/>
              <a:t>high-strength-steel stagger-tooth blade</a:t>
            </a:r>
          </a:p>
          <a:p>
            <a:r>
              <a:rPr lang="en-US" dirty="0"/>
              <a:t>reverse blade for cleaner cuts</a:t>
            </a:r>
          </a:p>
          <a:p>
            <a:r>
              <a:rPr lang="en-US" dirty="0"/>
              <a:t>good success with </a:t>
            </a:r>
            <a:r>
              <a:rPr lang="en-US" dirty="0" err="1"/>
              <a:t>bandsaw</a:t>
            </a:r>
            <a:r>
              <a:rPr lang="en-US" dirty="0"/>
              <a:t> blade with diamond grit on cutting edge and a relief cutout (area without grit) every 2-4 in.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HISTORY OF DRILLING IN COMPOSITES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772400" cy="4724400"/>
          </a:xfrm>
        </p:spPr>
        <p:txBody>
          <a:bodyPr/>
          <a:lstStyle/>
          <a:p>
            <a:r>
              <a:rPr lang="en-US" sz="2400" dirty="0"/>
              <a:t>due to abrasive nature of fibers only tungsten carbide tooling (used on cast iron) can drill through it</a:t>
            </a:r>
          </a:p>
          <a:p>
            <a:r>
              <a:rPr lang="en-US" sz="2400" dirty="0"/>
              <a:t>properly designed cast iron cutting tip heats metal to provide plastic flow needed for efficient cutting</a:t>
            </a:r>
          </a:p>
          <a:p>
            <a:pPr lvl="1"/>
            <a:r>
              <a:rPr lang="en-US" sz="2000" dirty="0"/>
              <a:t>neutral rake</a:t>
            </a:r>
          </a:p>
          <a:p>
            <a:pPr lvl="1"/>
            <a:r>
              <a:rPr lang="en-US" sz="2000" dirty="0"/>
              <a:t>wide chisel point</a:t>
            </a:r>
          </a:p>
          <a:p>
            <a:pPr lvl="1"/>
            <a:r>
              <a:rPr lang="en-US" sz="2000" dirty="0"/>
              <a:t>scrapes material causing resistance to penetration -&gt; pressure must be exerted</a:t>
            </a:r>
          </a:p>
          <a:p>
            <a:r>
              <a:rPr lang="en-US" sz="2400" dirty="0"/>
              <a:t>composites cannot tolerate heat</a:t>
            </a:r>
          </a:p>
          <a:p>
            <a:r>
              <a:rPr lang="en-US" sz="2400" dirty="0"/>
              <a:t>pressure causes fibers to hinge resulting </a:t>
            </a:r>
            <a:r>
              <a:rPr lang="en-US" sz="2400"/>
              <a:t>in furry, </a:t>
            </a:r>
            <a:r>
              <a:rPr lang="en-US" sz="2400" dirty="0"/>
              <a:t>undersized hole as tool plunges through last few fibers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DRILLING IN COMPOSITES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drill bits</a:t>
            </a:r>
          </a:p>
          <a:p>
            <a:pPr lvl="1"/>
            <a:r>
              <a:rPr lang="en-US" dirty="0"/>
              <a:t>tungsten carbide or polycrystalline diamond</a:t>
            </a:r>
          </a:p>
          <a:p>
            <a:pPr lvl="1"/>
            <a:r>
              <a:rPr lang="en-US" dirty="0"/>
              <a:t>large positive rake angle (</a:t>
            </a:r>
            <a:r>
              <a:rPr lang="en-US" dirty="0">
                <a:hlinkClick r:id="rId2"/>
              </a:rPr>
              <a:t>see figure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chisel edge close to being a point</a:t>
            </a:r>
          </a:p>
          <a:p>
            <a:pPr lvl="1"/>
            <a:r>
              <a:rPr lang="en-US" dirty="0"/>
              <a:t>high helix angles and polished flutes to accommodate chip lifting and removal</a:t>
            </a:r>
          </a:p>
          <a:p>
            <a:pPr lvl="1"/>
            <a:r>
              <a:rPr lang="en-US" dirty="0"/>
              <a:t>resulting chips should appear as confectioners’ sugar</a:t>
            </a:r>
          </a:p>
          <a:p>
            <a:r>
              <a:rPr lang="en-US" dirty="0"/>
              <a:t>peck drilling of deep holes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ARAMID FIBER REINFORCED COMPOSITES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fibers tough and tend to shred not cut</a:t>
            </a:r>
          </a:p>
          <a:p>
            <a:r>
              <a:rPr lang="en-US" dirty="0"/>
              <a:t>fibers need to be preloaded (stretched) and then cut</a:t>
            </a:r>
          </a:p>
          <a:p>
            <a:r>
              <a:rPr lang="en-US" dirty="0">
                <a:hlinkClick r:id="rId2"/>
              </a:rPr>
              <a:t>DuPont reference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</TotalTime>
  <Pages>13</Pages>
  <Words>685</Words>
  <Application>Microsoft Office PowerPoint</Application>
  <PresentationFormat>On-screen Show (4:3)</PresentationFormat>
  <Paragraphs>73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Tahoma</vt:lpstr>
      <vt:lpstr>Times New Roman</vt:lpstr>
      <vt:lpstr>Wingdings</vt:lpstr>
      <vt:lpstr>Shimmer</vt:lpstr>
      <vt:lpstr>FINISHING OF COMPOSITES</vt:lpstr>
      <vt:lpstr>APPROACH TO FINISHING COMPOSITES</vt:lpstr>
      <vt:lpstr>CONVENTIONAL METAL WORKING EQUIPMENT AND VARIOUS ABRASIVE MATERIALS HAVE BEEN USED WITH MINIMAL MODIFICATIONS</vt:lpstr>
      <vt:lpstr>BRITTLE NATURE OF COMPOSITES NEEDS TO BE REMEMBERED IN MACHINING OPERATIONS</vt:lpstr>
      <vt:lpstr>SANDING</vt:lpstr>
      <vt:lpstr>SAWING (BANDSAW)</vt:lpstr>
      <vt:lpstr>HISTORY OF DRILLING IN COMPOSITES</vt:lpstr>
      <vt:lpstr>DRILLING IN COMPOSITES</vt:lpstr>
      <vt:lpstr>WORKING WITH ARAMID FIBER REINFORCED COMPOSITES</vt:lpstr>
      <vt:lpstr>WATER-JET CUTTING</vt:lpstr>
      <vt:lpstr>ADVANTAGES OF WATER-JET CUTTING</vt:lpstr>
      <vt:lpstr>DISADVANTAGES OF WATER-JET CUTTING</vt:lpstr>
      <vt:lpstr>LASER CUTTING AND DRILLING</vt:lpstr>
      <vt:lpstr>ADVANTAGES OF LASER CUTTING AND DRILLING</vt:lpstr>
      <vt:lpstr>DISADVANTAGES OF LASER CUTTING AND DRILLING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Finishing of Composite Materials</dc:title>
  <dc:creator>Winona State University</dc:creator>
  <cp:lastModifiedBy>Dennehy, Keith</cp:lastModifiedBy>
  <cp:revision>63</cp:revision>
  <cp:lastPrinted>1997-01-16T15:21:24Z</cp:lastPrinted>
  <dcterms:created xsi:type="dcterms:W3CDTF">1997-01-14T03:27:42Z</dcterms:created>
  <dcterms:modified xsi:type="dcterms:W3CDTF">2022-01-25T21:20:59Z</dcterms:modified>
</cp:coreProperties>
</file>