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6"/>
  </p:notesMasterIdLst>
  <p:handoutMasterIdLst>
    <p:handoutMasterId r:id="rId17"/>
  </p:handoutMasterIdLst>
  <p:sldIdLst>
    <p:sldId id="275" r:id="rId2"/>
    <p:sldId id="277" r:id="rId3"/>
    <p:sldId id="256" r:id="rId4"/>
    <p:sldId id="257" r:id="rId5"/>
    <p:sldId id="258" r:id="rId6"/>
    <p:sldId id="259" r:id="rId7"/>
    <p:sldId id="260" r:id="rId8"/>
    <p:sldId id="280" r:id="rId9"/>
    <p:sldId id="281" r:id="rId10"/>
    <p:sldId id="261" r:id="rId11"/>
    <p:sldId id="278" r:id="rId12"/>
    <p:sldId id="262" r:id="rId13"/>
    <p:sldId id="263" r:id="rId14"/>
    <p:sldId id="27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2" autoAdjust="0"/>
    <p:restoredTop sz="87093" autoAdjust="0"/>
  </p:normalViewPr>
  <p:slideViewPr>
    <p:cSldViewPr>
      <p:cViewPr varScale="1">
        <p:scale>
          <a:sx n="72" d="100"/>
          <a:sy n="72" d="100"/>
        </p:scale>
        <p:origin x="1814"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51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95780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373502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950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6350"/>
            <a:ext cx="9140825" cy="6851650"/>
            <a:chOff x="0" y="4"/>
            <a:chExt cx="5758" cy="4316"/>
          </a:xfrm>
        </p:grpSpPr>
        <p:grpSp>
          <p:nvGrpSpPr>
            <p:cNvPr id="39939" name="Group 3"/>
            <p:cNvGrpSpPr>
              <a:grpSpLocks/>
            </p:cNvGrpSpPr>
            <p:nvPr/>
          </p:nvGrpSpPr>
          <p:grpSpPr bwMode="auto">
            <a:xfrm>
              <a:off x="0" y="1161"/>
              <a:ext cx="5758" cy="3159"/>
              <a:chOff x="0" y="1161"/>
              <a:chExt cx="5758" cy="3159"/>
            </a:xfrm>
          </p:grpSpPr>
          <p:sp>
            <p:nvSpPr>
              <p:cNvPr id="39940"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39941"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39942"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39943"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39944"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39945" name="Group 9"/>
            <p:cNvGrpSpPr>
              <a:grpSpLocks/>
            </p:cNvGrpSpPr>
            <p:nvPr/>
          </p:nvGrpSpPr>
          <p:grpSpPr bwMode="auto">
            <a:xfrm>
              <a:off x="348" y="4"/>
              <a:ext cx="5410" cy="4316"/>
              <a:chOff x="348" y="4"/>
              <a:chExt cx="5410" cy="4316"/>
            </a:xfrm>
          </p:grpSpPr>
          <p:sp>
            <p:nvSpPr>
              <p:cNvPr id="39946"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39947"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9948"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9949"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39950"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39951"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3995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3995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39954" name="Rectangle 18"/>
          <p:cNvSpPr>
            <a:spLocks noGrp="1" noChangeArrowheads="1"/>
          </p:cNvSpPr>
          <p:nvPr>
            <p:ph type="dt" sz="quarter" idx="2"/>
          </p:nvPr>
        </p:nvSpPr>
        <p:spPr/>
        <p:txBody>
          <a:bodyPr/>
          <a:lstStyle>
            <a:lvl1pPr>
              <a:defRPr/>
            </a:lvl1pPr>
          </a:lstStyle>
          <a:p>
            <a:endParaRPr lang="en-US"/>
          </a:p>
        </p:txBody>
      </p:sp>
      <p:sp>
        <p:nvSpPr>
          <p:cNvPr id="39955"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39956" name="Rectangle 20"/>
          <p:cNvSpPr>
            <a:spLocks noGrp="1" noChangeArrowheads="1"/>
          </p:cNvSpPr>
          <p:nvPr>
            <p:ph type="sldNum" sz="quarter" idx="4"/>
          </p:nvPr>
        </p:nvSpPr>
        <p:spPr/>
        <p:txBody>
          <a:bodyPr/>
          <a:lstStyle>
            <a:lvl1pPr>
              <a:defRPr/>
            </a:lvl1pPr>
          </a:lstStyle>
          <a:p>
            <a:fld id="{06C614B3-3F24-4469-A35F-FD3ACA73EC34}"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3" grpId="0" build="p">
        <p:tmplLst>
          <p:tmpl lvl="1">
            <p:tnLst>
              <p:par>
                <p:cTn presetID="1" presetClass="entr" presetSubtype="0" fill="hold" nodeType="clickEffect">
                  <p:stCondLst>
                    <p:cond delay="0"/>
                  </p:stCondLst>
                  <p:childTnLst>
                    <p:set>
                      <p:cBhvr>
                        <p:cTn dur="1" fill="hold">
                          <p:stCondLst>
                            <p:cond delay="0"/>
                          </p:stCondLst>
                        </p:cTn>
                        <p:tgtEl>
                          <p:spTgt spid="39953"/>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E1A9EF-E14B-40C1-AC41-540798864C1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18178E-ABD4-47A1-9CBF-61CB84BC0F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5D3DDB-6AF6-4FE8-BB6F-563228FC18C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7E96C6-5E4C-4A2E-93AB-6AC0EA19F5B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8C012A-B778-4216-9EB4-88196329D8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AD72BE-1F7A-4886-91A3-E3DB7F4839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B447517-F40D-43FF-9745-B27F8E4EA4E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F4C79F6-27B3-420A-8CC9-07BB59CF7A3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DFA102-D09E-4282-B8BC-C95C81B1E9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0FEF66-4F9D-4FDD-9E87-4BDD3D5012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6350"/>
            <a:ext cx="9140825" cy="6851650"/>
            <a:chOff x="0" y="4"/>
            <a:chExt cx="5758" cy="4316"/>
          </a:xfrm>
        </p:grpSpPr>
        <p:sp>
          <p:nvSpPr>
            <p:cNvPr id="3891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3891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38917" name="Group 5"/>
            <p:cNvGrpSpPr>
              <a:grpSpLocks/>
            </p:cNvGrpSpPr>
            <p:nvPr userDrawn="1"/>
          </p:nvGrpSpPr>
          <p:grpSpPr bwMode="auto">
            <a:xfrm>
              <a:off x="0" y="4"/>
              <a:ext cx="5758" cy="4316"/>
              <a:chOff x="0" y="4"/>
              <a:chExt cx="5758" cy="4316"/>
            </a:xfrm>
          </p:grpSpPr>
          <p:sp>
            <p:nvSpPr>
              <p:cNvPr id="3891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3891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3892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3892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3892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3892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3892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3892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3892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3892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892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3893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3893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2C8068A-1907-48F1-A6E4-5B95A2928F3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sha.gov/dcsp/osp/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dli.mn.gov/business/workplace-safety-and-health/mnosha-compliance-standards-and-regulations" TargetMode="External"/><Relationship Id="rId5" Type="http://schemas.openxmlformats.org/officeDocument/2006/relationships/hyperlink" Target="http://www.osha.gov/pls/oshaweb/owadisp.show_document?p_table=STANDARDS&amp;p_id=9993" TargetMode="External"/><Relationship Id="rId4" Type="http://schemas.openxmlformats.org/officeDocument/2006/relationships/hyperlink" Target="http://www.osha.gov/pls/oshaweb/owadisp.show_document?p_table=STANDARDS&amp;p_id=999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sha.gov/dts/osta/otm/otm_iii/otm_iii_1.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osha.gov/Publications/OSHA3491QuickCardPictogram.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urse1.winona.edu/kdennehy/CME390/Topics/SDS_COR60-239-034.pdf" TargetMode="External"/><Relationship Id="rId2" Type="http://schemas.openxmlformats.org/officeDocument/2006/relationships/hyperlink" Target="https://course1.winona.edu/kdennehy/CME390/Topics/TechDataSheet_COR60-239-034.pdf" TargetMode="External"/><Relationship Id="rId1" Type="http://schemas.openxmlformats.org/officeDocument/2006/relationships/slideLayout" Target="../slideLayouts/slideLayout2.xml"/><Relationship Id="rId6" Type="http://schemas.openxmlformats.org/officeDocument/2006/relationships/hyperlink" Target="https://www.osha.gov/Publications/OSHA3491QuickCardPictogram.pdf" TargetMode="External"/><Relationship Id="rId5" Type="http://schemas.openxmlformats.org/officeDocument/2006/relationships/hyperlink" Target="http://course1.winona.edu/kdennehy/CME390/Topics/sds206.pdf" TargetMode="External"/><Relationship Id="rId4" Type="http://schemas.openxmlformats.org/officeDocument/2006/relationships/hyperlink" Target="http://course1.winona.edu/kdennehy/CME390/Topics/sds105.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urse1.winona.edu/kdennehy/CME390/Topics/mg_per_m3%20to%20pp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c.gov/niosh/npg/np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8" name="Rectangle 6"/>
          <p:cNvSpPr>
            <a:spLocks noGrp="1" noChangeArrowheads="1"/>
          </p:cNvSpPr>
          <p:nvPr>
            <p:ph type="ctrTitle"/>
          </p:nvPr>
        </p:nvSpPr>
        <p:spPr/>
        <p:txBody>
          <a:bodyPr/>
          <a:lstStyle/>
          <a:p>
            <a:r>
              <a:rPr lang="en-US"/>
              <a:t>Health and Safety Issues in Composites Manufacturing</a:t>
            </a:r>
          </a:p>
        </p:txBody>
      </p:sp>
      <p:sp>
        <p:nvSpPr>
          <p:cNvPr id="23559" name="Rectangle 7"/>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p:txBody>
          <a:bodyPr/>
          <a:lstStyle/>
          <a:p>
            <a:r>
              <a:rPr lang="en-US" dirty="0"/>
              <a:t>Exposure Limits - Permissible Exposure Limits (PELs)</a:t>
            </a:r>
          </a:p>
        </p:txBody>
      </p:sp>
      <p:sp>
        <p:nvSpPr>
          <p:cNvPr id="8199" name="Rectangle 7"/>
          <p:cNvSpPr>
            <a:spLocks noGrp="1" noChangeArrowheads="1"/>
          </p:cNvSpPr>
          <p:nvPr>
            <p:ph type="body" idx="1"/>
          </p:nvPr>
        </p:nvSpPr>
        <p:spPr>
          <a:xfrm>
            <a:off x="1066800" y="1981200"/>
            <a:ext cx="7543800" cy="4343400"/>
          </a:xfrm>
        </p:spPr>
        <p:txBody>
          <a:bodyPr/>
          <a:lstStyle/>
          <a:p>
            <a:r>
              <a:rPr lang="en-US" sz="1800" dirty="0"/>
              <a:t>issued by the Occupational Health and Safety Administration (OSHA) in 1971</a:t>
            </a:r>
          </a:p>
          <a:p>
            <a:r>
              <a:rPr lang="en-US" sz="1800" dirty="0"/>
              <a:t>legally binding airborne exposure limits</a:t>
            </a:r>
          </a:p>
          <a:p>
            <a:pPr lvl="1"/>
            <a:r>
              <a:rPr lang="en-US" sz="1600" dirty="0"/>
              <a:t>Federal</a:t>
            </a:r>
          </a:p>
          <a:p>
            <a:pPr lvl="2"/>
            <a:r>
              <a:rPr lang="en-US" sz="1600" dirty="0">
                <a:hlinkClick r:id="rId3"/>
              </a:rPr>
              <a:t>Jurisdiction</a:t>
            </a:r>
            <a:endParaRPr lang="en-US" sz="1600" dirty="0"/>
          </a:p>
          <a:p>
            <a:pPr lvl="2"/>
            <a:r>
              <a:rPr lang="en-US" sz="1600" dirty="0"/>
              <a:t>PELs: 1910.1000 </a:t>
            </a:r>
            <a:r>
              <a:rPr lang="en-US" sz="1600" dirty="0">
                <a:hlinkClick r:id="rId4"/>
              </a:rPr>
              <a:t>Table Z-1</a:t>
            </a:r>
            <a:r>
              <a:rPr lang="en-US" sz="1600" dirty="0"/>
              <a:t>, </a:t>
            </a:r>
            <a:r>
              <a:rPr lang="en-US" sz="1600" dirty="0">
                <a:hlinkClick r:id="rId5"/>
              </a:rPr>
              <a:t>Table Z-2</a:t>
            </a:r>
            <a:endParaRPr lang="en-US" sz="1600" dirty="0"/>
          </a:p>
          <a:p>
            <a:pPr lvl="1"/>
            <a:r>
              <a:rPr lang="en-US" sz="1600" dirty="0">
                <a:hlinkClick r:id="rId6"/>
              </a:rPr>
              <a:t>State of MN</a:t>
            </a:r>
            <a:r>
              <a:rPr lang="en-US" sz="1600" dirty="0"/>
              <a:t> </a:t>
            </a:r>
          </a:p>
          <a:p>
            <a:r>
              <a:rPr lang="en-US" sz="1800" dirty="0"/>
              <a:t>largely based on TLVs stemming from research conducted in the 1950’s and 1960’s</a:t>
            </a:r>
          </a:p>
          <a:p>
            <a:pPr lvl="1"/>
            <a:r>
              <a:rPr lang="en-US" sz="1600" dirty="0"/>
              <a:t>In 1989, OSHA published a final rule for general industry, revising 212 existing exposure limits and establishing 164 new ones</a:t>
            </a:r>
          </a:p>
          <a:p>
            <a:pPr lvl="1"/>
            <a:r>
              <a:rPr lang="en-US" sz="1600" dirty="0"/>
              <a:t>In 1992, 11th Circuit Court of Appeals vacated the new PELs forcing OSHA to return to the original 1971 limits (the Court ruled that OSHA did not sufficiently demonstrate the new PELs were necessary or that they were feasible)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Styrene</a:t>
            </a:r>
          </a:p>
        </p:txBody>
      </p:sp>
      <p:sp>
        <p:nvSpPr>
          <p:cNvPr id="3" name="Content Placeholder 2"/>
          <p:cNvSpPr>
            <a:spLocks noGrp="1"/>
          </p:cNvSpPr>
          <p:nvPr>
            <p:ph idx="1"/>
          </p:nvPr>
        </p:nvSpPr>
        <p:spPr/>
        <p:txBody>
          <a:bodyPr>
            <a:normAutofit fontScale="70000" lnSpcReduction="20000"/>
          </a:bodyPr>
          <a:lstStyle/>
          <a:p>
            <a:pPr marL="0" indent="0">
              <a:buNone/>
            </a:pPr>
            <a:r>
              <a:rPr lang="en-US" i="1" dirty="0"/>
              <a:t>Since the 1980s, in fact, a variety of state, national and international organizations have assessed the health effects of styrene and deemed it not harmful to humans if managed using the accepted guidelines. However, in 2004, the U.S. National Toxicology Program (NTP), under the U.S. Department of Health and Human Services (HHS), received a recommendation from an unidentified private individual to assess the health effects of styrene. The resulting decision, in June 2011, was to list styrene in the 12th Report on Carcinogens (</a:t>
            </a:r>
            <a:r>
              <a:rPr lang="en-US" i="1" dirty="0" err="1"/>
              <a:t>RoC</a:t>
            </a:r>
            <a:r>
              <a:rPr lang="en-US" i="1" dirty="0"/>
              <a:t>), officially labeling it as “reasonably anticipated to be a human carcinogen.” Chemical and composites industry trade associations responded swiftly, petitioning the Obama Administration and HHS Secretary Kathleen </a:t>
            </a:r>
            <a:r>
              <a:rPr lang="en-US" i="1" dirty="0" err="1"/>
              <a:t>Sebelius</a:t>
            </a:r>
            <a:r>
              <a:rPr lang="en-US" i="1" dirty="0"/>
              <a:t> to delist styrene.</a:t>
            </a:r>
          </a:p>
          <a:p>
            <a:pPr marL="0" indent="0">
              <a:buNone/>
            </a:pPr>
            <a:r>
              <a:rPr lang="en-US" i="1" dirty="0"/>
              <a:t>Although the NTP lacks direct regulatory authority — that is, the listing does not preclude styrene’s use, nor does it necessarily lead to greater restrictions in terms of its use — the </a:t>
            </a:r>
            <a:r>
              <a:rPr lang="en-US" i="1" dirty="0" err="1"/>
              <a:t>RoC</a:t>
            </a:r>
            <a:r>
              <a:rPr lang="en-US" i="1" dirty="0"/>
              <a:t> is a nationally recognized, often-referenced document that insurance companies use to justify either increased rates or termination of coverage. For composites manufacturers that use UPR, therefore, the immediate effects are financial. </a:t>
            </a:r>
            <a:r>
              <a:rPr lang="en-US" dirty="0"/>
              <a:t>(ref: Composites Technology, Feb 2012)</a:t>
            </a:r>
          </a:p>
        </p:txBody>
      </p:sp>
    </p:spTree>
    <p:extLst>
      <p:ext uri="{BB962C8B-B14F-4D97-AF65-F5344CB8AC3E}">
        <p14:creationId xmlns:p14="http://schemas.microsoft.com/office/powerpoint/2010/main" val="976349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p:txBody>
          <a:bodyPr/>
          <a:lstStyle/>
          <a:p>
            <a:r>
              <a:rPr lang="en-US" dirty="0"/>
              <a:t>Industrial Hygiene in a Composites Manufacturing Company</a:t>
            </a:r>
          </a:p>
        </p:txBody>
      </p:sp>
      <p:sp>
        <p:nvSpPr>
          <p:cNvPr id="9223" name="Rectangle 7"/>
          <p:cNvSpPr>
            <a:spLocks noGrp="1" noChangeArrowheads="1"/>
          </p:cNvSpPr>
          <p:nvPr>
            <p:ph type="body" idx="1"/>
          </p:nvPr>
        </p:nvSpPr>
        <p:spPr/>
        <p:txBody>
          <a:bodyPr/>
          <a:lstStyle/>
          <a:p>
            <a:pPr>
              <a:lnSpc>
                <a:spcPct val="80000"/>
              </a:lnSpc>
            </a:pPr>
            <a:r>
              <a:rPr lang="en-US" sz="2000" dirty="0"/>
              <a:t>industrial hygiene - recognition, evaluation, and control of workplace conditions which may cause sickness, impaired health, or significant discomfort among employees</a:t>
            </a:r>
          </a:p>
          <a:p>
            <a:pPr>
              <a:lnSpc>
                <a:spcPct val="80000"/>
              </a:lnSpc>
            </a:pPr>
            <a:r>
              <a:rPr lang="en-US" sz="2000" dirty="0"/>
              <a:t>see OSHA Technical Manual (</a:t>
            </a:r>
            <a:r>
              <a:rPr lang="en-US" sz="2000" dirty="0">
                <a:hlinkClick r:id="rId2"/>
              </a:rPr>
              <a:t>Section III: Chapter 1, Polymer Matrix Materials: Advanced Composites</a:t>
            </a:r>
            <a:r>
              <a:rPr lang="en-US" sz="2000" dirty="0"/>
              <a:t>)</a:t>
            </a:r>
          </a:p>
          <a:p>
            <a:pPr>
              <a:lnSpc>
                <a:spcPct val="80000"/>
              </a:lnSpc>
            </a:pPr>
            <a:r>
              <a:rPr lang="en-US" sz="2000" dirty="0"/>
              <a:t>typical concerns</a:t>
            </a:r>
          </a:p>
          <a:p>
            <a:pPr lvl="1">
              <a:lnSpc>
                <a:spcPct val="80000"/>
              </a:lnSpc>
            </a:pPr>
            <a:r>
              <a:rPr lang="en-US" sz="1800" dirty="0"/>
              <a:t>residual monomers of hazardous materials may be released during processing - airborne accumulation of these monomers in the workplace must be minimized</a:t>
            </a:r>
          </a:p>
          <a:p>
            <a:pPr lvl="1">
              <a:lnSpc>
                <a:spcPct val="80000"/>
              </a:lnSpc>
            </a:pPr>
            <a:r>
              <a:rPr lang="en-US" sz="1800" dirty="0"/>
              <a:t>vapors from cutting agents, solvents and hardeners must be controlled</a:t>
            </a:r>
          </a:p>
          <a:p>
            <a:pPr lvl="1">
              <a:lnSpc>
                <a:spcPct val="80000"/>
              </a:lnSpc>
            </a:pPr>
            <a:r>
              <a:rPr lang="en-US" sz="1800" dirty="0"/>
              <a:t>cutting, grinding and shaping of cured resins may produce particulates that can contact skin or be inhaled</a:t>
            </a:r>
          </a:p>
          <a:p>
            <a:pPr>
              <a:lnSpc>
                <a:spcPct val="80000"/>
              </a:lnSpc>
            </a:pPr>
            <a:r>
              <a:rPr lang="en-US" sz="2000" dirty="0"/>
              <a:t>routes of exposure</a:t>
            </a:r>
          </a:p>
          <a:p>
            <a:pPr lvl="1">
              <a:lnSpc>
                <a:spcPct val="80000"/>
              </a:lnSpc>
            </a:pPr>
            <a:r>
              <a:rPr lang="en-US" sz="1800" dirty="0"/>
              <a:t>skin and eye (dermal and ocular) contact</a:t>
            </a:r>
          </a:p>
          <a:p>
            <a:pPr lvl="1">
              <a:lnSpc>
                <a:spcPct val="80000"/>
              </a:lnSpc>
            </a:pPr>
            <a:r>
              <a:rPr lang="en-US" sz="1800" dirty="0"/>
              <a:t>inhalation</a:t>
            </a:r>
          </a:p>
          <a:p>
            <a:pPr lvl="1">
              <a:lnSpc>
                <a:spcPct val="80000"/>
              </a:lnSpc>
            </a:pPr>
            <a:r>
              <a:rPr lang="en-US" sz="1800" dirty="0"/>
              <a:t>ingestion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1066800" y="228600"/>
            <a:ext cx="7543800" cy="1431925"/>
          </a:xfrm>
        </p:spPr>
        <p:txBody>
          <a:bodyPr/>
          <a:lstStyle/>
          <a:p>
            <a:r>
              <a:rPr lang="en-US" dirty="0"/>
              <a:t>Company Requirements</a:t>
            </a:r>
          </a:p>
        </p:txBody>
      </p:sp>
      <p:sp>
        <p:nvSpPr>
          <p:cNvPr id="10247" name="Rectangle 7"/>
          <p:cNvSpPr>
            <a:spLocks noGrp="1" noChangeArrowheads="1"/>
          </p:cNvSpPr>
          <p:nvPr>
            <p:ph idx="1"/>
          </p:nvPr>
        </p:nvSpPr>
        <p:spPr>
          <a:xfrm>
            <a:off x="1066800" y="2133600"/>
            <a:ext cx="8077200" cy="4267200"/>
          </a:xfrm>
        </p:spPr>
        <p:txBody>
          <a:bodyPr>
            <a:normAutofit/>
          </a:bodyPr>
          <a:lstStyle/>
          <a:p>
            <a:pPr>
              <a:lnSpc>
                <a:spcPct val="80000"/>
              </a:lnSpc>
            </a:pPr>
            <a:r>
              <a:rPr lang="en-US" sz="1800" dirty="0"/>
              <a:t>OSHA Hazard Communication Standard (HCS or Right to Know)</a:t>
            </a:r>
          </a:p>
          <a:p>
            <a:pPr lvl="1">
              <a:lnSpc>
                <a:spcPct val="80000"/>
              </a:lnSpc>
            </a:pPr>
            <a:r>
              <a:rPr lang="en-US" sz="1800" dirty="0"/>
              <a:t>written plan</a:t>
            </a:r>
          </a:p>
          <a:p>
            <a:pPr lvl="1">
              <a:lnSpc>
                <a:spcPct val="80000"/>
              </a:lnSpc>
            </a:pPr>
            <a:r>
              <a:rPr lang="en-US" sz="1800" dirty="0"/>
              <a:t>labels and warnings (</a:t>
            </a:r>
            <a:r>
              <a:rPr lang="en-US" sz="1800" dirty="0">
                <a:hlinkClick r:id="rId2"/>
              </a:rPr>
              <a:t>OSHA pictograms</a:t>
            </a:r>
            <a:r>
              <a:rPr lang="en-US" sz="1800" dirty="0"/>
              <a:t>)</a:t>
            </a:r>
          </a:p>
          <a:p>
            <a:pPr lvl="1">
              <a:lnSpc>
                <a:spcPct val="80000"/>
              </a:lnSpc>
            </a:pPr>
            <a:r>
              <a:rPr lang="en-US" sz="1800" dirty="0"/>
              <a:t>training</a:t>
            </a:r>
          </a:p>
          <a:p>
            <a:pPr lvl="1">
              <a:lnSpc>
                <a:spcPct val="80000"/>
              </a:lnSpc>
            </a:pPr>
            <a:r>
              <a:rPr lang="en-US" sz="1800" dirty="0"/>
              <a:t>SDSs</a:t>
            </a:r>
          </a:p>
          <a:p>
            <a:pPr>
              <a:lnSpc>
                <a:spcPct val="80000"/>
              </a:lnSpc>
            </a:pPr>
            <a:r>
              <a:rPr lang="en-US" sz="1800" dirty="0"/>
              <a:t>emergency preparedness</a:t>
            </a:r>
          </a:p>
          <a:p>
            <a:pPr lvl="1">
              <a:lnSpc>
                <a:spcPct val="80000"/>
              </a:lnSpc>
            </a:pPr>
            <a:r>
              <a:rPr lang="en-US" sz="1800" dirty="0"/>
              <a:t>fire and explosion emergencies</a:t>
            </a:r>
          </a:p>
          <a:p>
            <a:pPr lvl="1">
              <a:lnSpc>
                <a:spcPct val="80000"/>
              </a:lnSpc>
            </a:pPr>
            <a:r>
              <a:rPr lang="en-US" sz="1800" dirty="0"/>
              <a:t>medical emergencies</a:t>
            </a:r>
          </a:p>
          <a:p>
            <a:pPr>
              <a:lnSpc>
                <a:spcPct val="80000"/>
              </a:lnSpc>
            </a:pPr>
            <a:r>
              <a:rPr lang="en-US" sz="1800" dirty="0"/>
              <a:t>safety procedures</a:t>
            </a:r>
          </a:p>
          <a:p>
            <a:pPr lvl="1">
              <a:lnSpc>
                <a:spcPct val="80000"/>
              </a:lnSpc>
            </a:pPr>
            <a:r>
              <a:rPr lang="en-US" sz="1800" dirty="0"/>
              <a:t>procedures established and implemented for addressing potentially hazardous operations (i.e. </a:t>
            </a:r>
            <a:r>
              <a:rPr lang="en-US" sz="1800" dirty="0" err="1"/>
              <a:t>exotherms</a:t>
            </a:r>
            <a:r>
              <a:rPr lang="en-US" sz="1800" dirty="0"/>
              <a:t>)</a:t>
            </a:r>
          </a:p>
          <a:p>
            <a:pPr>
              <a:lnSpc>
                <a:spcPct val="80000"/>
              </a:lnSpc>
            </a:pPr>
            <a:r>
              <a:rPr lang="en-US" sz="1800" dirty="0"/>
              <a:t>isolation of operations (i.e. paint booth for gel coat application, painting)</a:t>
            </a:r>
          </a:p>
          <a:p>
            <a:pPr>
              <a:lnSpc>
                <a:spcPct val="80000"/>
              </a:lnSpc>
            </a:pPr>
            <a:r>
              <a:rPr lang="en-US" sz="1800" dirty="0"/>
              <a:t>housekeeping practices (i.e. vacuum dust do not blow it off work surface)</a:t>
            </a:r>
          </a:p>
          <a:p>
            <a:pPr>
              <a:lnSpc>
                <a:spcPct val="80000"/>
              </a:lnSpc>
            </a:pPr>
            <a:r>
              <a:rPr lang="en-US" sz="1800" dirty="0"/>
              <a:t>personal protective equipment (i.e. eye protection, gloves, respirators, ...)</a:t>
            </a:r>
          </a:p>
          <a:p>
            <a:pPr>
              <a:lnSpc>
                <a:spcPct val="80000"/>
              </a:lnSpc>
            </a:pPr>
            <a:r>
              <a:rPr lang="en-US" sz="1800" dirty="0"/>
              <a:t>personal hygiene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85000" lnSpcReduction="20000"/>
          </a:bodyPr>
          <a:lstStyle/>
          <a:p>
            <a:r>
              <a:rPr lang="en-US" dirty="0"/>
              <a:t>Oh my poor friend, he walked into his teenager’s bedroom and accidentally kicked over an open bottle of nail polish remover that was left on the floor (the room is approximately 10' by 12' with a ceiling height of 8').  By the time it was cleaned up about 1.25 cu ft of vapor from the spilled nail polish remover had accumulated in the room.  He cracked the window a little, left the bedroom door open, and went down the hall to his bedroom.  Upon waking up in the morning (8 hours later) the vapor was barely noticeable (estimated to be around 0.1 cu ft).  Knowing nail polish remover is just acetone by another name, my friend was concerned that his child may have been exposed to unhealthy levels of acetone.  Assuming a constant rate of decline in the acetone content in the air through the night, was the acetone concentration a hazard?  If the exposure had been occupational, would PELs have been exceeded?  What about if they lived in Wisconsin?</a:t>
            </a:r>
          </a:p>
        </p:txBody>
      </p:sp>
    </p:spTree>
    <p:extLst>
      <p:ext uri="{BB962C8B-B14F-4D97-AF65-F5344CB8AC3E}">
        <p14:creationId xmlns:p14="http://schemas.microsoft.com/office/powerpoint/2010/main" val="25133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a:xfrm>
            <a:off x="914400" y="304800"/>
            <a:ext cx="7924800" cy="1431925"/>
          </a:xfrm>
        </p:spPr>
        <p:txBody>
          <a:bodyPr/>
          <a:lstStyle/>
          <a:p>
            <a:r>
              <a:rPr lang="en-US" dirty="0"/>
              <a:t>Review Safety Data Sheet, SDS</a:t>
            </a:r>
            <a:br>
              <a:rPr lang="en-US" dirty="0"/>
            </a:br>
            <a:r>
              <a:rPr lang="en-US" sz="2400" dirty="0"/>
              <a:t>(previously Material Safety Data Sheet, MSDS)</a:t>
            </a:r>
          </a:p>
        </p:txBody>
      </p:sp>
      <p:sp>
        <p:nvSpPr>
          <p:cNvPr id="15367" name="Rectangle 7"/>
          <p:cNvSpPr>
            <a:spLocks noGrp="1" noChangeArrowheads="1"/>
          </p:cNvSpPr>
          <p:nvPr>
            <p:ph type="body" idx="1"/>
          </p:nvPr>
        </p:nvSpPr>
        <p:spPr/>
        <p:txBody>
          <a:bodyPr/>
          <a:lstStyle/>
          <a:p>
            <a:r>
              <a:rPr lang="en-US" dirty="0"/>
              <a:t>Interplastic Corp Polyester Resin (COR60-239-034)</a:t>
            </a:r>
          </a:p>
          <a:p>
            <a:pPr lvl="1"/>
            <a:r>
              <a:rPr lang="en-US" dirty="0">
                <a:hlinkClick r:id="rId2"/>
              </a:rPr>
              <a:t>Tech Data Sheet</a:t>
            </a:r>
            <a:endParaRPr lang="en-US" dirty="0"/>
          </a:p>
          <a:p>
            <a:pPr lvl="1"/>
            <a:r>
              <a:rPr lang="en-US" dirty="0">
                <a:hlinkClick r:id="rId3"/>
              </a:rPr>
              <a:t>SDS</a:t>
            </a:r>
            <a:endParaRPr lang="en-US" dirty="0"/>
          </a:p>
          <a:p>
            <a:r>
              <a:rPr lang="en-US" dirty="0"/>
              <a:t>West System Epoxy Resin System</a:t>
            </a:r>
          </a:p>
          <a:p>
            <a:pPr lvl="1"/>
            <a:r>
              <a:rPr lang="en-US" dirty="0"/>
              <a:t>105 Epoxy </a:t>
            </a:r>
            <a:r>
              <a:rPr lang="en-US" dirty="0">
                <a:hlinkClick r:id="rId4"/>
              </a:rPr>
              <a:t>SDS</a:t>
            </a:r>
            <a:endParaRPr lang="en-US" dirty="0"/>
          </a:p>
          <a:p>
            <a:pPr lvl="1"/>
            <a:r>
              <a:rPr lang="en-US" dirty="0"/>
              <a:t>206 Slow Hardener </a:t>
            </a:r>
            <a:r>
              <a:rPr lang="en-US" dirty="0">
                <a:hlinkClick r:id="rId5"/>
              </a:rPr>
              <a:t>SDS</a:t>
            </a:r>
            <a:endParaRPr lang="en-US" dirty="0"/>
          </a:p>
          <a:p>
            <a:r>
              <a:rPr lang="en-US" sz="2400" dirty="0">
                <a:hlinkClick r:id="rId6"/>
              </a:rPr>
              <a:t>OSHA pictograms</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Rectangle 12"/>
          <p:cNvSpPr>
            <a:spLocks noGrp="1" noChangeArrowheads="1"/>
          </p:cNvSpPr>
          <p:nvPr>
            <p:ph type="title"/>
          </p:nvPr>
        </p:nvSpPr>
        <p:spPr/>
        <p:txBody>
          <a:bodyPr/>
          <a:lstStyle/>
          <a:p>
            <a:r>
              <a:rPr lang="en-US"/>
              <a:t>Health Information Terminology</a:t>
            </a:r>
          </a:p>
        </p:txBody>
      </p:sp>
      <p:sp>
        <p:nvSpPr>
          <p:cNvPr id="3085" name="Rectangle 13"/>
          <p:cNvSpPr>
            <a:spLocks noGrp="1" noChangeArrowheads="1"/>
          </p:cNvSpPr>
          <p:nvPr>
            <p:ph type="body" idx="1"/>
          </p:nvPr>
        </p:nvSpPr>
        <p:spPr/>
        <p:txBody>
          <a:bodyPr/>
          <a:lstStyle/>
          <a:p>
            <a:r>
              <a:rPr lang="en-US" sz="2000"/>
              <a:t>toxicity</a:t>
            </a:r>
          </a:p>
          <a:p>
            <a:pPr lvl="1"/>
            <a:r>
              <a:rPr lang="en-US" sz="1800"/>
              <a:t>the inherent harmful effect of a chemical</a:t>
            </a:r>
          </a:p>
          <a:p>
            <a:pPr lvl="1"/>
            <a:r>
              <a:rPr lang="en-US" sz="1800"/>
              <a:t>all chemicals, no matter how "safe" one thinks they may be, are toxic</a:t>
            </a:r>
          </a:p>
          <a:p>
            <a:pPr lvl="1"/>
            <a:r>
              <a:rPr lang="en-US" sz="1800"/>
              <a:t>it is an unchangeable property of the chemical as is its color, odor or other physical properties</a:t>
            </a:r>
          </a:p>
          <a:p>
            <a:r>
              <a:rPr lang="en-US" sz="2000"/>
              <a:t>hazard</a:t>
            </a:r>
          </a:p>
          <a:p>
            <a:pPr lvl="1"/>
            <a:r>
              <a:rPr lang="en-US" sz="1800"/>
              <a:t>takes into account not only this inherent toxicity, but also exposure to the chemical</a:t>
            </a:r>
          </a:p>
          <a:p>
            <a:pPr lvl="1"/>
            <a:r>
              <a:rPr lang="en-US" sz="1800"/>
              <a:t>without exposure even most toxic chemical presents no hazard</a:t>
            </a:r>
          </a:p>
          <a:p>
            <a:pPr lvl="1"/>
            <a:r>
              <a:rPr lang="en-US" sz="1800"/>
              <a:t>likewise, if one is exposed to a large amount of a chemical with relatively low toxicity, the resultant hazard may be great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p:txBody>
          <a:bodyPr/>
          <a:lstStyle/>
          <a:p>
            <a:r>
              <a:rPr lang="en-US"/>
              <a:t>Acute Toxicity</a:t>
            </a:r>
          </a:p>
        </p:txBody>
      </p:sp>
      <p:sp>
        <p:nvSpPr>
          <p:cNvPr id="4105" name="Rectangle 9"/>
          <p:cNvSpPr>
            <a:spLocks noGrp="1" noChangeArrowheads="1"/>
          </p:cNvSpPr>
          <p:nvPr>
            <p:ph type="body" idx="1"/>
          </p:nvPr>
        </p:nvSpPr>
        <p:spPr/>
        <p:txBody>
          <a:bodyPr/>
          <a:lstStyle/>
          <a:p>
            <a:pPr>
              <a:lnSpc>
                <a:spcPct val="80000"/>
              </a:lnSpc>
            </a:pPr>
            <a:r>
              <a:rPr lang="en-US" sz="1600" dirty="0"/>
              <a:t>harmful effect after a single or short-term exposure</a:t>
            </a:r>
          </a:p>
          <a:p>
            <a:pPr>
              <a:lnSpc>
                <a:spcPct val="80000"/>
              </a:lnSpc>
            </a:pPr>
            <a:r>
              <a:rPr lang="en-US" sz="1600" dirty="0"/>
              <a:t>most common measure of acute toxicity is LD</a:t>
            </a:r>
            <a:r>
              <a:rPr lang="en-US" sz="1600" baseline="-25000" dirty="0"/>
              <a:t>50</a:t>
            </a:r>
            <a:r>
              <a:rPr lang="en-US" sz="1600" dirty="0"/>
              <a:t> (median lethal dose) </a:t>
            </a:r>
          </a:p>
          <a:p>
            <a:pPr lvl="1">
              <a:lnSpc>
                <a:spcPct val="80000"/>
              </a:lnSpc>
            </a:pPr>
            <a:r>
              <a:rPr lang="en-US" sz="1400" dirty="0"/>
              <a:t>mg of chemical/kg of body weight</a:t>
            </a:r>
          </a:p>
          <a:p>
            <a:pPr lvl="1">
              <a:lnSpc>
                <a:spcPct val="80000"/>
              </a:lnSpc>
            </a:pPr>
            <a:r>
              <a:rPr lang="en-US" sz="1400" dirty="0"/>
              <a:t>would be expected to kill 50% of a group of experimental animals</a:t>
            </a:r>
          </a:p>
          <a:p>
            <a:pPr>
              <a:lnSpc>
                <a:spcPct val="80000"/>
              </a:lnSpc>
            </a:pPr>
            <a:r>
              <a:rPr lang="en-US" sz="1600" dirty="0"/>
              <a:t>parallel measure of acute inhalation toxicity is given by the LC</a:t>
            </a:r>
            <a:r>
              <a:rPr lang="en-US" sz="1600" baseline="-25000" dirty="0"/>
              <a:t>50</a:t>
            </a:r>
            <a:r>
              <a:rPr lang="en-US" sz="1600" dirty="0"/>
              <a:t> (median lethal concentration)</a:t>
            </a:r>
          </a:p>
          <a:p>
            <a:pPr lvl="1">
              <a:lnSpc>
                <a:spcPct val="80000"/>
              </a:lnSpc>
            </a:pPr>
            <a:r>
              <a:rPr lang="en-US" sz="1400" dirty="0"/>
              <a:t>airborne concentration in mg chemical per cubic meter of air, or parts per million (ppm) in the air (for conversions calculations see </a:t>
            </a:r>
            <a:r>
              <a:rPr lang="en-US" sz="1400" dirty="0">
                <a:hlinkClick r:id="rId2"/>
              </a:rPr>
              <a:t>examples</a:t>
            </a:r>
            <a:r>
              <a:rPr lang="en-US" sz="1400" dirty="0"/>
              <a:t>)</a:t>
            </a:r>
          </a:p>
          <a:p>
            <a:pPr lvl="1">
              <a:lnSpc>
                <a:spcPct val="80000"/>
              </a:lnSpc>
            </a:pPr>
            <a:r>
              <a:rPr lang="en-US" sz="1400" dirty="0"/>
              <a:t>normally determined in rats using a 4-hour exposure period</a:t>
            </a:r>
          </a:p>
          <a:p>
            <a:pPr lvl="1">
              <a:lnSpc>
                <a:spcPct val="80000"/>
              </a:lnSpc>
            </a:pPr>
            <a:r>
              <a:rPr lang="en-US" sz="1400" dirty="0"/>
              <a:t>reported as the LC</a:t>
            </a:r>
            <a:r>
              <a:rPr lang="en-US" sz="1400" baseline="-25000" dirty="0"/>
              <a:t>50</a:t>
            </a:r>
            <a:r>
              <a:rPr lang="en-US" sz="1400" dirty="0"/>
              <a:t> with the time specified</a:t>
            </a:r>
          </a:p>
          <a:p>
            <a:pPr>
              <a:lnSpc>
                <a:spcPct val="80000"/>
              </a:lnSpc>
            </a:pPr>
            <a:r>
              <a:rPr lang="en-US" sz="1600" dirty="0"/>
              <a:t>depending on the degree and reversibility of damage at the point of exposure, substances are classified as non-irritants, irritants or corrosives</a:t>
            </a:r>
          </a:p>
          <a:p>
            <a:pPr lvl="1">
              <a:lnSpc>
                <a:spcPct val="80000"/>
              </a:lnSpc>
            </a:pPr>
            <a:r>
              <a:rPr lang="en-US" sz="1400" dirty="0"/>
              <a:t>irritation</a:t>
            </a:r>
          </a:p>
          <a:p>
            <a:pPr lvl="2">
              <a:lnSpc>
                <a:spcPct val="80000"/>
              </a:lnSpc>
            </a:pPr>
            <a:r>
              <a:rPr lang="en-US" sz="1200" dirty="0"/>
              <a:t>localized reaction resulting from either a single or multiple exposure to a physical or chemical entity at the same site</a:t>
            </a:r>
          </a:p>
          <a:p>
            <a:pPr lvl="2">
              <a:lnSpc>
                <a:spcPct val="80000"/>
              </a:lnSpc>
            </a:pPr>
            <a:r>
              <a:rPr lang="en-US" sz="1200" dirty="0"/>
              <a:t>characterized by the presence of redness and swelling and may or may not result in cell death</a:t>
            </a:r>
          </a:p>
          <a:p>
            <a:pPr lvl="1">
              <a:lnSpc>
                <a:spcPct val="80000"/>
              </a:lnSpc>
            </a:pPr>
            <a:r>
              <a:rPr lang="en-US" sz="1400" dirty="0"/>
              <a:t>corrosives</a:t>
            </a:r>
          </a:p>
          <a:p>
            <a:pPr lvl="2">
              <a:lnSpc>
                <a:spcPct val="80000"/>
              </a:lnSpc>
            </a:pPr>
            <a:r>
              <a:rPr lang="en-US" sz="1200" dirty="0"/>
              <a:t>will cause irreversible tissue destruction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8" name="Rectangle 8"/>
          <p:cNvSpPr>
            <a:spLocks noGrp="1" noChangeArrowheads="1"/>
          </p:cNvSpPr>
          <p:nvPr>
            <p:ph type="title"/>
          </p:nvPr>
        </p:nvSpPr>
        <p:spPr/>
        <p:txBody>
          <a:bodyPr/>
          <a:lstStyle/>
          <a:p>
            <a:r>
              <a:rPr lang="en-US"/>
              <a:t>Chronic Toxicity</a:t>
            </a:r>
          </a:p>
        </p:txBody>
      </p:sp>
      <p:sp>
        <p:nvSpPr>
          <p:cNvPr id="5129" name="Rectangle 9"/>
          <p:cNvSpPr>
            <a:spLocks noGrp="1" noChangeArrowheads="1"/>
          </p:cNvSpPr>
          <p:nvPr>
            <p:ph type="body" idx="1"/>
          </p:nvPr>
        </p:nvSpPr>
        <p:spPr/>
        <p:txBody>
          <a:bodyPr/>
          <a:lstStyle/>
          <a:p>
            <a:pPr>
              <a:lnSpc>
                <a:spcPct val="80000"/>
              </a:lnSpc>
            </a:pPr>
            <a:r>
              <a:rPr lang="en-US" sz="1600"/>
              <a:t>characterized by the adverse health effects in an animal or person which have been caused by</a:t>
            </a:r>
          </a:p>
          <a:p>
            <a:pPr lvl="1">
              <a:lnSpc>
                <a:spcPct val="80000"/>
              </a:lnSpc>
            </a:pPr>
            <a:r>
              <a:rPr lang="en-US" sz="1400"/>
              <a:t>exposure to a substance over a significant portion of that animal's or person's life</a:t>
            </a:r>
          </a:p>
          <a:p>
            <a:pPr lvl="1">
              <a:lnSpc>
                <a:spcPct val="80000"/>
              </a:lnSpc>
            </a:pPr>
            <a:r>
              <a:rPr lang="en-US" sz="1400"/>
              <a:t>long-term effects resulting from a single or a few doses</a:t>
            </a:r>
          </a:p>
          <a:p>
            <a:pPr>
              <a:lnSpc>
                <a:spcPct val="80000"/>
              </a:lnSpc>
            </a:pPr>
            <a:r>
              <a:rPr lang="en-US" sz="1600"/>
              <a:t>intent of chronic toxicity testing in animals is to define a specific dose or exposure level that will produce a measurable, long-term toxic effect in a target organ (lungs, liver, kidney, etc.)</a:t>
            </a:r>
          </a:p>
          <a:p>
            <a:pPr>
              <a:lnSpc>
                <a:spcPct val="80000"/>
              </a:lnSpc>
            </a:pPr>
            <a:r>
              <a:rPr lang="en-US" sz="1600"/>
              <a:t>properly designed chronic toxicity study should provide a "non-observable-effect level" (NOEL)</a:t>
            </a:r>
          </a:p>
          <a:p>
            <a:pPr>
              <a:lnSpc>
                <a:spcPct val="80000"/>
              </a:lnSpc>
            </a:pPr>
            <a:r>
              <a:rPr lang="en-US" sz="1600"/>
              <a:t>carcinogenicity</a:t>
            </a:r>
          </a:p>
          <a:p>
            <a:pPr lvl="1">
              <a:lnSpc>
                <a:spcPct val="80000"/>
              </a:lnSpc>
            </a:pPr>
            <a:r>
              <a:rPr lang="en-US" sz="1400"/>
              <a:t>ability of a substance to cause tumors (cancers) in the body</a:t>
            </a:r>
          </a:p>
          <a:p>
            <a:pPr lvl="1">
              <a:lnSpc>
                <a:spcPct val="80000"/>
              </a:lnSpc>
            </a:pPr>
            <a:r>
              <a:rPr lang="en-US" sz="1400"/>
              <a:t>experimental time 2-7 years, 2+ years to evaluate data</a:t>
            </a:r>
          </a:p>
          <a:p>
            <a:pPr>
              <a:lnSpc>
                <a:spcPct val="80000"/>
              </a:lnSpc>
            </a:pPr>
            <a:r>
              <a:rPr lang="en-US" sz="1600"/>
              <a:t>mutagenicity</a:t>
            </a:r>
          </a:p>
          <a:p>
            <a:pPr lvl="1">
              <a:lnSpc>
                <a:spcPct val="80000"/>
              </a:lnSpc>
            </a:pPr>
            <a:r>
              <a:rPr lang="en-US" sz="1400"/>
              <a:t>current thinking - many types of cancers have their origins in genetic changes (mutations) that occur in the body’s cells</a:t>
            </a:r>
          </a:p>
          <a:p>
            <a:pPr lvl="1">
              <a:lnSpc>
                <a:spcPct val="80000"/>
              </a:lnSpc>
            </a:pPr>
            <a:r>
              <a:rPr lang="en-US" sz="1400"/>
              <a:t>ability of substance to cause changes in the genetic material of cells</a:t>
            </a:r>
          </a:p>
          <a:p>
            <a:pPr lvl="1">
              <a:lnSpc>
                <a:spcPct val="80000"/>
              </a:lnSpc>
            </a:pPr>
            <a:r>
              <a:rPr lang="en-US" sz="1400"/>
              <a:t>alternate short-term test</a:t>
            </a:r>
          </a:p>
          <a:p>
            <a:pPr lvl="1">
              <a:lnSpc>
                <a:spcPct val="80000"/>
              </a:lnSpc>
            </a:pPr>
            <a:r>
              <a:rPr lang="en-US" sz="1400"/>
              <a:t>not an absolute correlation between mutagenicity and carcinogenicity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Rectangle 8"/>
          <p:cNvSpPr>
            <a:spLocks noGrp="1" noChangeArrowheads="1"/>
          </p:cNvSpPr>
          <p:nvPr>
            <p:ph type="title"/>
          </p:nvPr>
        </p:nvSpPr>
        <p:spPr/>
        <p:txBody>
          <a:bodyPr/>
          <a:lstStyle/>
          <a:p>
            <a:r>
              <a:rPr lang="en-US"/>
              <a:t>Sensitization</a:t>
            </a:r>
          </a:p>
        </p:txBody>
      </p:sp>
      <p:sp>
        <p:nvSpPr>
          <p:cNvPr id="6153" name="Rectangle 9"/>
          <p:cNvSpPr>
            <a:spLocks noGrp="1" noChangeArrowheads="1"/>
          </p:cNvSpPr>
          <p:nvPr>
            <p:ph type="body" idx="1"/>
          </p:nvPr>
        </p:nvSpPr>
        <p:spPr/>
        <p:txBody>
          <a:bodyPr/>
          <a:lstStyle/>
          <a:p>
            <a:r>
              <a:rPr lang="en-US" sz="2000"/>
              <a:t>an allergic reaction to a substance that develops upon repeated exposure </a:t>
            </a:r>
          </a:p>
          <a:p>
            <a:r>
              <a:rPr lang="en-US" sz="2000"/>
              <a:t>causes skin rashes in the case of dermal sensitization, or an asthmatic-type reaction in cases of respiratory sensitization</a:t>
            </a:r>
          </a:p>
          <a:p>
            <a:r>
              <a:rPr lang="en-US" sz="2000"/>
              <a:t>the extent of the reaction does not necessarily bear a relationship to the degree of exposure</a:t>
            </a:r>
          </a:p>
          <a:p>
            <a:r>
              <a:rPr lang="en-US" sz="2000"/>
              <a:t>persons sensitized to a certain substance can react strongly to trace amounts of that material</a:t>
            </a:r>
          </a:p>
          <a:p>
            <a:r>
              <a:rPr lang="en-US" sz="2000"/>
              <a:t>cross sensitization - person who is sensitized to one chemical substance may react to other similar materials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p:txBody>
          <a:bodyPr/>
          <a:lstStyle/>
          <a:p>
            <a:r>
              <a:rPr lang="en-US" dirty="0"/>
              <a:t>Exposure Limits – </a:t>
            </a:r>
            <a:r>
              <a:rPr lang="en-US" sz="2800" dirty="0"/>
              <a:t>American Conference of Governmental Industrial Hygienists (</a:t>
            </a:r>
            <a:r>
              <a:rPr lang="en-US" dirty="0"/>
              <a:t>ACGIH) Threshold Limit Values (TLVs)</a:t>
            </a:r>
          </a:p>
        </p:txBody>
      </p:sp>
      <p:sp>
        <p:nvSpPr>
          <p:cNvPr id="7175" name="Rectangle 7"/>
          <p:cNvSpPr>
            <a:spLocks noGrp="1" noChangeArrowheads="1"/>
          </p:cNvSpPr>
          <p:nvPr>
            <p:ph idx="1"/>
          </p:nvPr>
        </p:nvSpPr>
        <p:spPr/>
        <p:txBody>
          <a:bodyPr/>
          <a:lstStyle/>
          <a:p>
            <a:pPr>
              <a:lnSpc>
                <a:spcPct val="90000"/>
              </a:lnSpc>
            </a:pPr>
            <a:r>
              <a:rPr lang="en-US" sz="2000" dirty="0"/>
              <a:t>airborne concentrations of substances to which nearly all workers may be repeatedly exposed day after day without adverse effect</a:t>
            </a:r>
          </a:p>
          <a:p>
            <a:pPr>
              <a:lnSpc>
                <a:spcPct val="90000"/>
              </a:lnSpc>
            </a:pPr>
            <a:r>
              <a:rPr lang="en-US" sz="2000" dirty="0"/>
              <a:t>based on industrial experience and from experimental human and animal studies and a combination of the three</a:t>
            </a:r>
          </a:p>
          <a:p>
            <a:pPr>
              <a:lnSpc>
                <a:spcPct val="90000"/>
              </a:lnSpc>
            </a:pPr>
            <a:r>
              <a:rPr lang="en-US" sz="2000" dirty="0"/>
              <a:t>ACGIH (American Conference of Governmental Industrial Hygienists) determines threshold limit values (TLVs) for hazardous substances and physical agents</a:t>
            </a:r>
          </a:p>
          <a:p>
            <a:pPr>
              <a:lnSpc>
                <a:spcPct val="90000"/>
              </a:lnSpc>
            </a:pPr>
            <a:r>
              <a:rPr lang="en-US" sz="2000" dirty="0"/>
              <a:t>in a web browser search, “ACGIH TLV for “</a:t>
            </a:r>
            <a:r>
              <a:rPr lang="en-US" sz="2000" i="1" dirty="0"/>
              <a:t>chemical name</a:t>
            </a:r>
            <a:r>
              <a:rPr lang="en-US" sz="2000" dirty="0">
                <a:effectLst/>
              </a:rPr>
              <a:t>“</a:t>
            </a:r>
            <a:endParaRPr lang="en-US"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3F92-64B3-AE37-40EA-4D0E89D06196}"/>
              </a:ext>
            </a:extLst>
          </p:cNvPr>
          <p:cNvSpPr>
            <a:spLocks noGrp="1"/>
          </p:cNvSpPr>
          <p:nvPr>
            <p:ph type="title"/>
          </p:nvPr>
        </p:nvSpPr>
        <p:spPr/>
        <p:txBody>
          <a:bodyPr/>
          <a:lstStyle/>
          <a:p>
            <a:r>
              <a:rPr lang="en-US" sz="2800" dirty="0"/>
              <a:t>Three categories of TLVs established by (ACGIH):</a:t>
            </a:r>
            <a:br>
              <a:rPr lang="en-US" sz="2800" dirty="0"/>
            </a:br>
            <a:endParaRPr lang="en-US" dirty="0"/>
          </a:p>
        </p:txBody>
      </p:sp>
      <p:sp>
        <p:nvSpPr>
          <p:cNvPr id="3" name="Content Placeholder 2">
            <a:extLst>
              <a:ext uri="{FF2B5EF4-FFF2-40B4-BE49-F238E27FC236}">
                <a16:creationId xmlns:a16="http://schemas.microsoft.com/office/drawing/2014/main" id="{8E471CAD-C3A6-36BE-0E6F-D2E959C7545E}"/>
              </a:ext>
            </a:extLst>
          </p:cNvPr>
          <p:cNvSpPr>
            <a:spLocks noGrp="1"/>
          </p:cNvSpPr>
          <p:nvPr>
            <p:ph idx="1"/>
          </p:nvPr>
        </p:nvSpPr>
        <p:spPr/>
        <p:txBody>
          <a:bodyPr/>
          <a:lstStyle/>
          <a:p>
            <a:pPr>
              <a:lnSpc>
                <a:spcPct val="90000"/>
              </a:lnSpc>
            </a:pPr>
            <a:r>
              <a:rPr lang="en-US" sz="2000" dirty="0"/>
              <a:t>Threshold Limit Value - Time Weighted Average (TLV-TWA): time weighted average for a normal 8-hour workday and a 40-hour work week to which nearly all workers may be exposed without adverse effect</a:t>
            </a:r>
          </a:p>
          <a:p>
            <a:pPr>
              <a:lnSpc>
                <a:spcPct val="90000"/>
              </a:lnSpc>
            </a:pPr>
            <a:r>
              <a:rPr lang="en-US" sz="2000" dirty="0"/>
              <a:t>Threshold Limit Value - Short Term Exposure Limit (TLV-STEL): concentration to which workers can be exposed continuously for a short period of time (15 min) without suffering from irritation, chronic or irreversible tissue damage or narcosis (sleepiness), provided the daily TLV-TWA is not exceeded</a:t>
            </a:r>
          </a:p>
          <a:p>
            <a:pPr>
              <a:lnSpc>
                <a:spcPct val="90000"/>
              </a:lnSpc>
            </a:pPr>
            <a:r>
              <a:rPr lang="en-US" sz="2000" dirty="0"/>
              <a:t>Threshold Limit Value - Ceiling (TLV-C): the concentration that should not be exceeded during any part of the day</a:t>
            </a:r>
          </a:p>
        </p:txBody>
      </p:sp>
    </p:spTree>
    <p:extLst>
      <p:ext uri="{BB962C8B-B14F-4D97-AF65-F5344CB8AC3E}">
        <p14:creationId xmlns:p14="http://schemas.microsoft.com/office/powerpoint/2010/main" val="305929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1ECA-C82C-58C7-65FA-60815D63212E}"/>
              </a:ext>
            </a:extLst>
          </p:cNvPr>
          <p:cNvSpPr>
            <a:spLocks noGrp="1"/>
          </p:cNvSpPr>
          <p:nvPr>
            <p:ph type="title"/>
          </p:nvPr>
        </p:nvSpPr>
        <p:spPr/>
        <p:txBody>
          <a:bodyPr/>
          <a:lstStyle/>
          <a:p>
            <a:pPr lvl="0"/>
            <a:r>
              <a:rPr lang="en-US" noProof="0" dirty="0"/>
              <a:t>NIOSH (National Institute for Occupational Safety and Health)</a:t>
            </a:r>
            <a:br>
              <a:rPr lang="en-US" noProof="0" dirty="0"/>
            </a:br>
            <a:endParaRPr lang="en-US" dirty="0"/>
          </a:p>
        </p:txBody>
      </p:sp>
      <p:sp>
        <p:nvSpPr>
          <p:cNvPr id="3" name="Content Placeholder 2">
            <a:extLst>
              <a:ext uri="{FF2B5EF4-FFF2-40B4-BE49-F238E27FC236}">
                <a16:creationId xmlns:a16="http://schemas.microsoft.com/office/drawing/2014/main" id="{40E10D72-51AE-7F0E-A6B4-03D170C4048A}"/>
              </a:ext>
            </a:extLst>
          </p:cNvPr>
          <p:cNvSpPr>
            <a:spLocks noGrp="1"/>
          </p:cNvSpPr>
          <p:nvPr>
            <p:ph idx="1"/>
          </p:nvPr>
        </p:nvSpPr>
        <p:spPr>
          <a:xfrm>
            <a:off x="1066800" y="1981200"/>
            <a:ext cx="7696200" cy="4114800"/>
          </a:xfrm>
        </p:spPr>
        <p:txBody>
          <a:bodyPr/>
          <a:lstStyle/>
          <a:p>
            <a:r>
              <a:rPr lang="en-US" noProof="0" dirty="0"/>
              <a:t>has statutory responsibility for recommending exposure levels that are protective to workers</a:t>
            </a:r>
            <a:endParaRPr lang="en-US" dirty="0"/>
          </a:p>
          <a:p>
            <a:r>
              <a:rPr lang="en-US" noProof="0" dirty="0"/>
              <a:t>has identified Recommended Exposure Levels (RELs) for 677 hazardous substances: </a:t>
            </a:r>
            <a:r>
              <a:rPr lang="en-US" noProof="0" dirty="0">
                <a:hlinkClick r:id="rId2"/>
              </a:rPr>
              <a:t>http://www.cdc.gov/niosh/npg/npg.html</a:t>
            </a:r>
            <a:br>
              <a:rPr lang="en-US" noProof="0" dirty="0"/>
            </a:br>
            <a:endParaRPr lang="en-US" dirty="0"/>
          </a:p>
        </p:txBody>
      </p:sp>
    </p:spTree>
    <p:extLst>
      <p:ext uri="{BB962C8B-B14F-4D97-AF65-F5344CB8AC3E}">
        <p14:creationId xmlns:p14="http://schemas.microsoft.com/office/powerpoint/2010/main" val="2854041883"/>
      </p:ext>
    </p:extLst>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1628</TotalTime>
  <Pages>19</Pages>
  <Words>1566</Words>
  <Application>Microsoft Office PowerPoint</Application>
  <PresentationFormat>On-screen Show (4:3)</PresentationFormat>
  <Paragraphs>106</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Wingdings</vt:lpstr>
      <vt:lpstr>Shimmer</vt:lpstr>
      <vt:lpstr>Health and Safety Issues in Composites Manufacturing</vt:lpstr>
      <vt:lpstr>Review Safety Data Sheet, SDS (previously Material Safety Data Sheet, MSDS)</vt:lpstr>
      <vt:lpstr>Health Information Terminology</vt:lpstr>
      <vt:lpstr>Acute Toxicity</vt:lpstr>
      <vt:lpstr>Chronic Toxicity</vt:lpstr>
      <vt:lpstr>Sensitization</vt:lpstr>
      <vt:lpstr>Exposure Limits – American Conference of Governmental Industrial Hygienists (ACGIH) Threshold Limit Values (TLVs)</vt:lpstr>
      <vt:lpstr>Three categories of TLVs established by (ACGIH): </vt:lpstr>
      <vt:lpstr>NIOSH (National Institute for Occupational Safety and Health) </vt:lpstr>
      <vt:lpstr>Exposure Limits - Permissible Exposure Limits (PELs)</vt:lpstr>
      <vt:lpstr>Styrene</vt:lpstr>
      <vt:lpstr>Industrial Hygiene in a Composites Manufacturing Company</vt:lpstr>
      <vt:lpstr>Company Requirements</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dc:title>
  <dc:subject/>
  <dc:creator>K. Dennehy</dc:creator>
  <cp:keywords/>
  <dc:description/>
  <cp:lastModifiedBy>Dennehy, Keith</cp:lastModifiedBy>
  <cp:revision>116</cp:revision>
  <cp:lastPrinted>2015-01-12T17:09:36Z</cp:lastPrinted>
  <dcterms:created xsi:type="dcterms:W3CDTF">1997-09-29T11:55:48Z</dcterms:created>
  <dcterms:modified xsi:type="dcterms:W3CDTF">2024-01-08T20:46:00Z</dcterms:modified>
</cp:coreProperties>
</file>