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11" autoAdjust="0"/>
  </p:normalViewPr>
  <p:slideViewPr>
    <p:cSldViewPr>
      <p:cViewPr>
        <p:scale>
          <a:sx n="90" d="100"/>
          <a:sy n="90" d="100"/>
        </p:scale>
        <p:origin x="1234" y="-235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0496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2T21:14:43.610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0 44 6385,'0'0'3823,"9"12"-3047,14 37-671,31 92 1,-28-67-29,-10-40-72,0-2 0,2 1 0,1-2 0,30 36 0,7 13 30,-41-57-28,1 0 0,1-1 0,2 0 0,0-1 1,1-2-1,1 0 0,0-1 0,2-1 0,0-1 0,30 16 0,126 74 430,-173-102-412,0 0 0,0-1 0,1 1 0,-1-2 0,1 1 1,0-1-1,0 0 0,0 0 0,0-1 0,0 0 1,0 0-1,9-1 0,6-1 18,1-1 1,33-7-1,-6 0-23,-38 6-4,-1-1 0,0-1-1,0 1 1,0-2 0,-1 1 0,1-2 0,-1 1 0,-1-1-1,13-12 1,22-13 6,-6 8 1,54-39 16,-80 53-32,-1 0 0,0 0 0,0-1 0,-1 0 0,12-20 0,39-72 83,88-210 0,-134 272-8,-1-1 1,-1 0-1,10-71 0,-23 107-49,5-7 77,-3 12-103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2T21:14:55.946"/>
    </inkml:context>
    <inkml:brush xml:id="br0">
      <inkml:brushProperty name="width" value="0.035" units="cm"/>
      <inkml:brushProperty name="height" value="0.035" units="cm"/>
      <inkml:brushProperty name="color" value="#FFFFFF"/>
    </inkml:brush>
  </inkml:definitions>
  <inkml:trace contextRef="#ctx0" brushRef="#br0">0 988 8362,'0'0'741,"1"-21"980,2 11-1637,1-23 569,3 17-608,6-17-27,8-14 90,-14 35-100,19-44 63,-7 8 88,-16 36-148,-1 4 9,9-16 78,5-12-49,5-22 396,-10 30-314,21-40-1,-17 39-108,-11 23-13,-1-1-1,1 1 1,0 0 0,7-9-1,-1 4-4,11-16 18,13-11-27,-11 14 14,1 1-1,2 1 1,35-24-1,-28 22-3,12-5-11,1 1 0,1 3 1,80-30-1,-95 43-2,0 1 0,2 2 0,-1 1-1,1 2 1,0 1 0,56-1 0,-68 8-12,-1 1 0,1 0 0,-1 2 0,0 0 1,0 2-1,0 0 0,22 12 0,-23-9 16,-1 2-1,0 0 1,-1 0-1,0 2 1,19 20-1,0 3 25,35 47 0,-56-63-11,-1 0 0,-1 1 0,-1 1 0,-1 0 0,0 0 0,-2 2 0,-1-1 0,7 29-1,10 42 36,-14-58-30,-2 1 1,-1 1-1,-2 0 0,4 62 0,-11-92 83,1 0-1,-1 1 1,5 15 0,6 22 1307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2T21:15:19.192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0 0 5201,'0'0'951,"5"31"4621,-3-27-5557,0-1-1,0 1 1,0-1 0,0 1 0,-1 0-1,0-1 1,0 1 0,1 5-1,1 1-5,4 6 7,1-3-8,16 32-6,-24-45-2,0 0 0,0 0 0,0 0 0,0 0 0,1 0 0,-1 0 0,0 0 0,0 0 0,0 0 0,0 0 0,0 0 0,0 0 0,0-1 0,0 1 0,0 0 0,0 0 0,0 0 0,0 0 0,0 0 0,0 0 0,0 0 0,0 0 0,0 0 0,0 0 0,0 0 0,0 0 0,0-1 0,0 1 0,0 0 0,0 0 0,0 0 0,0 0 0,15 18 8,13 16-8,-17-19-9,-1-4-13,-2-3 19,26 23-3,-24-21 3,-12-11 6,51 30 21,-23-10-7,9 8-10,-22-14 1,-9-11-9,47 24 3,18 12 34,-3-5-59,-33-18 63,36 13-1,-61-26-54,12-2-134,85-15 130,-95 12 50,0 0 0,0-1-1,16-10 1,-16 9-26,53-19 186,-55 21-123,2 1 305,5-5-373,20-9 4,9-1 82,-33 14-80,52-18 5,-55 18-22,15-11 21,-18 12-5,-1 0 1,1-1 0,-1 0-1,0 0 1,0 0-1,6-6 1,-1 1 1,60-54-11,-61 54 30,15-7-70,23-25 405,-43 37-331,1-1 0,-1 1 0,0-1-1,0 0 1,-1 0 0,1 0 0,1-6 0,3-1-13,61-80 123,-58 78-162,0-10-9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2T21:15:22.288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472 417 8170,'0'0'3131,"-22"-2"-1544,11 0-1523,7 2-7,0-1-1,-1 0 0,1 0 1,0 0-1,0-1 1,0 0-1,0 1 0,0-1 1,-5-4-1,-28-14-2,29 15-47,3 2-5,-5-7 1,-13-13 23,1 2 47,-41-33 0,51 45-72,-24-23-1,-3-7 5,17 13 30,11 11-27,-14-20-8,-28-31 39,27 29-91,25 37 24,3 10 15,0-1 0,1 1 1,0 0-1,0-1 0,1 0 0,0 1 1,0-1-1,12 16 0,7 17 34,-12-20-24,1 1 0,2-2 0,0 0 0,1 0 1,21 20-1,-6-10-5,1-1 0,44 31 0,-49-44 135,10 8 118,-35-25-172,-8-3-39,-8-7-34,-1-1 1,2-1-1,0 0 1,0-1-1,1-1 1,-15-20-1,-1-5 76,-33-59 1,31 46-33,11 20-2,-27-59 0,46 84-340,8 12 233,8 13 84,-15-18-29,169 224 81,-146-198-79,1-1 0,29 23 0,8 8 48,-35-33-48,0-2 0,1-1 0,2-1 0,0-1 0,58 25 0,-60-29 17,48 28 14,-58-33-43,-14-9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2T21:15:31.212"/>
    </inkml:context>
    <inkml:brush xml:id="br0">
      <inkml:brushProperty name="width" value="0.035" units="cm"/>
      <inkml:brushProperty name="height" value="0.035" units="cm"/>
      <inkml:brushProperty name="color" value="#FF0066"/>
    </inkml:brush>
  </inkml:definitions>
  <inkml:trace contextRef="#ctx0" brushRef="#br0">48 56 6129,'0'0'2484,"-14"21"-1408,-7 11-879,16-24 2064,5-7-2249,1 0 0,-1 0 0,0 0 0,0 0 0,1 0-1,-1 0 1,0 0 0,1 0 0,-1-1 0,1 1 0,-1 0 0,1 0 0,-1 0 0,1 0 0,0-1 0,0 1 0,-1 0 0,1-1 0,0 1 0,1 0 0,9 10 50,-1 1-43,-7-8 15,1 1 0,0-1 1,-1 0-1,1 0 0,1-1 1,-1 1-1,6 2 0,0 1 46,22 18 10,-1 4 108,1 0-198,-22-20-7,-1-3 23,5 1-2,29 14-10,-4 3 52,-26-15-51,-8-5 19,1 0 0,0-1 0,0 1 0,1-1-1,11 4 1,-5-3-4,53 25 234,-50-20-226,39 15 25,-40-20-53,-2-3 8,2 0-7,3 1 25,0 0 1,34 9-1,-45-9-24,-1 0 1,1-1-1,0 0 0,-1 0 0,1 0 1,10-1-1,14-1 15,13-4-2,-29 4 31,39-17-29,-40 15-26,41-21 27,-49 22-6,0 0 0,0 0 1,0-1-1,-1 0 0,1 0 0,6-6 0,0 1-1,12-6 50,-19 11-57,0 0 0,0 0 0,0 0 0,0-1 0,5-5-1,20-17 46,4-2-46,-29 24 12,0 1 0,-1-1 0,1 0 0,-1-1 0,0 1 1,0-1-1,0 1 0,3-7 0,17-20 89,-10 13-4,13-14-85,20-30 312,-41 54-253,6-12 161,-5 8-208,1 0-1,0 0 1,18-19 0,-24 29 13,13-14 4,-16 16-46,1 0 0,0 1 0,0-1 0,0 0 0,0 0 0,0 1 0,0-1 0,0 0 0,0 0 0,0 1 0,0-1 0,0 0 0,0 0 0,0 1 0,0-1 0,0 0 0,0 0 0,0 1 0,0-1 0,0 0 0,0 0 0,1 1 0,-1-1 0,0 0 0,0 0 0,0 0 0,0 1 0,0-1 0,1 0 0,-1 0 0,0 0 0,0 0 0,0 1 0,1-1 0,-1 0 0,0 0 0,0 0 0,1 0 0,-1 0 0,0 0 0,0 0 0,1 0 0,-1 0 0,0 0 0,0 1 0,1-1 0,-1 0 0,0 0 0,0-1 0,1 1 0,-1 0 0,0 0 0,0 0 0,1 0 0,-1 0 0,0 0 0,0 0 0,0 0 0,1 0 0,-1 0 0,0-1 0,0 1 0,1 0 0,-4 32 6,2-27-3,0 0 1,0 0 0,-1 0-1,0 0 1,0-1 0,0 1-1,0 0 1,0-1-1,-1 0 1,-5 7 0,-2 5 17,-19 32 14,3-5 31,-26 57-1,47-89-60,-1 0 0,0-1 0,0 1 0,-2-1 1,-11 13-1,19-23 14,11-12-217,-4 3 217,25-27 104,-3-1 1,-1-1-1,41-75 1,-58 88 110,-11 23-196,1-2-36,-8 10-179,-70 96 205,-139 141 0,201-228-11,0-2 1,-2 0-1,1-1 0,-1-1 1,-1 0-1,0-1 0,0-1 1,-1-1-1,0-1 0,0 0 1,-23 4-1,26-7 145,-1 0-1,0-1 1,1-1-1,-2 0 1,1-2-1,0 0 1,0 0-1,0-2 1,-19-3-1,-2-2 247,24 5-239,0 0 1,1-1-1,0-1 1,-24-9-1,36 13-72,-17-10 311,-14-3-326,-29-10 435,55 21-450,0 0 0,0-1 0,0 0-1,1 0 1,-1 0 0,-6-6 0,0 1-20,4 4 75,1 0 0,-1 0 0,1-1 1,0 0-1,-9-9 0,3 3-86,5 4 2,-9-9 220,-2-5-180,3 3 50,-1 0 0,-34-27-1,5 13-98,42 28-91,0 2 1,1-1-1,-1 0 0,0 1 1,-1-1-1,1 1 1,0 1-1,-1-1 0,-4-1 1,-3-1-64,2 1-817,9 3 125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567047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>
              <a:spcBef>
                <a:spcPct val="20000"/>
              </a:spcBef>
            </a:pPr>
            <a:r>
              <a:rPr lang="en-US" dirty="0"/>
              <a:t>show sample of chopped mat material</a:t>
            </a:r>
          </a:p>
          <a:p>
            <a:pPr lvl="1">
              <a:spcBef>
                <a:spcPct val="20000"/>
              </a:spcBef>
            </a:pPr>
            <a:r>
              <a:rPr lang="en-US" dirty="0"/>
              <a:t>woven fabric material form (have terminology and weave patterns been defined???)</a:t>
            </a:r>
          </a:p>
          <a:p>
            <a:pPr lvl="1">
              <a:spcBef>
                <a:spcPct val="20000"/>
              </a:spcBef>
            </a:pPr>
            <a:r>
              <a:rPr lang="en-US" dirty="0"/>
              <a:t>	refer to handout</a:t>
            </a:r>
          </a:p>
          <a:p>
            <a:pPr lvl="1">
              <a:spcBef>
                <a:spcPct val="20000"/>
              </a:spcBef>
            </a:pPr>
            <a:r>
              <a:rPr lang="en-US" dirty="0"/>
              <a:t>	show manufacturers book</a:t>
            </a:r>
          </a:p>
          <a:p>
            <a:pPr lvl="1">
              <a:spcBef>
                <a:spcPct val="20000"/>
              </a:spcBef>
            </a:pPr>
            <a:r>
              <a:rPr lang="en-US" dirty="0"/>
              <a:t>	define terminology</a:t>
            </a:r>
          </a:p>
          <a:p>
            <a:pPr lvl="1">
              <a:spcBef>
                <a:spcPct val="20000"/>
              </a:spcBef>
            </a:pPr>
            <a:r>
              <a:rPr lang="en-US" dirty="0"/>
              <a:t>	define basic weave patterns</a:t>
            </a:r>
          </a:p>
          <a:p>
            <a:pPr lvl="2"/>
            <a:r>
              <a:rPr lang="en-US" dirty="0"/>
              <a:t>work through definition with 120 woven fabric</a:t>
            </a:r>
          </a:p>
          <a:p>
            <a:pPr lvl="2"/>
            <a:r>
              <a:rPr lang="en-US" dirty="0"/>
              <a:t>compare 112 and 113 woven fabric, note count similarity, strand weight (yield) difference and effect on breaking strength</a:t>
            </a:r>
          </a:p>
          <a:p>
            <a:pPr lvl="1"/>
            <a:r>
              <a:rPr lang="en-US" dirty="0"/>
              <a:t>show sample of unidirectional fabric	</a:t>
            </a:r>
          </a:p>
        </p:txBody>
      </p:sp>
      <p:sp>
        <p:nvSpPr>
          <p:cNvPr id="51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757568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379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3379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79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3798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3801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33802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3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4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5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6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7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0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0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810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1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12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CC78BCD-EF81-40B1-ADA4-12DDFD980C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80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54011-E083-44AC-9607-730521E88C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29BED-5110-4CA3-9AA2-94A335C8BD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13D3B-09DE-4BE5-87CB-A6BB65D659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8F0F9-C4C6-4EBD-AC5C-E0DE600B9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12087-91A2-4DE9-B08C-49F41EC6C9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36533-9754-4FCB-96FA-E839FE6912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A486A-4E9D-4838-BD33-BB223954CF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4CE37-477C-4CDD-B07F-61096B4301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92AF1-0327-4D96-BCA2-761F96CAC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D7F63-F832-4283-A191-0DB925302C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277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77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277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7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78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278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A4F1F32-20A9-474C-88CF-A40995269D7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7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1.winona.edu/kdennehy/CME390/Topics/handlayup/jps_product_manual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urse1.winona.edu/kdennehy/CME390/Topics/handlayup/YarnTerminology03.ht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stsystem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HAND (WET) LAY-UP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COMBINING OF REINFORCING FIBER AND RESIN AT THE TIME OF PART FABRICATION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 RESIN TO FABRIC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3429000"/>
          </a:xfrm>
        </p:spPr>
        <p:txBody>
          <a:bodyPr/>
          <a:lstStyle/>
          <a:p>
            <a:r>
              <a:rPr lang="en-US" sz="2000" dirty="0"/>
              <a:t>apply resin to fabric on mold surface or, preferably, wet out fabric with resin on separate surface and transfer to mold</a:t>
            </a:r>
          </a:p>
          <a:p>
            <a:r>
              <a:rPr lang="en-US" sz="2000" dirty="0"/>
              <a:t>resin may be sprayed, poured or brushed on, and spread with brush and/or squeegee</a:t>
            </a:r>
          </a:p>
          <a:p>
            <a:r>
              <a:rPr lang="en-US" sz="2000" dirty="0"/>
              <a:t>applying resin on mold surface prior to laying of fabric facilitates removal of entrapped air during compaction process (resin is forced up through the fabric and the air is evacuated)</a:t>
            </a:r>
          </a:p>
          <a:p>
            <a:r>
              <a:rPr lang="en-US" sz="2000" dirty="0"/>
              <a:t>applying resin to fabric on separate surface prevents resin rich areas (concave, negative, female contours) and resin starved areas (convex, positive, male contours)</a:t>
            </a:r>
          </a:p>
          <a:p>
            <a:r>
              <a:rPr lang="en-US" sz="2000" dirty="0"/>
              <a:t>tools: paint brush, spray equipment, squeegee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1F9E667-AC28-2B82-57A2-D4DE588EEDE1}"/>
                  </a:ext>
                </a:extLst>
              </p14:cNvPr>
              <p14:cNvContentPartPr/>
              <p14:nvPr/>
            </p14:nvContentPartPr>
            <p14:xfrm>
              <a:off x="242907" y="4638520"/>
              <a:ext cx="579600" cy="347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1F9E667-AC28-2B82-57A2-D4DE588EEDE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6787" y="4632400"/>
                <a:ext cx="591840" cy="35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DA910C5-FD8F-A019-D9DA-AA41687DB4BB}"/>
                  </a:ext>
                </a:extLst>
              </p14:cNvPr>
              <p14:cNvContentPartPr/>
              <p14:nvPr/>
            </p14:nvContentPartPr>
            <p14:xfrm>
              <a:off x="240747" y="5317120"/>
              <a:ext cx="599760" cy="356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DA910C5-FD8F-A019-D9DA-AA41687DB4B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4627" y="5311000"/>
                <a:ext cx="612000" cy="36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E64658C-D44F-23E1-A10A-7212315EBDCC}"/>
                  </a:ext>
                </a:extLst>
              </p14:cNvPr>
              <p14:cNvContentPartPr/>
              <p14:nvPr/>
            </p14:nvContentPartPr>
            <p14:xfrm>
              <a:off x="330387" y="4678480"/>
              <a:ext cx="497880" cy="183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E64658C-D44F-23E1-A10A-7212315EBDC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4267" y="4672360"/>
                <a:ext cx="510120" cy="19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40ACE13-299A-2098-D747-1E27E9C90A67}"/>
                  </a:ext>
                </a:extLst>
              </p14:cNvPr>
              <p14:cNvContentPartPr/>
              <p14:nvPr/>
            </p14:nvContentPartPr>
            <p14:xfrm>
              <a:off x="274947" y="4646800"/>
              <a:ext cx="271080" cy="2304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40ACE13-299A-2098-D747-1E27E9C90A6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8827" y="4640680"/>
                <a:ext cx="283320" cy="24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00F1533-611A-5F7D-736A-5B603ABC7502}"/>
                  </a:ext>
                </a:extLst>
              </p14:cNvPr>
              <p14:cNvContentPartPr/>
              <p14:nvPr/>
            </p14:nvContentPartPr>
            <p14:xfrm>
              <a:off x="316347" y="4669120"/>
              <a:ext cx="482040" cy="2152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00F1533-611A-5F7D-736A-5B603ABC750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0227" y="4663000"/>
                <a:ext cx="494280" cy="227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COMPACTION	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resin should be applied, and the plies compacted on mold surface from the center to the outside to facilitate removal of entrapped air, visually able to see air moving</a:t>
            </a:r>
          </a:p>
          <a:p>
            <a:r>
              <a:rPr lang="en-US" dirty="0"/>
              <a:t>pressure can be applied with a squeegee and/or serrated roller</a:t>
            </a:r>
          </a:p>
          <a:p>
            <a:r>
              <a:rPr lang="en-US" dirty="0"/>
              <a:t>bridging on female contours (radii) must be avoided</a:t>
            </a:r>
          </a:p>
          <a:p>
            <a:r>
              <a:rPr lang="en-US" dirty="0"/>
              <a:t>tools: squeegee, serrated rollers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VACUUM BAGGING SEQUENCE (VERTICAL BLEED)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4" name="Picture 4" descr="VertBleedBaggingSequenc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6025" y="2819400"/>
            <a:ext cx="5111201" cy="2178568"/>
          </a:xfrm>
          <a:noFill/>
          <a:ln/>
        </p:spPr>
      </p:pic>
      <p:pic>
        <p:nvPicPr>
          <p:cNvPr id="3" name="Picture 2" descr="A picture containing indoor, wall, sink, dirty&#10;&#10;Description automatically generated">
            <a:extLst>
              <a:ext uri="{FF2B5EF4-FFF2-40B4-BE49-F238E27FC236}">
                <a16:creationId xmlns:a16="http://schemas.microsoft.com/office/drawing/2014/main" id="{CE706B17-8DF2-45AB-A1DB-A93FF5876B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16462" y="2231224"/>
            <a:ext cx="4940300" cy="370522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PEEL PLY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placed immediately on top of or under the composite laminate</a:t>
            </a:r>
          </a:p>
          <a:p>
            <a:r>
              <a:rPr lang="en-US"/>
              <a:t>removed just before bonding or painting operations to provide clean, bondable surface</a:t>
            </a:r>
          </a:p>
          <a:p>
            <a:r>
              <a:rPr lang="en-US"/>
              <a:t>woven fabric (nylon, polyester, or fiberglass) treated with nontransferable release agent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SEPARATOR (RELEASE FILM)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543800" cy="4114800"/>
          </a:xfrm>
        </p:spPr>
        <p:txBody>
          <a:bodyPr/>
          <a:lstStyle/>
          <a:p>
            <a:r>
              <a:rPr lang="en-US" dirty="0"/>
              <a:t>nonperforated film is placed between laminate (or  peel ply, if used) and tool (tool surface preparation often makes this film unnecessary)</a:t>
            </a:r>
          </a:p>
          <a:p>
            <a:r>
              <a:rPr lang="en-US" dirty="0"/>
              <a:t>porous or perforated film is placed on top of laminate (and peel ply, if used, in some cases peel ply itself may serve as the porous film)</a:t>
            </a:r>
          </a:p>
          <a:p>
            <a:r>
              <a:rPr lang="en-US" dirty="0"/>
              <a:t>porous or perforated film allows volatiles to escape from laminate and excess resin to bleed from laminate into bleeder plies during cure</a:t>
            </a:r>
          </a:p>
          <a:p>
            <a:r>
              <a:rPr lang="en-US" dirty="0"/>
              <a:t>Spacing/size of perforations or porosity of material determines amount of resin flow from laminate surface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BLEEDER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absorb excess resin from laminate during cure (resulting in desired fiber volume)</a:t>
            </a:r>
          </a:p>
          <a:p>
            <a:r>
              <a:rPr lang="en-US" dirty="0"/>
              <a:t>fiberglass fabric or other absorbent materials or fabrics are used</a:t>
            </a:r>
          </a:p>
          <a:p>
            <a:r>
              <a:rPr lang="en-US" dirty="0"/>
              <a:t>amount of bleeder used is a function of</a:t>
            </a:r>
          </a:p>
          <a:p>
            <a:pPr lvl="1"/>
            <a:r>
              <a:rPr lang="en-US" dirty="0"/>
              <a:t>finished part fiber volume desired</a:t>
            </a:r>
          </a:p>
          <a:p>
            <a:pPr lvl="1"/>
            <a:r>
              <a:rPr lang="en-US" dirty="0"/>
              <a:t>resin content</a:t>
            </a:r>
          </a:p>
          <a:p>
            <a:pPr lvl="1"/>
            <a:r>
              <a:rPr lang="en-US" dirty="0"/>
              <a:t>absorbency of material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BARRIER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between bleeder plies and breather </a:t>
            </a:r>
          </a:p>
          <a:p>
            <a:r>
              <a:rPr lang="en-US" dirty="0" err="1"/>
              <a:t>nonperforated</a:t>
            </a:r>
            <a:r>
              <a:rPr lang="en-US" dirty="0"/>
              <a:t>, </a:t>
            </a:r>
            <a:r>
              <a:rPr lang="en-US" dirty="0" err="1"/>
              <a:t>nonadhering</a:t>
            </a:r>
            <a:r>
              <a:rPr lang="en-US" dirty="0"/>
              <a:t> (release) film</a:t>
            </a:r>
          </a:p>
          <a:p>
            <a:r>
              <a:rPr lang="en-US" dirty="0"/>
              <a:t>resins which produce excessive volatile by-products during cure (must be vented) by using film with small perforations and large spacing to prevent breather from becoming clogged with resin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BREATHER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top of barrier film to allow uniform application of vacuum pressure over laminate and removal of entrapped air or volatiles during cure</a:t>
            </a:r>
          </a:p>
          <a:p>
            <a:r>
              <a:rPr lang="en-US" dirty="0"/>
              <a:t>drapable, loosely woven fabric, or felt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CAUL PLATES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steel, aluminum, other</a:t>
            </a:r>
          </a:p>
          <a:p>
            <a:r>
              <a:rPr lang="en-US" dirty="0"/>
              <a:t>sometimes used to maintain same heating and cooling rate as mold</a:t>
            </a:r>
          </a:p>
          <a:p>
            <a:r>
              <a:rPr lang="en-US" dirty="0"/>
              <a:t>between barrier and breather</a:t>
            </a:r>
          </a:p>
          <a:p>
            <a:r>
              <a:rPr lang="en-US" dirty="0"/>
              <a:t>more uniform application of pressure</a:t>
            </a:r>
          </a:p>
          <a:p>
            <a:r>
              <a:rPr lang="en-US" dirty="0"/>
              <a:t>ensure a smooth, non-wavy surface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DAM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located peripherally to minimize edge bleeding</a:t>
            </a:r>
          </a:p>
          <a:p>
            <a:r>
              <a:rPr lang="en-US"/>
              <a:t>may be integral part of tool or rubber, metal bars, etc.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REINFORCING FIBER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E-glass, S-glass, </a:t>
            </a:r>
            <a:r>
              <a:rPr lang="en-US" sz="2000" dirty="0" err="1"/>
              <a:t>Aramid</a:t>
            </a:r>
            <a:r>
              <a:rPr lang="en-US" sz="2000" dirty="0"/>
              <a:t>, Carbon/Graphite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E-glass most common (process inherently produces lower "quality" composite laminate due to lack of tight resin content control and low compaction pressure)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mat material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randomly oriented chopped fibers or swirled continuous fibers which are held together loosely with a styrene-soluble binder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0.5 oz/sq ft - 3 oz/sq ft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woven fabric material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available on rolls in widths from 36 in. to 60 in. typically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terminology and basic weave patterns (reference </a:t>
            </a:r>
            <a:r>
              <a:rPr lang="en-US" sz="1800" dirty="0">
                <a:hlinkClick r:id="rId3"/>
              </a:rPr>
              <a:t>JPS Technical Reference Handbook</a:t>
            </a:r>
            <a:r>
              <a:rPr lang="en-US" sz="1800" dirty="0"/>
              <a:t> and </a:t>
            </a:r>
            <a:r>
              <a:rPr lang="en-US" sz="1800" dirty="0">
                <a:hlinkClick r:id="rId4"/>
              </a:rPr>
              <a:t>plied yarn construction figure</a:t>
            </a:r>
            <a:r>
              <a:rPr lang="en-US" sz="18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unidirectional fabric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very fine filling (stitching) yarn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biaxial fabric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VACUUM BAGGING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43400"/>
          </a:xfrm>
        </p:spPr>
        <p:txBody>
          <a:bodyPr/>
          <a:lstStyle/>
          <a:p>
            <a:r>
              <a:rPr lang="en-US" sz="2000" dirty="0"/>
              <a:t>vacuum bag</a:t>
            </a:r>
          </a:p>
          <a:p>
            <a:pPr lvl="1"/>
            <a:r>
              <a:rPr lang="en-US" sz="1800" dirty="0"/>
              <a:t>used to contain any vacuum pressure applied</a:t>
            </a:r>
          </a:p>
          <a:p>
            <a:pPr lvl="1"/>
            <a:r>
              <a:rPr lang="en-US" sz="1800" dirty="0"/>
              <a:t>application of the vacuum bag extremely critical</a:t>
            </a:r>
          </a:p>
          <a:p>
            <a:pPr lvl="2"/>
            <a:r>
              <a:rPr lang="en-US" sz="1600" dirty="0"/>
              <a:t>bag perforation must be prevented </a:t>
            </a:r>
          </a:p>
          <a:p>
            <a:pPr lvl="3"/>
            <a:r>
              <a:rPr lang="en-US" sz="1400" dirty="0"/>
              <a:t>no sharp edges on tool</a:t>
            </a:r>
          </a:p>
          <a:p>
            <a:pPr lvl="3"/>
            <a:r>
              <a:rPr lang="en-US" sz="1400" dirty="0"/>
              <a:t>properly sealed on edge</a:t>
            </a:r>
          </a:p>
          <a:p>
            <a:pPr lvl="2"/>
            <a:r>
              <a:rPr lang="en-US" sz="1600" dirty="0"/>
              <a:t>no bridging (requires folds in bag)</a:t>
            </a:r>
          </a:p>
          <a:p>
            <a:pPr lvl="2"/>
            <a:r>
              <a:rPr lang="en-US" sz="1600" dirty="0"/>
              <a:t>folds must be properly made, or undesirable wrinkles may occur in part</a:t>
            </a:r>
          </a:p>
          <a:p>
            <a:r>
              <a:rPr lang="en-US" sz="2000" dirty="0"/>
              <a:t>bag sealant tape</a:t>
            </a:r>
          </a:p>
          <a:p>
            <a:r>
              <a:rPr lang="en-US" sz="2000" dirty="0"/>
              <a:t>vacuum valves</a:t>
            </a:r>
          </a:p>
          <a:p>
            <a:r>
              <a:rPr lang="en-US" sz="2000" dirty="0"/>
              <a:t>vacuum hoses</a:t>
            </a:r>
          </a:p>
          <a:p>
            <a:r>
              <a:rPr lang="en-US" sz="2000" dirty="0"/>
              <a:t>vacuum source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CURING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follow cure schedule recommended by resin supplier</a:t>
            </a:r>
          </a:p>
          <a:p>
            <a:r>
              <a:rPr lang="en-US"/>
              <a:t>either room temperature or elevated temperature cure resin system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PREIMPREGNATED MATERIALS (PREPREGS)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96200" cy="4114800"/>
          </a:xfrm>
        </p:spPr>
        <p:txBody>
          <a:bodyPr/>
          <a:lstStyle/>
          <a:p>
            <a:r>
              <a:rPr lang="en-US" dirty="0"/>
              <a:t>reinforcements impregnated with metered amounts of uniformly distributed resin</a:t>
            </a:r>
          </a:p>
          <a:p>
            <a:r>
              <a:rPr lang="en-US" dirty="0"/>
              <a:t>processed to obtain optimum handling characteristics and reproducible cured laminate properties</a:t>
            </a:r>
          </a:p>
          <a:p>
            <a:r>
              <a:rPr lang="en-US" dirty="0" err="1"/>
              <a:t>thermoset</a:t>
            </a:r>
            <a:r>
              <a:rPr lang="en-US" dirty="0"/>
              <a:t> (and thermoplastic) resin systems (specify by % resin content by weight)</a:t>
            </a:r>
          </a:p>
          <a:p>
            <a:r>
              <a:rPr lang="en-US" dirty="0"/>
              <a:t>reinforcing fiber (specify by type, form, areal weight)</a:t>
            </a:r>
          </a:p>
          <a:p>
            <a:pPr lvl="1"/>
            <a:r>
              <a:rPr lang="en-US" dirty="0"/>
              <a:t>e-glass, s-glass, </a:t>
            </a:r>
            <a:r>
              <a:rPr lang="en-US" dirty="0" err="1"/>
              <a:t>aramid</a:t>
            </a:r>
            <a:r>
              <a:rPr lang="en-US" dirty="0"/>
              <a:t>, carbon/graphite</a:t>
            </a:r>
          </a:p>
          <a:p>
            <a:pPr lvl="1"/>
            <a:r>
              <a:rPr lang="en-US" dirty="0"/>
              <a:t>unidirectional tape, woven fabric</a:t>
            </a:r>
          </a:p>
          <a:p>
            <a:r>
              <a:rPr lang="en-US" dirty="0"/>
              <a:t>limited out time and shelf life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 LAY-UP OF PREPREGS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772400" cy="4419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mold preparation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ply (</a:t>
            </a:r>
            <a:r>
              <a:rPr lang="en-US" sz="2000" dirty="0" err="1"/>
              <a:t>prepreg</a:t>
            </a:r>
            <a:r>
              <a:rPr lang="en-US" sz="2000" dirty="0"/>
              <a:t>) cutting (and kitting)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allow </a:t>
            </a:r>
            <a:r>
              <a:rPr lang="en-US" sz="2000" dirty="0" err="1"/>
              <a:t>prepreg</a:t>
            </a:r>
            <a:r>
              <a:rPr lang="en-US" sz="2000" dirty="0"/>
              <a:t> to reach room temp (no condensation, min 2 hours)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film adhesive may be used against mold surface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release film is removed, ply is laid on mold using hand pressure, squeegee, and/or roller, then carrier sheet removed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heat gun may be used to improve tack</a:t>
            </a:r>
          </a:p>
          <a:p>
            <a:pPr>
              <a:lnSpc>
                <a:spcPct val="90000"/>
              </a:lnSpc>
            </a:pPr>
            <a:r>
              <a:rPr lang="en-US" sz="2000" dirty="0" err="1"/>
              <a:t>debulking</a:t>
            </a:r>
            <a:r>
              <a:rPr lang="en-US" sz="2000" dirty="0"/>
              <a:t> (interim compactions)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process materials and sequence is similar to wet lay-up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cure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autoclave (applies heat and pressure)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cure cycle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temperature and pressure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ramp rates and holds</a:t>
            </a:r>
          </a:p>
          <a:p>
            <a:pPr lvl="1">
              <a:lnSpc>
                <a:spcPct val="90000"/>
              </a:lnSpc>
              <a:buClr>
                <a:srgbClr val="FFFFFF"/>
              </a:buClr>
            </a:pPr>
            <a:r>
              <a:rPr lang="en-US" sz="1800" dirty="0">
                <a:solidFill>
                  <a:srgbClr val="FFFFFF"/>
                </a:solidFill>
              </a:rPr>
              <a:t>out-of-autoclave </a:t>
            </a:r>
            <a:r>
              <a:rPr lang="en-US" sz="1800" dirty="0" err="1">
                <a:solidFill>
                  <a:srgbClr val="FFFFFF"/>
                </a:solidFill>
              </a:rPr>
              <a:t>prepregs</a:t>
            </a:r>
            <a:r>
              <a:rPr lang="en-US" sz="1800" dirty="0">
                <a:solidFill>
                  <a:srgbClr val="FFFFFF"/>
                </a:solidFill>
              </a:rPr>
              <a:t> need oven/vacuum pressure only</a:t>
            </a:r>
          </a:p>
          <a:p>
            <a:pPr lvl="2"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RESINS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polyesters</a:t>
            </a:r>
          </a:p>
          <a:p>
            <a:r>
              <a:rPr lang="en-US"/>
              <a:t>vinyl esters</a:t>
            </a:r>
          </a:p>
          <a:p>
            <a:r>
              <a:rPr lang="en-US"/>
              <a:t>epoxies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MOLD/TOOL PREPARATION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procedure to some degree dependent 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tooling material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whether tool is being used in first cycle or subsequent cycle</a:t>
            </a:r>
          </a:p>
          <a:p>
            <a:pPr>
              <a:lnSpc>
                <a:spcPct val="90000"/>
              </a:lnSpc>
            </a:pPr>
            <a:r>
              <a:rPr lang="en-US" dirty="0"/>
              <a:t>clean tool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scotch </a:t>
            </a:r>
            <a:r>
              <a:rPr lang="en-US" dirty="0" err="1"/>
              <a:t>brite</a:t>
            </a:r>
            <a:r>
              <a:rPr lang="en-US" dirty="0"/>
              <a:t> pad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wipe with a clean cloth dampened with solvent (i.e., acetone)</a:t>
            </a:r>
          </a:p>
          <a:p>
            <a:pPr>
              <a:lnSpc>
                <a:spcPct val="90000"/>
              </a:lnSpc>
            </a:pPr>
            <a:r>
              <a:rPr lang="en-US" dirty="0"/>
              <a:t>mold release agents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waxes (</a:t>
            </a:r>
            <a:r>
              <a:rPr lang="en-US" dirty="0" err="1"/>
              <a:t>carnuba</a:t>
            </a:r>
            <a:r>
              <a:rPr lang="en-US" dirty="0"/>
              <a:t>-based)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spray/liquid releases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release films (sheet, PVA)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internal releases (added to gel coat or resin system)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APPLYING A MOLD RELEASE AGENT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preheat mold</a:t>
            </a:r>
          </a:p>
          <a:p>
            <a:r>
              <a:rPr lang="en-US"/>
              <a:t>apply release agent</a:t>
            </a:r>
          </a:p>
          <a:p>
            <a:r>
              <a:rPr lang="en-US"/>
              <a:t>allow period of time for release agent to "set up" (for wax) or "flash off"</a:t>
            </a:r>
          </a:p>
          <a:p>
            <a:r>
              <a:rPr lang="en-US"/>
              <a:t>buff with clean cloth</a:t>
            </a:r>
          </a:p>
          <a:p>
            <a:r>
              <a:rPr lang="en-US"/>
              <a:t>repeat application (particularly for first cycle) alternating pattern</a:t>
            </a:r>
          </a:p>
          <a:p>
            <a:r>
              <a:rPr lang="en-US"/>
              <a:t>cure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WET LAY-UP PROCESS OFTEN BEGINS WITH A GEL COAT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typically polyester, mineral filled (clays and carbonates), pigmented (different than mold color), non-reinforced layer or coating</a:t>
            </a:r>
          </a:p>
          <a:p>
            <a:r>
              <a:rPr lang="en-US" dirty="0"/>
              <a:t>produces decorative, highly protective, glossy, colored surface</a:t>
            </a:r>
          </a:p>
          <a:p>
            <a:r>
              <a:rPr lang="en-US" dirty="0"/>
              <a:t>little or no additional finishing required</a:t>
            </a:r>
          </a:p>
          <a:p>
            <a:r>
              <a:rPr lang="en-US" dirty="0"/>
              <a:t>can paint on, roll on, or spray on</a:t>
            </a:r>
          </a:p>
          <a:p>
            <a:r>
              <a:rPr lang="en-US" dirty="0"/>
              <a:t>allow gel coat to set (gel) barely tacky, but not release to the finger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CUTTING THE FABRIC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cut desired pattern</a:t>
            </a:r>
          </a:p>
          <a:p>
            <a:r>
              <a:rPr lang="en-US" dirty="0"/>
              <a:t>tools: shears, </a:t>
            </a:r>
            <a:r>
              <a:rPr lang="en-US"/>
              <a:t>rotary cutters, </a:t>
            </a:r>
            <a:r>
              <a:rPr lang="en-US" dirty="0"/>
              <a:t>and/or utility knife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WEIGHING OUT THE RESIN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weigh out resin components in specified proportions to achieve desired resin content (desired fiber volume of finished part)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epoxy curing agents/hardeners often expressed in parts per hundred by weight (</a:t>
            </a:r>
            <a:r>
              <a:rPr lang="en-US" sz="1800" dirty="0" err="1"/>
              <a:t>phr</a:t>
            </a:r>
            <a:r>
              <a:rPr lang="en-US" sz="1800" dirty="0"/>
              <a:t>) of epoxy resin or parts by weight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see </a:t>
            </a:r>
            <a:r>
              <a:rPr lang="en-US" sz="1600" dirty="0">
                <a:hlinkClick r:id="rId2"/>
              </a:rPr>
              <a:t>West System epoxy resin systems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800" dirty="0"/>
              <a:t>resin content expressed as percent by weight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epoxy resins typically 25% - 35% by weight (part fiber volume?,  dependent on ability to wet out fiber, amount of resin bleeding out during cure, etc.)</a:t>
            </a:r>
          </a:p>
          <a:p>
            <a:pPr lvl="2">
              <a:lnSpc>
                <a:spcPct val="80000"/>
              </a:lnSpc>
            </a:pPr>
            <a:r>
              <a:rPr lang="en-US" sz="1600" dirty="0"/>
              <a:t>need to account for process waste</a:t>
            </a:r>
          </a:p>
          <a:p>
            <a:pPr lvl="3">
              <a:lnSpc>
                <a:spcPct val="80000"/>
              </a:lnSpc>
            </a:pPr>
            <a:r>
              <a:rPr lang="en-US" sz="1400" dirty="0"/>
              <a:t>resin bleeding out, remaining on brushes, ...</a:t>
            </a:r>
          </a:p>
          <a:p>
            <a:pPr lvl="3">
              <a:lnSpc>
                <a:spcPct val="80000"/>
              </a:lnSpc>
            </a:pPr>
            <a:r>
              <a:rPr lang="en-US" sz="1400" dirty="0"/>
              <a:t>dependent on size of part (i.e. the smaller the part the greater the proportion of process waste)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draw quantity of resin components, in separate containers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thoroughly mix resin components (combine resin into curing agent container, move from container to container)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tools: containers, stirrers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RESIN SYSTEM QUANTITIES FOR THE DEMONSTRATION PART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48600" cy="4114800"/>
          </a:xfrm>
        </p:spPr>
        <p:txBody>
          <a:bodyPr/>
          <a:lstStyle/>
          <a:p>
            <a:r>
              <a:rPr lang="en-US" dirty="0"/>
              <a:t>11 in x 11 in panel made of 16 plies of 120 E-glass cloth</a:t>
            </a:r>
          </a:p>
          <a:p>
            <a:r>
              <a:rPr lang="en-US" dirty="0"/>
              <a:t>resin system is West System 105/206 epoxy resin system</a:t>
            </a:r>
          </a:p>
          <a:p>
            <a:r>
              <a:rPr lang="en-US" dirty="0"/>
              <a:t>desired fiber volume in panel is 50%</a:t>
            </a:r>
          </a:p>
          <a:p>
            <a:r>
              <a:rPr lang="en-US" dirty="0"/>
              <a:t>account for </a:t>
            </a:r>
            <a:r>
              <a:rPr lang="en-US"/>
              <a:t>process waste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1630</TotalTime>
  <Pages>23</Pages>
  <Words>1378</Words>
  <Application>Microsoft Office PowerPoint</Application>
  <PresentationFormat>On-screen Show (4:3)</PresentationFormat>
  <Paragraphs>155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Shimmer</vt:lpstr>
      <vt:lpstr>HAND (WET) LAY-UP</vt:lpstr>
      <vt:lpstr>REINFORCING FIBER</vt:lpstr>
      <vt:lpstr>RESINS</vt:lpstr>
      <vt:lpstr>MOLD/TOOL PREPARATION</vt:lpstr>
      <vt:lpstr>APPLYING A MOLD RELEASE AGENT</vt:lpstr>
      <vt:lpstr>THE WET LAY-UP PROCESS OFTEN BEGINS WITH A GEL COAT</vt:lpstr>
      <vt:lpstr>CUTTING THE FABRIC</vt:lpstr>
      <vt:lpstr>WEIGHING OUT THE RESIN</vt:lpstr>
      <vt:lpstr>RESIN SYSTEM QUANTITIES FOR THE DEMONSTRATION PART</vt:lpstr>
      <vt:lpstr>APPLY RESIN TO FABRIC</vt:lpstr>
      <vt:lpstr>COMPACTION </vt:lpstr>
      <vt:lpstr>VACUUM BAGGING SEQUENCE (VERTICAL BLEED)</vt:lpstr>
      <vt:lpstr>PEEL PLY</vt:lpstr>
      <vt:lpstr>SEPARATOR (RELEASE FILM)</vt:lpstr>
      <vt:lpstr>BLEEDER</vt:lpstr>
      <vt:lpstr>BARRIER</vt:lpstr>
      <vt:lpstr>BREATHER</vt:lpstr>
      <vt:lpstr>CAUL PLATES</vt:lpstr>
      <vt:lpstr>DAM</vt:lpstr>
      <vt:lpstr>VACUUM BAGGING</vt:lpstr>
      <vt:lpstr>CURING</vt:lpstr>
      <vt:lpstr>PREIMPREGNATED MATERIALS (PREPREGS)</vt:lpstr>
      <vt:lpstr>HAND LAY-UP OF PREPREGS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(Wet) Hand Lay-up</dc:title>
  <dc:subject/>
  <dc:creator>Winona State University</dc:creator>
  <cp:keywords/>
  <dc:description/>
  <cp:lastModifiedBy>Dennehy, Keith</cp:lastModifiedBy>
  <cp:revision>149</cp:revision>
  <cp:lastPrinted>1601-01-01T00:00:00Z</cp:lastPrinted>
  <dcterms:created xsi:type="dcterms:W3CDTF">1997-05-08T13:15:40Z</dcterms:created>
  <dcterms:modified xsi:type="dcterms:W3CDTF">2024-01-22T21:44:17Z</dcterms:modified>
</cp:coreProperties>
</file>