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74" r:id="rId3"/>
    <p:sldId id="275" r:id="rId4"/>
    <p:sldId id="276" r:id="rId5"/>
    <p:sldId id="277" r:id="rId6"/>
    <p:sldId id="282" r:id="rId7"/>
    <p:sldId id="278" r:id="rId8"/>
    <p:sldId id="279" r:id="rId9"/>
    <p:sldId id="281" r:id="rId10"/>
    <p:sldId id="280" r:id="rId11"/>
    <p:sldId id="283" r:id="rId12"/>
    <p:sldId id="284" r:id="rId1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33"/>
    <a:srgbClr val="969696"/>
    <a:srgbClr val="00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979" y="5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885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0494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21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9DEC4-F4C5-4592-8E12-E0B89B65D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F9027-8DDA-4941-9DD6-B00B93027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CCFD2-FF78-4903-8EA4-E1227E8D6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7543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CBA7B-2445-4036-AD20-7ADB778E4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FFFD-48A1-410E-B16D-883982912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1F559-61B7-49D1-B5EB-4A2B82917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6AADB-9553-4876-99E1-BFA5CCA5E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249B6-0F57-48E8-A775-7837EECED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A15AA-5285-499A-A056-AD377D526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52465-4F8E-4A89-8E64-84F2EB4F3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F58CE-688B-4DBA-ADD5-F90944D70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9D688-90AF-4D7F-A26A-5A02503A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E84F6-35AD-4417-9118-B3DE12866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3738B-6010-4ACC-850B-B21370DBB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0115C-7169-4399-9BB5-067EAE6C7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53511-11A0-403E-8E4A-76F559121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F2826-79CA-4D58-81D4-F4E35E100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9CA24-CFE9-4BD2-9AB6-40B50D515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2539B-938A-47BC-BD35-4BA638770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502D9-93F1-44E2-AE67-6DA6C9C63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598BF-DC38-496C-90A2-CDE6BD857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786DF-299B-41E6-A82A-257F46637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2EE6E-2589-420A-9DC6-1AF762C43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9113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4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9114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11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11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BBCD0B8-53D4-4C9B-81F9-BC7132EAB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3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A345ED3-53E6-4BAA-8D33-E4073ABA4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Rectangle 6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/>
              <a:t>Learning Curve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Captain </a:t>
            </a:r>
            <a:r>
              <a:rPr lang="en-US" dirty="0" err="1"/>
              <a:t>Nemo</a:t>
            </a:r>
            <a:r>
              <a:rPr lang="en-US" dirty="0"/>
              <a:t>, owner of the Suboptimum Underwater Boat Company (SUB) is puzzled.  He has a contract for 11 boats and has completed 4 of them.  He has observed that his production manager, young Mr. </a:t>
            </a:r>
            <a:r>
              <a:rPr lang="en-US" dirty="0" err="1"/>
              <a:t>Overdoit</a:t>
            </a:r>
            <a:r>
              <a:rPr lang="en-US" dirty="0"/>
              <a:t>, has been assigning more and more people to torpedo assembly after the construction of the first four boats.  The first boat, for example, required 225 workers, each working a 40-hour week, while 45 fewer workers were required for the second boat.  Mr. </a:t>
            </a:r>
            <a:r>
              <a:rPr lang="en-US" dirty="0" err="1"/>
              <a:t>Overdoit</a:t>
            </a:r>
            <a:r>
              <a:rPr lang="en-US" dirty="0"/>
              <a:t> has told them that "this is just the beginning" and that he will complete the last boat in the current contract with only 100 workers!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	Mr. </a:t>
            </a:r>
            <a:r>
              <a:rPr lang="en-US" dirty="0" err="1"/>
              <a:t>Overdoit</a:t>
            </a:r>
            <a:r>
              <a:rPr lang="en-US" dirty="0"/>
              <a:t> is banking on the learning curve, but has he gone overboard?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SUB has produced the first unit of a new line of </a:t>
            </a:r>
            <a:r>
              <a:rPr lang="en-US" dirty="0" err="1"/>
              <a:t>minisubs</a:t>
            </a:r>
            <a:r>
              <a:rPr lang="en-US" dirty="0"/>
              <a:t> at a cost of $500,000 - $200,000 for materials and $300,000 for labor.  It has agreed to accept a 10 percent profit, based on cost, and it is willing to contract on the basis of a 70 percent learning curve.  What will be the contract price for three </a:t>
            </a:r>
            <a:r>
              <a:rPr lang="en-US" dirty="0" err="1"/>
              <a:t>minisubs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Performance improvement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 an organization gains experience in manufacturing a product, the labor inputs required per unit of output diminish over the life of the product</a:t>
            </a:r>
          </a:p>
          <a:p>
            <a:pPr eaLnBrk="1" hangingPunct="1">
              <a:defRPr/>
            </a:pPr>
            <a:r>
              <a:rPr lang="en-US" dirty="0"/>
              <a:t>If you repeat a new task continually your performance improves.  Performance time drops off dramatically at first, and it continues to fall at some slower rate until a performance "plateau, a leveling off" is reached</a:t>
            </a:r>
          </a:p>
          <a:p>
            <a:pPr eaLnBrk="1" hangingPunct="1">
              <a:defRPr/>
            </a:pPr>
            <a:r>
              <a:rPr lang="en-US" dirty="0"/>
              <a:t>Learning phenomenon occurs for groups and organizations as well as for individuals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Learning curve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800"/>
              <a:t>General form of the pattern is called the learning curve</a:t>
            </a:r>
          </a:p>
        </p:txBody>
      </p:sp>
      <p:pic>
        <p:nvPicPr>
          <p:cNvPr id="6148" name="Picture 5" descr="Learning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895600"/>
            <a:ext cx="6399213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General equation for the learning curve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Y</a:t>
            </a:r>
            <a:r>
              <a:rPr lang="en-US" baseline="-25000"/>
              <a:t>X</a:t>
            </a:r>
            <a:r>
              <a:rPr lang="en-US"/>
              <a:t> = kX</a:t>
            </a:r>
            <a:r>
              <a:rPr lang="en-US" baseline="30000"/>
              <a:t>L</a:t>
            </a:r>
          </a:p>
          <a:p>
            <a:pPr lvl="1" eaLnBrk="1" hangingPunct="1">
              <a:defRPr/>
            </a:pPr>
            <a:r>
              <a:rPr lang="en-US" sz="1800"/>
              <a:t>Y</a:t>
            </a:r>
            <a:r>
              <a:rPr lang="en-US" sz="1800" baseline="-25000"/>
              <a:t>X</a:t>
            </a:r>
            <a:r>
              <a:rPr lang="en-US" sz="1800"/>
              <a:t> = labor hours required to produce Xth cumulative unit of output</a:t>
            </a:r>
          </a:p>
          <a:p>
            <a:pPr lvl="1" eaLnBrk="1" hangingPunct="1">
              <a:defRPr/>
            </a:pPr>
            <a:r>
              <a:rPr lang="en-US" sz="1800"/>
              <a:t>k = labor hours required to produce first unit of output (initial productivity)</a:t>
            </a:r>
          </a:p>
          <a:p>
            <a:pPr lvl="1" eaLnBrk="1" hangingPunct="1">
              <a:defRPr/>
            </a:pPr>
            <a:r>
              <a:rPr lang="en-US" sz="1800"/>
              <a:t>L = index of learning</a:t>
            </a:r>
          </a:p>
          <a:p>
            <a:pPr lvl="1" eaLnBrk="1" hangingPunct="1">
              <a:defRPr/>
            </a:pPr>
            <a:r>
              <a:rPr lang="en-US" sz="1800"/>
              <a:t>X = production unit number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Exponential curve becomes a straight line in log-log coordinates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8196" name="Picture 5" descr="Learning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81200"/>
            <a:ext cx="5494338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Equations of the exponential curve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log Y</a:t>
            </a:r>
            <a:r>
              <a:rPr lang="en-US" baseline="-25000" dirty="0"/>
              <a:t>X</a:t>
            </a:r>
            <a:r>
              <a:rPr lang="en-US" dirty="0"/>
              <a:t> = log </a:t>
            </a:r>
            <a:r>
              <a:rPr lang="en-US" dirty="0" err="1"/>
              <a:t>kX</a:t>
            </a:r>
            <a:r>
              <a:rPr lang="en-US" baseline="30000" dirty="0" err="1"/>
              <a:t>L</a:t>
            </a:r>
            <a:endParaRPr lang="en-US" baseline="30000" dirty="0"/>
          </a:p>
          <a:p>
            <a:pPr eaLnBrk="1" hangingPunct="1">
              <a:defRPr/>
            </a:pPr>
            <a:r>
              <a:rPr lang="en-US" dirty="0"/>
              <a:t>log Y</a:t>
            </a:r>
            <a:r>
              <a:rPr lang="en-US" baseline="-25000" dirty="0"/>
              <a:t>X</a:t>
            </a:r>
            <a:r>
              <a:rPr lang="en-US" dirty="0"/>
              <a:t> = log k + log X</a:t>
            </a:r>
            <a:r>
              <a:rPr lang="en-US" baseline="30000" dirty="0"/>
              <a:t>L</a:t>
            </a:r>
          </a:p>
          <a:p>
            <a:pPr eaLnBrk="1" hangingPunct="1">
              <a:defRPr/>
            </a:pPr>
            <a:r>
              <a:rPr lang="en-US" dirty="0"/>
              <a:t>Rearranging,</a:t>
            </a:r>
          </a:p>
          <a:p>
            <a:pPr lvl="1" eaLnBrk="1" hangingPunct="1">
              <a:defRPr/>
            </a:pPr>
            <a:r>
              <a:rPr lang="en-US" sz="1800" dirty="0"/>
              <a:t>log Y</a:t>
            </a:r>
            <a:r>
              <a:rPr lang="en-US" sz="1800" baseline="-25000" dirty="0"/>
              <a:t>X</a:t>
            </a:r>
            <a:r>
              <a:rPr lang="en-US" sz="1800" dirty="0"/>
              <a:t> = L log X + log k</a:t>
            </a:r>
          </a:p>
          <a:p>
            <a:pPr lvl="1" eaLnBrk="1" hangingPunct="1">
              <a:defRPr/>
            </a:pPr>
            <a:r>
              <a:rPr lang="en-US" sz="1800" dirty="0"/>
              <a:t>Equation of a straight line: y = </a:t>
            </a:r>
            <a:r>
              <a:rPr lang="en-US" sz="1800" dirty="0" err="1"/>
              <a:t>mx</a:t>
            </a:r>
            <a:r>
              <a:rPr lang="en-US" sz="1800" dirty="0"/>
              <a:t> + b</a:t>
            </a:r>
          </a:p>
          <a:p>
            <a:pPr lvl="2" eaLnBrk="1" hangingPunct="1">
              <a:defRPr/>
            </a:pPr>
            <a:r>
              <a:rPr lang="en-US" dirty="0"/>
              <a:t>y = log Y</a:t>
            </a:r>
            <a:r>
              <a:rPr lang="en-US" baseline="-25000" dirty="0"/>
              <a:t>X</a:t>
            </a:r>
          </a:p>
          <a:p>
            <a:pPr lvl="2" eaLnBrk="1" hangingPunct="1">
              <a:defRPr/>
            </a:pPr>
            <a:r>
              <a:rPr lang="en-US" dirty="0"/>
              <a:t>x = log X</a:t>
            </a:r>
          </a:p>
          <a:p>
            <a:pPr lvl="2" eaLnBrk="1" hangingPunct="1">
              <a:defRPr/>
            </a:pPr>
            <a:r>
              <a:rPr lang="en-US" dirty="0"/>
              <a:t>m = slope = L = (y2 - y1)/(x2 - x1) = (log Y</a:t>
            </a:r>
            <a:r>
              <a:rPr lang="en-US" baseline="-25000" dirty="0"/>
              <a:t>X2</a:t>
            </a:r>
            <a:r>
              <a:rPr lang="en-US" dirty="0"/>
              <a:t> - log Y</a:t>
            </a:r>
            <a:r>
              <a:rPr lang="en-US" baseline="-25000" dirty="0"/>
              <a:t>X1</a:t>
            </a:r>
            <a:r>
              <a:rPr lang="en-US" dirty="0"/>
              <a:t>)/(log X2 - log X1) </a:t>
            </a:r>
          </a:p>
          <a:p>
            <a:pPr lvl="2" eaLnBrk="1" hangingPunct="1">
              <a:defRPr/>
            </a:pPr>
            <a:r>
              <a:rPr lang="en-US" dirty="0"/>
              <a:t>b = y-intercept, when x = 0 (log X = 0, X = 1) log Y</a:t>
            </a:r>
            <a:r>
              <a:rPr lang="en-US" baseline="-25000" dirty="0"/>
              <a:t>1</a:t>
            </a:r>
            <a:r>
              <a:rPr lang="en-US" dirty="0"/>
              <a:t> = log k, k = Y</a:t>
            </a:r>
            <a:r>
              <a:rPr lang="en-US" baseline="-25000" dirty="0"/>
              <a:t>1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54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Learning rate (or rate of learning)</a:t>
            </a:r>
          </a:p>
        </p:txBody>
      </p:sp>
      <p:sp>
        <p:nvSpPr>
          <p:cNvPr id="119855" name="Rectangle 4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Learning rate is specified as a percentage</a:t>
            </a:r>
          </a:p>
          <a:p>
            <a:pPr lvl="1" eaLnBrk="1" hangingPunct="1">
              <a:buFontTx/>
              <a:buNone/>
              <a:defRPr/>
            </a:pPr>
            <a:r>
              <a:rPr lang="en-US" sz="1800" dirty="0"/>
              <a:t>i.e. 80% curve - each time cumulative output doubles the newest unit of output requires 80% of the labor of the reference unit</a:t>
            </a:r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18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Also interested in average labor per unit for certain quantity production run (from above, average labor per unit assuming 4 units is 78.55 hours)</a:t>
            </a:r>
          </a:p>
        </p:txBody>
      </p:sp>
      <p:graphicFrame>
        <p:nvGraphicFramePr>
          <p:cNvPr id="119853" name="Group 45"/>
          <p:cNvGraphicFramePr>
            <a:graphicFrameLocks noGrp="1"/>
          </p:cNvGraphicFramePr>
          <p:nvPr/>
        </p:nvGraphicFramePr>
        <p:xfrm>
          <a:off x="1905000" y="3352800"/>
          <a:ext cx="2667000" cy="1981201"/>
        </p:xfrm>
        <a:graphic>
          <a:graphicData uri="http://schemas.openxmlformats.org/drawingml/2006/table">
            <a:tbl>
              <a:tblPr/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Unit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Hours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80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(3)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(70.21)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64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Determining index of learning from the learning rate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924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Previously, L = (y2 - y1)/(x2 - x1) = (log Y</a:t>
            </a:r>
            <a:r>
              <a:rPr lang="en-US" baseline="-25000" dirty="0"/>
              <a:t>X2</a:t>
            </a:r>
            <a:r>
              <a:rPr lang="en-US" dirty="0"/>
              <a:t> - log Y</a:t>
            </a:r>
            <a:r>
              <a:rPr lang="en-US" baseline="-25000" dirty="0"/>
              <a:t>X1</a:t>
            </a:r>
            <a:r>
              <a:rPr lang="en-US" dirty="0"/>
              <a:t>)/(log X2 - log X1) </a:t>
            </a:r>
          </a:p>
          <a:p>
            <a:pPr eaLnBrk="1" hangingPunct="1">
              <a:defRPr/>
            </a:pPr>
            <a:r>
              <a:rPr lang="en-US" dirty="0"/>
              <a:t>L = (log (Y</a:t>
            </a:r>
            <a:r>
              <a:rPr lang="en-US" baseline="-25000" dirty="0"/>
              <a:t>X2</a:t>
            </a:r>
            <a:r>
              <a:rPr lang="en-US" dirty="0"/>
              <a:t>/Y</a:t>
            </a:r>
            <a:r>
              <a:rPr lang="en-US" baseline="-25000" dirty="0"/>
              <a:t>X1</a:t>
            </a:r>
            <a:r>
              <a:rPr lang="en-US" dirty="0"/>
              <a:t>))/(log (X2/X1))</a:t>
            </a:r>
          </a:p>
          <a:p>
            <a:pPr eaLnBrk="1" hangingPunct="1">
              <a:defRPr/>
            </a:pPr>
            <a:r>
              <a:rPr lang="en-US" dirty="0"/>
              <a:t>For first unit, X1 = 1 and Y</a:t>
            </a:r>
            <a:r>
              <a:rPr lang="en-US" baseline="-25000" dirty="0"/>
              <a:t>X1</a:t>
            </a:r>
            <a:r>
              <a:rPr lang="en-US" dirty="0"/>
              <a:t> = k</a:t>
            </a:r>
          </a:p>
          <a:p>
            <a:pPr lvl="1" eaLnBrk="1" hangingPunct="1">
              <a:defRPr/>
            </a:pPr>
            <a:r>
              <a:rPr lang="en-US" sz="1800" dirty="0"/>
              <a:t>L = (log (Y</a:t>
            </a:r>
            <a:r>
              <a:rPr lang="en-US" sz="1800" baseline="-25000" dirty="0"/>
              <a:t>X2</a:t>
            </a:r>
            <a:r>
              <a:rPr lang="en-US" sz="1800" dirty="0"/>
              <a:t>/k))/(log (X2))</a:t>
            </a:r>
          </a:p>
          <a:p>
            <a:pPr lvl="1" eaLnBrk="1" hangingPunct="1">
              <a:defRPr/>
            </a:pPr>
            <a:r>
              <a:rPr lang="en-US" sz="1800" dirty="0"/>
              <a:t>i.e. for learning rate of 80%, L = (log (80/100))/(log (2)) = -0.3219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Learning rate to use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Learning rate is not the same in all manufacturing applications - learning is more significant in some applications than others and is reflected by more rapid descent of the curve (and a lower learning rate)</a:t>
            </a:r>
          </a:p>
          <a:p>
            <a:pPr eaLnBrk="1" hangingPunct="1">
              <a:defRPr/>
            </a:pPr>
            <a:r>
              <a:rPr lang="en-US" dirty="0"/>
              <a:t>The rate is influenced by</a:t>
            </a:r>
          </a:p>
          <a:p>
            <a:pPr lvl="1" eaLnBrk="1" hangingPunct="1">
              <a:defRPr/>
            </a:pPr>
            <a:r>
              <a:rPr lang="en-US" sz="1800" dirty="0"/>
              <a:t>Worker experience level</a:t>
            </a:r>
          </a:p>
          <a:p>
            <a:pPr lvl="1" eaLnBrk="1" hangingPunct="1">
              <a:defRPr/>
            </a:pPr>
            <a:r>
              <a:rPr lang="en-US" sz="1800" dirty="0"/>
              <a:t>Desired degree of conservatism applied</a:t>
            </a:r>
          </a:p>
          <a:p>
            <a:pPr marL="342900" lvl="1" indent="-342900" eaLnBrk="1" hangingPunct="1"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000" dirty="0"/>
              <a:t>Amount of process controlled by machine should be taken out of the labor content when applying the effect of learning and then added back in with no adjustment for learning</a:t>
            </a:r>
          </a:p>
          <a:p>
            <a:pPr marL="342900" lvl="1" indent="-342900" eaLnBrk="1" hangingPunct="1"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000" dirty="0"/>
              <a:t>Theoretically the approach assumes learning continues indefinitely - this is not realistic, it will level off at some point (the 10th, the 20th, or maybe the 50th unit?)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1520842281</TotalTime>
  <Pages>10</Pages>
  <Words>760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Shimmer</vt:lpstr>
      <vt:lpstr>Custom Design</vt:lpstr>
      <vt:lpstr>Learning Curve</vt:lpstr>
      <vt:lpstr>Performance improvement</vt:lpstr>
      <vt:lpstr>Learning curve</vt:lpstr>
      <vt:lpstr>General equation for the learning curve</vt:lpstr>
      <vt:lpstr>Exponential curve becomes a straight line in log-log coordinates</vt:lpstr>
      <vt:lpstr>Equations of the exponential curve</vt:lpstr>
      <vt:lpstr>Learning rate (or rate of learning)</vt:lpstr>
      <vt:lpstr>Determining index of learning from the learning rate</vt:lpstr>
      <vt:lpstr>Learning rate to use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Engineering Design Process</dc:title>
  <dc:creator>Winona State University</dc:creator>
  <cp:lastModifiedBy>Dennehy, Keith</cp:lastModifiedBy>
  <cp:revision>113</cp:revision>
  <cp:lastPrinted>1601-01-01T00:00:00Z</cp:lastPrinted>
  <dcterms:created xsi:type="dcterms:W3CDTF">1997-05-11T21:15:14Z</dcterms:created>
  <dcterms:modified xsi:type="dcterms:W3CDTF">2024-04-22T19:25:04Z</dcterms:modified>
</cp:coreProperties>
</file>