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372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791321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3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3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AD9A6B-1BC1-48D4-A9D4-13A987385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2DE3D-4141-4B99-9BB7-2A60D46E5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68C7A-57E5-464B-A283-CC1E0B11B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D8088-5632-447E-A6D9-A7FC74FE6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E8A5F-1E0F-4C64-8168-CAB72B4B5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ADAA6-ADC5-4B54-AB10-CDC831B8E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E496-DA0C-4C97-8AE3-6CD9D5573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58081-4552-4AF9-8D32-5DA04B99B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1604-4783-4DB6-BB9E-A8C89B431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12D59-B18A-468D-9BD6-26D2B8F97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F2C48-1429-4AE4-AF32-73F9663A1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2C09177-7195-4868-8AFF-95F1427D443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mechjt/Comp-FastFig5-7.jpg" TargetMode="External"/><Relationship Id="rId2" Type="http://schemas.openxmlformats.org/officeDocument/2006/relationships/hyperlink" Target="http://course1.winona.edu/kdennehy/CME390/Topics/mechjt/Fig1-3Pg70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urse1.winona.edu/kdennehy/CME390/Topics/mechjt/Fig4-5Pg707.jpg" TargetMode="External"/><Relationship Id="rId4" Type="http://schemas.openxmlformats.org/officeDocument/2006/relationships/hyperlink" Target="http://course1.winona.edu/kdennehy/CME390/Topics/mechjt/Comp-FastFig8-10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kdennehy/CME390/Topics/mechjt/Fig6Pg70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kdennehy/CME390/Topics/mechjt/Fig7Pg708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rosionpedia.com/galvanic-corrosion-of-metals-connected-to-carbon-fiber-reinforced-polymers/2/155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mechjt/FastenerSelectionFlowDiagram.pdf" TargetMode="External"/><Relationship Id="rId2" Type="http://schemas.openxmlformats.org/officeDocument/2006/relationships/hyperlink" Target="http://course1.winona.edu/kdennehy/CME390/Topics/mechjt/FastenerSelectionParameter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MECHANICAL JOINTS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MAJOR CONCERN WHEN MECHANICALLY JOINING COMPOSITES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(carbon reinforced) composites are more sensitive to high bearing loads than metals (design with as much bearing surface as is practical)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LOADING OF LAP SHEAR SPECIMEN IN TENSION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419600"/>
          </a:xfrm>
        </p:spPr>
        <p:txBody>
          <a:bodyPr/>
          <a:lstStyle/>
          <a:p>
            <a:r>
              <a:rPr lang="en-US" sz="2000" dirty="0"/>
              <a:t>eccentricity begins to develop and fastener tipping or "cocking" occurs (</a:t>
            </a:r>
            <a:r>
              <a:rPr lang="en-US" sz="2000" dirty="0">
                <a:hlinkClick r:id="rId2"/>
              </a:rPr>
              <a:t>see fig. 1, pg. 707, ASM Vol. 1</a:t>
            </a:r>
            <a:r>
              <a:rPr lang="en-US" sz="2000" dirty="0"/>
              <a:t>)</a:t>
            </a:r>
          </a:p>
          <a:p>
            <a:r>
              <a:rPr lang="en-US" sz="2000" dirty="0"/>
              <a:t>little change is noted by changing angle of head -&gt; big difference is in area of bearing that supports the reaction load (130 degree flush head was developed) (</a:t>
            </a:r>
            <a:r>
              <a:rPr lang="en-US" sz="2000" dirty="0">
                <a:hlinkClick r:id="rId2"/>
              </a:rPr>
              <a:t>see figs. 2 and 3</a:t>
            </a:r>
            <a:r>
              <a:rPr lang="en-US" sz="2000" dirty="0"/>
              <a:t>)</a:t>
            </a:r>
          </a:p>
          <a:p>
            <a:r>
              <a:rPr lang="en-US" sz="2000" dirty="0"/>
              <a:t>Comp-Fast fasteners – </a:t>
            </a:r>
            <a:r>
              <a:rPr lang="en-US" sz="2000" dirty="0">
                <a:hlinkClick r:id="rId3"/>
              </a:rPr>
              <a:t>prior to load</a:t>
            </a:r>
            <a:r>
              <a:rPr lang="en-US" sz="2000" dirty="0"/>
              <a:t>, </a:t>
            </a:r>
            <a:r>
              <a:rPr lang="en-US" sz="2000" dirty="0">
                <a:hlinkClick r:id="rId4"/>
              </a:rPr>
              <a:t>following load</a:t>
            </a:r>
            <a:endParaRPr lang="en-US" sz="2000" dirty="0"/>
          </a:p>
          <a:p>
            <a:r>
              <a:rPr lang="en-US" sz="2000" dirty="0"/>
              <a:t>as distance between </a:t>
            </a:r>
            <a:r>
              <a:rPr lang="en-US" sz="2000" dirty="0" err="1"/>
              <a:t>centroids</a:t>
            </a:r>
            <a:r>
              <a:rPr lang="en-US" sz="2000" dirty="0"/>
              <a:t> becomes greater reaction loads go up in value -&gt; 130 degree head will not be satisfactory, limited to thin structures (</a:t>
            </a:r>
            <a:r>
              <a:rPr lang="en-US" sz="2000" dirty="0">
                <a:hlinkClick r:id="rId5"/>
              </a:rPr>
              <a:t>see fig. 4</a:t>
            </a:r>
            <a:r>
              <a:rPr lang="en-US" sz="2000" dirty="0"/>
              <a:t>)</a:t>
            </a:r>
          </a:p>
          <a:p>
            <a:r>
              <a:rPr lang="en-US" sz="2000" dirty="0"/>
              <a:t>the tension head optimizes head bearing area and is recommended for both tension and shear applications where countersink depth does not exceed 70% of top laminate (</a:t>
            </a:r>
            <a:r>
              <a:rPr lang="en-US" sz="2000" dirty="0">
                <a:hlinkClick r:id="rId5"/>
              </a:rPr>
              <a:t>see fig. 5</a:t>
            </a:r>
            <a:r>
              <a:rPr lang="en-US" sz="2000" dirty="0"/>
              <a:t>)</a:t>
            </a:r>
          </a:p>
          <a:p>
            <a:r>
              <a:rPr lang="en-US" sz="2000" dirty="0"/>
              <a:t>protruding head configurations not as sensitive to performance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FIT BETWEEN FASTENER AND HOLE/WORKPIECE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clearance fit</a:t>
            </a:r>
          </a:p>
          <a:p>
            <a:r>
              <a:rPr lang="en-US"/>
              <a:t>net fit</a:t>
            </a:r>
          </a:p>
          <a:p>
            <a:r>
              <a:rPr lang="en-US"/>
              <a:t>interference fit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CLEARANCE FIT HOLES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clearance fit holes are used high clamp-up load appears to be beneficial for joint strength and fatigue life</a:t>
            </a:r>
          </a:p>
          <a:p>
            <a:pPr>
              <a:lnSpc>
                <a:spcPct val="90000"/>
              </a:lnSpc>
            </a:pPr>
            <a:r>
              <a:rPr lang="en-US" dirty="0"/>
              <a:t>clamping forces must be spread out over sufficient area -&gt; compressive strength of resin system cannot be exceeded or the composite will be crushed</a:t>
            </a:r>
          </a:p>
          <a:p>
            <a:pPr>
              <a:lnSpc>
                <a:spcPct val="90000"/>
              </a:lnSpc>
            </a:pPr>
            <a:r>
              <a:rPr lang="en-US" dirty="0"/>
              <a:t>high clamp-up load delays slippage of composite laminates and cocking of fastener in joint (which contribute to high concentration of bearing stresses, </a:t>
            </a:r>
            <a:r>
              <a:rPr lang="en-US" dirty="0">
                <a:hlinkClick r:id="rId2"/>
              </a:rPr>
              <a:t>see fig. 6, pg. 707, ASM Vol. 1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FIT WOULD BE IDEAL, ALTHOUGH NOT PRACTICAL (TOLERANCE STACKUP)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interference fit (common in metals) causes high shearing forces on reinforcing fibers and bends them down -&gt; breaking the matrix resin, a 0.0007 inch interference reported to result in damage (</a:t>
            </a:r>
            <a:r>
              <a:rPr lang="en-US" dirty="0">
                <a:hlinkClick r:id="rId2"/>
              </a:rPr>
              <a:t>see fig. 7a and b, pg. 708, ASM Vol. 1</a:t>
            </a:r>
            <a:r>
              <a:rPr lang="en-US" dirty="0"/>
              <a:t>)</a:t>
            </a:r>
          </a:p>
          <a:p>
            <a:r>
              <a:rPr lang="en-US" dirty="0"/>
              <a:t>composite fibers can accommodate much more compression -&gt; a controlled expansion of a sleeve that remains statically in contact with the fibers is successful and can produce interferences up to 0.006 inches (</a:t>
            </a:r>
            <a:r>
              <a:rPr lang="en-US" dirty="0">
                <a:hlinkClick r:id="rId2"/>
              </a:rPr>
              <a:t>see fig. 7c and d, pg. 708, ASM Vol. 1</a:t>
            </a:r>
            <a:r>
              <a:rPr lang="en-US" dirty="0"/>
              <a:t>)</a:t>
            </a:r>
          </a:p>
          <a:p>
            <a:r>
              <a:rPr lang="en-US" dirty="0"/>
              <a:t>although all that is desired is a "net" fit, the interference is used to absorb the tolerances on the hole and fastener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NET/INTERFERENCE FIT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less joint deflection</a:t>
            </a:r>
          </a:p>
          <a:p>
            <a:pPr>
              <a:lnSpc>
                <a:spcPct val="90000"/>
              </a:lnSpc>
            </a:pPr>
            <a:r>
              <a:rPr lang="en-US"/>
              <a:t>equal fastener load sharing</a:t>
            </a:r>
          </a:p>
          <a:p>
            <a:pPr>
              <a:lnSpc>
                <a:spcPct val="90000"/>
              </a:lnSpc>
            </a:pPr>
            <a:r>
              <a:rPr lang="en-US"/>
              <a:t>reduction of relative fastener flexibility that causes localized high bearing stresses</a:t>
            </a:r>
          </a:p>
          <a:p>
            <a:pPr>
              <a:lnSpc>
                <a:spcPct val="90000"/>
              </a:lnSpc>
            </a:pPr>
            <a:r>
              <a:rPr lang="en-US"/>
              <a:t>reduction or delay in hole growth/degradation</a:t>
            </a:r>
          </a:p>
          <a:p>
            <a:pPr>
              <a:lnSpc>
                <a:spcPct val="90000"/>
              </a:lnSpc>
            </a:pPr>
            <a:r>
              <a:rPr lang="en-US"/>
              <a:t>lightning strike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if lightning strike (up to 100,000 A for 0.050 s. max dwell time) attaches to a fastener, the current must be dissipated through the fibers perpendicular to the fastener hole (carbon fibers 1,000 times more resistive than Al and epoxy resin 1,000,000 times)</a:t>
            </a:r>
          </a:p>
          <a:p>
            <a:pPr lvl="1">
              <a:lnSpc>
                <a:spcPct val="90000"/>
              </a:lnSpc>
            </a:pPr>
            <a:r>
              <a:rPr lang="en-US"/>
              <a:t>current must be dissipated in short period of time to minimize damage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FOR GALVANIC CORROSION NEEDS TO BE CONSIDERED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cannot use gr/ep with (less noble metals) Al and alloy steel (non-corrosion resistant) – see </a:t>
            </a:r>
            <a:r>
              <a:rPr lang="en-US">
                <a:hlinkClick r:id="rId2"/>
              </a:rPr>
              <a:t>https://www.corrosionpedia.com/galvanic-corrosion-of-metals-connected-to-carbon-fiber-reinforced-polymers/2/1556</a:t>
            </a:r>
            <a:r>
              <a:rPr lang="en-US"/>
              <a:t> </a:t>
            </a:r>
          </a:p>
          <a:p>
            <a:r>
              <a:rPr lang="en-US" dirty="0"/>
              <a:t>with gr/ep use </a:t>
            </a:r>
            <a:r>
              <a:rPr lang="en-US" dirty="0" err="1"/>
              <a:t>Ti</a:t>
            </a:r>
            <a:r>
              <a:rPr lang="en-US" dirty="0"/>
              <a:t>, CRES, Inconel</a:t>
            </a:r>
          </a:p>
          <a:p>
            <a:r>
              <a:rPr lang="en-US" dirty="0" err="1"/>
              <a:t>Ti</a:t>
            </a:r>
            <a:r>
              <a:rPr lang="en-US" dirty="0"/>
              <a:t> cannot be used in contact with Al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FASTENER DESIGN GUIDE (major aerospace manufacturer)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Fastener Selection Parameters</a:t>
            </a:r>
            <a:endParaRPr lang="en-US" dirty="0"/>
          </a:p>
          <a:p>
            <a:r>
              <a:rPr lang="en-US" dirty="0">
                <a:hlinkClick r:id="rId3"/>
              </a:rPr>
              <a:t>Fastener Selection Flow Diagram</a:t>
            </a:r>
            <a:endParaRPr lang="en-US" dirty="0"/>
          </a:p>
          <a:p>
            <a:r>
              <a:rPr lang="en-US" dirty="0"/>
              <a:t>drawing callouts often reference some military specification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245</TotalTime>
  <Pages>9</Pages>
  <Words>597</Words>
  <Application>Microsoft Office PowerPoint</Application>
  <PresentationFormat>Letter Paper (8.5x11 in)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Tahoma</vt:lpstr>
      <vt:lpstr>Times New Roman</vt:lpstr>
      <vt:lpstr>Wingdings</vt:lpstr>
      <vt:lpstr>Shimmer</vt:lpstr>
      <vt:lpstr>MECHANICAL JOINTS</vt:lpstr>
      <vt:lpstr>A MAJOR CONCERN WHEN MECHANICALLY JOINING COMPOSITES</vt:lpstr>
      <vt:lpstr>LOADING OF LAP SHEAR SPECIMEN IN TENSION</vt:lpstr>
      <vt:lpstr>FIT BETWEEN FASTENER AND HOLE/WORKPIECE</vt:lpstr>
      <vt:lpstr>CLEARANCE FIT HOLES</vt:lpstr>
      <vt:lpstr>NET FIT WOULD BE IDEAL, ALTHOUGH NOT PRACTICAL (TOLERANCE STACKUP)</vt:lpstr>
      <vt:lpstr>ADVANTAGES OF NET/INTERFERENCE FIT</vt:lpstr>
      <vt:lpstr>POTENTIAL FOR GALVANIC CORROSION NEEDS TO BE CONSIDERED</vt:lpstr>
      <vt:lpstr>FASTENER DESIGN GUIDE (major aerospace manufacturer)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Joints</dc:title>
  <dc:subject/>
  <dc:creator>Winona State University</dc:creator>
  <cp:keywords/>
  <dc:description/>
  <cp:lastModifiedBy>Dennehy, Keith</cp:lastModifiedBy>
  <cp:revision>43</cp:revision>
  <cp:lastPrinted>1997-02-06T15:03:46Z</cp:lastPrinted>
  <dcterms:created xsi:type="dcterms:W3CDTF">1997-02-06T03:37:46Z</dcterms:created>
  <dcterms:modified xsi:type="dcterms:W3CDTF">2022-02-01T18:08:14Z</dcterms:modified>
</cp:coreProperties>
</file>