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  <p:sldMasterId id="2147483661" r:id="rId2"/>
  </p:sldMasterIdLst>
  <p:notesMasterIdLst>
    <p:notesMasterId r:id="rId20"/>
  </p:notesMasterIdLst>
  <p:handoutMasterIdLst>
    <p:handoutMasterId r:id="rId21"/>
  </p:handoutMasterIdLst>
  <p:sldIdLst>
    <p:sldId id="274" r:id="rId3"/>
    <p:sldId id="283" r:id="rId4"/>
    <p:sldId id="284" r:id="rId5"/>
    <p:sldId id="285" r:id="rId6"/>
    <p:sldId id="286" r:id="rId7"/>
    <p:sldId id="291" r:id="rId8"/>
    <p:sldId id="288" r:id="rId9"/>
    <p:sldId id="289" r:id="rId10"/>
    <p:sldId id="290" r:id="rId11"/>
    <p:sldId id="298" r:id="rId12"/>
    <p:sldId id="292" r:id="rId13"/>
    <p:sldId id="293" r:id="rId14"/>
    <p:sldId id="294" r:id="rId15"/>
    <p:sldId id="295" r:id="rId16"/>
    <p:sldId id="296" r:id="rId17"/>
    <p:sldId id="297" r:id="rId18"/>
    <p:sldId id="299" r:id="rId19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65829" autoAdjust="0"/>
  </p:normalViewPr>
  <p:slideViewPr>
    <p:cSldViewPr>
      <p:cViewPr varScale="1">
        <p:scale>
          <a:sx n="73" d="100"/>
          <a:sy n="73" d="100"/>
        </p:scale>
        <p:origin x="2694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4472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80494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003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54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04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673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87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044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892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52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29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92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/>
              <a:t>1 click = 10 sec, yell left, right, both</a:t>
            </a:r>
          </a:p>
          <a:p>
            <a:pPr eaLnBrk="1" hangingPunct="1"/>
            <a:r>
              <a:rPr lang="en-US"/>
              <a:t>10 people, two fists (sandwiches)</a:t>
            </a:r>
          </a:p>
          <a:p>
            <a:pPr eaLnBrk="1" hangingPunct="1"/>
            <a:r>
              <a:rPr lang="en-US"/>
              <a:t>Cut bread – 10 sec (open fist)</a:t>
            </a:r>
          </a:p>
          <a:p>
            <a:pPr eaLnBrk="1" hangingPunct="1"/>
            <a:r>
              <a:rPr lang="en-US"/>
              <a:t>Add meat – 10 sec (add stir stick)</a:t>
            </a:r>
          </a:p>
          <a:p>
            <a:pPr eaLnBrk="1" hangingPunct="1"/>
            <a:r>
              <a:rPr lang="en-US"/>
              <a:t>Add toppings – 20 sec (add penny)</a:t>
            </a:r>
          </a:p>
          <a:p>
            <a:pPr eaLnBrk="1" hangingPunct="1"/>
            <a:r>
              <a:rPr lang="en-US"/>
              <a:t>Add condiments – 20 sec (add paperclip)</a:t>
            </a:r>
          </a:p>
          <a:p>
            <a:pPr eaLnBrk="1" hangingPunct="1"/>
            <a:r>
              <a:rPr lang="en-US"/>
              <a:t>Packaging – 10 sec (close fist)</a:t>
            </a:r>
          </a:p>
          <a:p>
            <a:pPr eaLnBrk="1" hangingPunct="1"/>
            <a:r>
              <a:rPr lang="en-US"/>
              <a:t>Total processing time to make a sandwich: 70 sec</a:t>
            </a:r>
          </a:p>
          <a:p>
            <a:pPr eaLnBrk="1" hangingPunct="1"/>
            <a:r>
              <a:rPr lang="en-US"/>
              <a:t>How long before first sandwich complete:</a:t>
            </a:r>
          </a:p>
          <a:p>
            <a:pPr lvl="1" eaLnBrk="1" hangingPunct="1"/>
            <a:r>
              <a:rPr lang="en-US"/>
              <a:t>20 x 10 sec = 200 sec</a:t>
            </a:r>
          </a:p>
          <a:p>
            <a:pPr lvl="1" eaLnBrk="1" hangingPunct="1"/>
            <a:r>
              <a:rPr lang="en-US"/>
              <a:t>20 x 10 = 200</a:t>
            </a:r>
          </a:p>
          <a:p>
            <a:pPr lvl="1" eaLnBrk="1" hangingPunct="1"/>
            <a:r>
              <a:rPr lang="en-US"/>
              <a:t>20 x 20 = 400</a:t>
            </a:r>
          </a:p>
          <a:p>
            <a:pPr lvl="1" eaLnBrk="1" hangingPunct="1"/>
            <a:r>
              <a:rPr lang="en-US"/>
              <a:t>20 x 20 = 400</a:t>
            </a:r>
          </a:p>
          <a:p>
            <a:pPr lvl="1" eaLnBrk="1" hangingPunct="1"/>
            <a:r>
              <a:rPr lang="en-US"/>
              <a:t>1 x 10 = 10</a:t>
            </a:r>
          </a:p>
          <a:p>
            <a:pPr lvl="1" eaLnBrk="1" hangingPunct="1"/>
            <a:r>
              <a:rPr lang="en-US"/>
              <a:t>Total = 1210 sec = 20.17 min</a:t>
            </a:r>
          </a:p>
          <a:p>
            <a:pPr lvl="1" eaLnBrk="1" hangingPunct="1"/>
            <a:r>
              <a:rPr lang="en-US"/>
              <a:t>% of time in process with nothing done to it = (1,210 sec-70 sec)/1,210 sec = 94.2% </a:t>
            </a:r>
          </a:p>
        </p:txBody>
      </p:sp>
    </p:spTree>
    <p:extLst>
      <p:ext uri="{BB962C8B-B14F-4D97-AF65-F5344CB8AC3E}">
        <p14:creationId xmlns:p14="http://schemas.microsoft.com/office/powerpoint/2010/main" val="2578269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90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77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388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3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30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2413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9217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7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695C8-4A49-4BD1-AE66-CB53E45F9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60D57-638F-4687-95A1-85E1F87BF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DE930-6E51-4486-BB6B-85465F35A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7543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4114800"/>
            <a:ext cx="7543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10755-0460-4A11-9DBD-C9F1BE80D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7543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4114800"/>
            <a:ext cx="7543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BE620-FE4D-49ED-BB67-976D6CA8A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4F5F8-7FEF-465C-B48E-6C128CF4C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4E911-E7AD-4CAE-B67C-3FDA22D4D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A9285-BA02-4C2D-A285-E45B7C796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B8FD6-D6F8-4DBA-BEE1-4F8440223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D8BC0-BCAA-4E6C-979D-72D84A1B2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81FC0-FCC7-4993-89E1-36F258C68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C2F13-1728-4E33-9BE5-89EB458FD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F2AE7-A925-459A-B6B6-83EE4F11E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255D3-B7BA-4CA2-893A-411D55DEA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11708-ADAB-42E5-A86B-0BA9A4066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FFB20-3959-4679-A862-D7254C980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4001-F75E-4FC5-8FD8-7A7A44324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1EB8C-A135-4927-A50A-5440BC562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FE78A-7AE1-42AA-A5E1-8AE148C0C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E76C1-75D7-475E-830B-B1356BC9D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39FE-D1DF-4661-8E60-763AD5B80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9BAD6-091D-4A73-A50D-5700A3C69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81AB7-7B03-4798-85C9-DDA52D79B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5472-C6F4-4249-992A-5D3C35B22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6350"/>
            <a:ext cx="9142413" cy="6851650"/>
            <a:chOff x="0" y="4"/>
            <a:chExt cx="5758" cy="4316"/>
          </a:xfrm>
        </p:grpSpPr>
        <p:sp>
          <p:nvSpPr>
            <p:cNvPr id="9113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4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06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9114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5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911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11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115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5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5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56C1159-5488-438C-AB8A-68C6BBB3B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4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6860E916-8646-471C-AF9F-72C51A288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66800" y="1997075"/>
            <a:ext cx="7162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Process Improvement (Lean Concepts)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114800"/>
            <a:ext cx="6400800" cy="2133600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defRPr/>
            </a:pPr>
            <a:endParaRPr lang="en-US" sz="12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Single Minute Exchange of Die (SMED)</a:t>
            </a:r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800" dirty="0"/>
              <a:t>Tool/die changeovers disrupt production – production is stopped while tools/dies are changed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/>
              <a:t>Idea behind SMED (originated at Toyota around 1970 by Shigeo Shingo) is that a significant portion of the die-changing operation can be done off-line while the previous die is still in place and the line continues to operate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/>
              <a:t>Die-changing operation is divided into two components: inside exchange of die (IED) and outside exchange of die (OED)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/>
              <a:t>OED portion is performed while the line is operating in advance of the actual exchange – the goal is to structure die change so that there are as many steps as possible in the OED portion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/>
              <a:t>Tool/die changeovers typically reduced from hours to minutes</a:t>
            </a:r>
            <a:endParaRPr lang="en-US" sz="16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Five S (5S) Methodology</a:t>
            </a:r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6962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5S transforms and maintains a work environment that supports lean implementation</a:t>
            </a:r>
          </a:p>
        </p:txBody>
      </p:sp>
      <p:pic>
        <p:nvPicPr>
          <p:cNvPr id="20484" name="Picture 4" descr="Fiore5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286000"/>
            <a:ext cx="4259263" cy="425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Additional Benefits of 5S Methodology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5S provides the foundation for creating discipline in the workplace</a:t>
            </a:r>
          </a:p>
          <a:p>
            <a:pPr eaLnBrk="1" hangingPunct="1">
              <a:defRPr/>
            </a:pPr>
            <a:r>
              <a:rPr lang="en-US"/>
              <a:t>It helps cultivate relationships in the company and raises employee morale</a:t>
            </a:r>
          </a:p>
          <a:p>
            <a:pPr eaLnBrk="1" hangingPunct="1">
              <a:defRPr/>
            </a:pPr>
            <a:r>
              <a:rPr lang="en-US"/>
              <a:t>Work areas that are neat and clean will gain credibility with customers, suppliers, and visitors to the company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Value Stream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value stream represents the linkage of all value-added and non-value-added activities associated with the creation of a product or service desired by a customer</a:t>
            </a:r>
          </a:p>
          <a:p>
            <a:pPr lvl="1" eaLnBrk="1" hangingPunct="1">
              <a:defRPr/>
            </a:pPr>
            <a:r>
              <a:rPr lang="en-US"/>
              <a:t>In manufacturing: raw materials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>
                <a:cs typeface="Times New Roman" pitchFamily="18" charset="0"/>
              </a:rPr>
              <a:t>finished product</a:t>
            </a:r>
          </a:p>
          <a:p>
            <a:pPr lvl="1" eaLnBrk="1" hangingPunct="1">
              <a:defRPr/>
            </a:pPr>
            <a:r>
              <a:rPr lang="en-US">
                <a:cs typeface="Times New Roman" pitchFamily="18" charset="0"/>
              </a:rPr>
              <a:t>In product development: design concerns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>
                <a:cs typeface="Times New Roman" pitchFamily="18" charset="0"/>
              </a:rPr>
              <a:t>technical data package (drawings)</a:t>
            </a:r>
          </a:p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The goal in reviewing/studying the value stream is to maximize customer value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Value Stream Map</a:t>
            </a:r>
          </a:p>
        </p:txBody>
      </p:sp>
      <p:pic>
        <p:nvPicPr>
          <p:cNvPr id="23555" name="Picture 5" descr="FioreFig2-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19200" y="1905000"/>
            <a:ext cx="6019800" cy="4803775"/>
          </a:xfrm>
          <a:noFill/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Benefits of Developing a Value Stream Map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800"/>
              <a:t>Allows more than just the visualization of the activities in the process</a:t>
            </a:r>
          </a:p>
          <a:p>
            <a:pPr eaLnBrk="1" hangingPunct="1">
              <a:defRPr/>
            </a:pPr>
            <a:r>
              <a:rPr lang="en-US" sz="1800"/>
              <a:t>Helps identify the sources of waste and impediments to flow</a:t>
            </a:r>
          </a:p>
          <a:p>
            <a:pPr eaLnBrk="1" hangingPunct="1">
              <a:defRPr/>
            </a:pPr>
            <a:r>
              <a:rPr lang="en-US" sz="1800"/>
              <a:t>Helps identify the information flows as well as the product and material flows in a process</a:t>
            </a:r>
          </a:p>
          <a:p>
            <a:pPr eaLnBrk="1" hangingPunct="1">
              <a:defRPr/>
            </a:pPr>
            <a:r>
              <a:rPr lang="en-US" sz="1800"/>
              <a:t>Helps reduce “cherry picking” of improvement projects</a:t>
            </a:r>
          </a:p>
        </p:txBody>
      </p:sp>
      <p:pic>
        <p:nvPicPr>
          <p:cNvPr id="24580" name="Picture 5" descr="FioreFig2-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0" y="3733800"/>
            <a:ext cx="4114800" cy="2913063"/>
          </a:xfrm>
          <a:noFill/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Five Lean Principles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(1) Specify value in the eyes of the customer</a:t>
            </a:r>
          </a:p>
          <a:p>
            <a:pPr eaLnBrk="1" hangingPunct="1">
              <a:defRPr/>
            </a:pPr>
            <a:r>
              <a:rPr lang="en-US"/>
              <a:t>(2) Identify the value stream and eliminate the waste</a:t>
            </a:r>
          </a:p>
          <a:p>
            <a:pPr eaLnBrk="1" hangingPunct="1">
              <a:defRPr/>
            </a:pPr>
            <a:r>
              <a:rPr lang="en-US"/>
              <a:t>(3) Make value flow at the pull of the customer</a:t>
            </a:r>
          </a:p>
          <a:p>
            <a:pPr eaLnBrk="1" hangingPunct="1">
              <a:defRPr/>
            </a:pPr>
            <a:r>
              <a:rPr lang="en-US"/>
              <a:t>(4) Involve and empower employees (there is no better source of insight than the employees who are performing the work)</a:t>
            </a:r>
          </a:p>
          <a:p>
            <a:pPr eaLnBrk="1" hangingPunct="1">
              <a:defRPr/>
            </a:pPr>
            <a:r>
              <a:rPr lang="en-US"/>
              <a:t>(5) Continuously improve (kaizen) in pursuit of perfection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C0003-A631-1CD5-F84D-10E4E3F98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References (sources of graphics)</a:t>
            </a:r>
            <a:b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CFFA1-8816-4A98-A78F-FF69AF2F0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marR="0" lvl="0" indent="-3810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itchFamily="2" charset="2"/>
              <a:buAutoNum type="arabicParenBoth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Fiore, Clifford, </a:t>
            </a:r>
            <a:r>
              <a:rPr kumimoji="0" lang="en-US" sz="1200" b="0" i="0" u="sng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Accelerated Product Development: Combining Lean and Six Sigma for Peak Performance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, Productivity Press, NY, NY, 2005.</a:t>
            </a:r>
          </a:p>
          <a:p>
            <a:pPr marL="381000" marR="0" lvl="0" indent="-3810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itchFamily="2" charset="2"/>
              <a:buAutoNum type="arabicParenBoth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Hamilton, Bruce, “Toast Kaizen, An Introduction to Continuous Improvement &amp; Lean Principles,” Greater Boston Manufacturing Partnership, University of Massachusetts, Boston, MA, 2005 (DVD).</a:t>
            </a:r>
          </a:p>
          <a:p>
            <a:pPr marL="381000" marR="0" lvl="0" indent="-3810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itchFamily="2" charset="2"/>
              <a:buAutoNum type="arabicParenBoth"/>
              <a:tabLst/>
              <a:defRPr/>
            </a:pPr>
            <a:r>
              <a:rPr kumimoji="0" lang="en-US" sz="1200" b="0" i="0" u="sng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Insights On Implementation-Improved Flow: Collected Practices and Cases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, Ralph Bernstein, Editor, Productivity Press, 2006.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  <a:p>
            <a:pPr marL="381000" marR="0" lvl="0" indent="-3810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itchFamily="2" charset="2"/>
              <a:buAutoNum type="arabicParenBoth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Jacobs, Robert F. and Chase, Richard B., </a:t>
            </a:r>
            <a:r>
              <a:rPr kumimoji="0" lang="en-US" sz="1200" b="0" i="0" u="sng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Operations and Supply Management: The Core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, McGraw-Hill/Irwin, NY, NY, 2008.</a:t>
            </a:r>
          </a:p>
          <a:p>
            <a:pPr marL="381000" marR="0" lvl="0" indent="-3810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itchFamily="2" charset="2"/>
              <a:buAutoNum type="arabicParenBoth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Nahmias, Steven, </a:t>
            </a:r>
            <a:r>
              <a:rPr kumimoji="0" lang="en-US" sz="1200" b="0" i="0" u="sng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Production &amp; Operations Analysis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, 5</a:t>
            </a:r>
            <a:r>
              <a:rPr kumimoji="0" lang="en-US" sz="1200" b="0" i="0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th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Edition, McGraw-Hill/Irwin, NY, NY, 2005.</a:t>
            </a:r>
          </a:p>
        </p:txBody>
      </p:sp>
    </p:spTree>
    <p:extLst>
      <p:ext uri="{BB962C8B-B14F-4D97-AF65-F5344CB8AC3E}">
        <p14:creationId xmlns:p14="http://schemas.microsoft.com/office/powerpoint/2010/main" val="418574253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Origins of Lean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Lean concepts evolved from the JIT philosophy pioneered in Japan by Toyota and embodied in their Toyota Production System</a:t>
            </a:r>
          </a:p>
          <a:p>
            <a:pPr eaLnBrk="1" hangingPunct="1">
              <a:defRPr/>
            </a:pPr>
            <a:r>
              <a:rPr lang="en-US"/>
              <a:t>The emphasis of JIT is the elimination of waste throughout the supply chain</a:t>
            </a:r>
          </a:p>
          <a:p>
            <a:pPr eaLnBrk="1" hangingPunct="1">
              <a:defRPr/>
            </a:pPr>
            <a:r>
              <a:rPr lang="en-US"/>
              <a:t>In the 1990's companies adopted the term lean in place of JIT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Basis of Lean Thinking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Lean means producing</a:t>
            </a:r>
          </a:p>
          <a:p>
            <a:pPr lvl="1" eaLnBrk="1" hangingPunct="1">
              <a:defRPr/>
            </a:pPr>
            <a:r>
              <a:rPr lang="en-US"/>
              <a:t>What is needed</a:t>
            </a:r>
          </a:p>
          <a:p>
            <a:pPr lvl="1" eaLnBrk="1" hangingPunct="1">
              <a:defRPr/>
            </a:pPr>
            <a:r>
              <a:rPr lang="en-US"/>
              <a:t>When it is needed</a:t>
            </a:r>
          </a:p>
          <a:p>
            <a:pPr lvl="1" eaLnBrk="1" hangingPunct="1">
              <a:defRPr/>
            </a:pPr>
            <a:r>
              <a:rPr lang="en-US"/>
              <a:t>With the minimum amount of materials, equipment, labor, and space</a:t>
            </a:r>
          </a:p>
          <a:p>
            <a:pPr eaLnBrk="1" hangingPunct="1">
              <a:defRPr/>
            </a:pPr>
            <a:r>
              <a:rPr lang="en-US"/>
              <a:t>Producing what is required, when it is required, but with minimal investment</a:t>
            </a:r>
          </a:p>
          <a:p>
            <a:pPr eaLnBrk="1" hangingPunct="1">
              <a:defRPr/>
            </a:pPr>
            <a:r>
              <a:rPr lang="en-US"/>
              <a:t>The goal of an enterprise adopting lean</a:t>
            </a:r>
          </a:p>
          <a:p>
            <a:pPr lvl="1" eaLnBrk="1" hangingPunct="1">
              <a:defRPr/>
            </a:pPr>
            <a:r>
              <a:rPr lang="en-US"/>
              <a:t>Make each process as efficient and effective as possible</a:t>
            </a:r>
          </a:p>
          <a:p>
            <a:pPr lvl="1" eaLnBrk="1" hangingPunct="1">
              <a:defRPr/>
            </a:pPr>
            <a:r>
              <a:rPr lang="en-US"/>
              <a:t>Connecting those processes in a stream or continuous chain that is focused on flow and maximizing customer value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Flow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Flow is defined as continuous movement of products and information through a value stream</a:t>
            </a:r>
          </a:p>
          <a:p>
            <a:pPr eaLnBrk="1" hangingPunct="1">
              <a:defRPr/>
            </a:pPr>
            <a:r>
              <a:rPr lang="en-US" dirty="0"/>
              <a:t>The goal of a lean enterprise is to minimize idle time in the value stream (idle time equates to inefficiency and waste)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FF3300"/>
                </a:solidFill>
              </a:rPr>
              <a:t>Winona Sandwich Company example</a:t>
            </a:r>
          </a:p>
          <a:p>
            <a:pPr lvl="1" eaLnBrk="1" hangingPunct="1">
              <a:defRPr/>
            </a:pPr>
            <a:r>
              <a:rPr lang="en-US" dirty="0"/>
              <a:t>Daily special</a:t>
            </a:r>
          </a:p>
          <a:p>
            <a:pPr lvl="1" eaLnBrk="1" hangingPunct="1">
              <a:defRPr/>
            </a:pPr>
            <a:r>
              <a:rPr lang="en-US" dirty="0"/>
              <a:t>Custom order</a:t>
            </a:r>
          </a:p>
          <a:p>
            <a:pPr lvl="1" eaLnBrk="1" hangingPunct="1">
              <a:defRPr/>
            </a:pPr>
            <a:r>
              <a:rPr lang="en-US" dirty="0"/>
              <a:t>Example parameters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Winona Sandwich Company Daily Special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How long before first sandwich ready?</a:t>
            </a:r>
          </a:p>
          <a:p>
            <a:pPr eaLnBrk="1" hangingPunct="1">
              <a:defRPr/>
            </a:pPr>
            <a:r>
              <a:rPr lang="en-US"/>
              <a:t>Majority of time is idle time - no work is being performed on a sandwich</a:t>
            </a:r>
          </a:p>
          <a:p>
            <a:pPr eaLnBrk="1" hangingPunct="1">
              <a:defRPr/>
            </a:pPr>
            <a:r>
              <a:rPr lang="en-US"/>
              <a:t>Batch process</a:t>
            </a:r>
          </a:p>
          <a:p>
            <a:pPr lvl="1" eaLnBrk="1" hangingPunct="1">
              <a:defRPr/>
            </a:pPr>
            <a:r>
              <a:rPr lang="en-US"/>
              <a:t>Push system</a:t>
            </a:r>
          </a:p>
          <a:p>
            <a:pPr lvl="2" eaLnBrk="1" hangingPunct="1">
              <a:defRPr/>
            </a:pPr>
            <a:r>
              <a:rPr lang="en-US"/>
              <a:t>Completes a predetermined quantity of work from an established work queue or forecast</a:t>
            </a:r>
          </a:p>
          <a:p>
            <a:pPr lvl="2" eaLnBrk="1" hangingPunct="1">
              <a:defRPr/>
            </a:pPr>
            <a:r>
              <a:rPr lang="en-US"/>
              <a:t>Typically, the work queue or forecast is offset to the actual customer demand to allow time for production and delivery</a:t>
            </a:r>
          </a:p>
          <a:p>
            <a:pPr lvl="1" eaLnBrk="1" hangingPunct="1">
              <a:defRPr/>
            </a:pPr>
            <a:r>
              <a:rPr lang="en-US"/>
              <a:t>High inventory</a:t>
            </a:r>
          </a:p>
          <a:p>
            <a:pPr lvl="1" eaLnBrk="1" hangingPunct="1">
              <a:defRPr/>
            </a:pPr>
            <a:r>
              <a:rPr lang="en-US"/>
              <a:t>High degree of risk</a:t>
            </a:r>
          </a:p>
          <a:p>
            <a:pPr lvl="1" eaLnBrk="1" hangingPunct="1">
              <a:defRPr/>
            </a:pPr>
            <a:r>
              <a:rPr lang="en-US"/>
              <a:t>Yet a great convenience for customers in a hurry</a:t>
            </a:r>
          </a:p>
          <a:p>
            <a:pPr eaLnBrk="1" hangingPunct="1">
              <a:defRPr/>
            </a:pPr>
            <a:r>
              <a:rPr lang="en-US"/>
              <a:t>No flow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Single-piece Flow Process</a:t>
            </a:r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Winona Sandwich Company Custom order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Single-piece flow process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Process of creating a sandwich is triggered only when a customer order initiates the process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Pull System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/>
              <a:t>Completes a quantity of work that is directly linked to customer demand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/>
              <a:t>Materials are staged at the point of consumption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/>
              <a:t>As materials are consumed, signals (kanban) are sent to previous steps in the process to pull forward sufficient materials to replenish only those that have been consumed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Total flow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Ultimately selection of the model to be implemented should be dictated by marketplace demands with the goal of maximizing customer value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Customer Value</a:t>
            </a:r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Customer value refers to specific activities that add value to the products and services customers buy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Determination of what is value-added is made from the customer’s perspective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Under lean philosophy for an activity to be value-added it must meet the following three criteria: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(1) The customer must be willing to pay for the activity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(2) The part or the object must change (movement?, inspection?)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(3) It must be done right the first time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Non-value-added activity → waste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Viewing a process in the context of what is truly value-added, a different perspective will emerge for the opportunities for improvement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Waste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7543800" cy="121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800"/>
              <a:t>A key tenet under the philosophy of lean and continuous improvement is to minimize non-value-added tasks and eliminate the sources of waste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/>
              <a:t>Seven sources of waste, DOTWIMP (</a:t>
            </a:r>
            <a:r>
              <a:rPr lang="en-US" sz="1800" i="1"/>
              <a:t>ref:</a:t>
            </a:r>
            <a:r>
              <a:rPr lang="en-US" sz="1800"/>
              <a:t> </a:t>
            </a:r>
            <a:r>
              <a:rPr lang="en-US" sz="1800" i="1"/>
              <a:t>Fiore, Clifford</a:t>
            </a:r>
            <a:r>
              <a:rPr lang="en-US" sz="1800"/>
              <a:t>)</a:t>
            </a:r>
          </a:p>
        </p:txBody>
      </p:sp>
      <p:graphicFrame>
        <p:nvGraphicFramePr>
          <p:cNvPr id="130098" name="Group 5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345790"/>
              </p:ext>
            </p:extLst>
          </p:nvPr>
        </p:nvGraphicFramePr>
        <p:xfrm>
          <a:off x="1524000" y="3200400"/>
          <a:ext cx="6629400" cy="3218688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Types of Waste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Factory Waste 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Defects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 Part failing functional test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 Part feature violating drawing dimensions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Over-production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 Machining parts with no usage requirement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Transportation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 Moving parts from one machine to another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Waiting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 Partially machined parts on the shop floor queued for the next 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Inventory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 Completed parts that have not been purchased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Motion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 Extra process steps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Processing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 Part inspection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Required Waste vs Pure Waste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Waste can be further classified as required waste and pure waste</a:t>
            </a:r>
          </a:p>
          <a:p>
            <a:pPr eaLnBrk="1" hangingPunct="1">
              <a:defRPr/>
            </a:pPr>
            <a:r>
              <a:rPr lang="en-US" dirty="0"/>
              <a:t>Required waste represents activities that do not meet the three criteria for a value-added task but are still necessary to support the creation of a product</a:t>
            </a:r>
          </a:p>
          <a:p>
            <a:pPr eaLnBrk="1" hangingPunct="1">
              <a:defRPr/>
            </a:pPr>
            <a:r>
              <a:rPr lang="en-US" dirty="0"/>
              <a:t>Activities may be mandated by the customer and/or government regulation (i.e. inspections/tests)</a:t>
            </a:r>
          </a:p>
          <a:p>
            <a:pPr eaLnBrk="1" hangingPunct="1">
              <a:defRPr/>
            </a:pPr>
            <a:r>
              <a:rPr lang="en-US" dirty="0"/>
              <a:t>The most obvious examples of pure waste (greatest opportunity for improvement) are associated with the idle time within a process</a:t>
            </a:r>
          </a:p>
          <a:p>
            <a:pPr eaLnBrk="1" hangingPunct="1">
              <a:defRPr/>
            </a:pPr>
            <a:r>
              <a:rPr lang="en-US" dirty="0"/>
              <a:t>Pure waste activities represent the top priority for elimination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FF3300"/>
                </a:solidFill>
              </a:rPr>
              <a:t>Video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1520843276</TotalTime>
  <Pages>10</Pages>
  <Words>1333</Words>
  <Application>Microsoft Office PowerPoint</Application>
  <PresentationFormat>On-screen Show (4:3)</PresentationFormat>
  <Paragraphs>129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Tahoma</vt:lpstr>
      <vt:lpstr>Times New Roman</vt:lpstr>
      <vt:lpstr>Wingdings</vt:lpstr>
      <vt:lpstr>Shimmer</vt:lpstr>
      <vt:lpstr>Custom Design</vt:lpstr>
      <vt:lpstr>Process Improvement (Lean Concepts)</vt:lpstr>
      <vt:lpstr>Origins of Lean</vt:lpstr>
      <vt:lpstr>The Basis of Lean Thinking</vt:lpstr>
      <vt:lpstr>Flow</vt:lpstr>
      <vt:lpstr>Winona Sandwich Company Daily Special</vt:lpstr>
      <vt:lpstr>Single-piece Flow Process</vt:lpstr>
      <vt:lpstr>Customer Value</vt:lpstr>
      <vt:lpstr>Waste</vt:lpstr>
      <vt:lpstr>Required Waste vs Pure Waste</vt:lpstr>
      <vt:lpstr>Single Minute Exchange of Die (SMED)</vt:lpstr>
      <vt:lpstr>Five S (5S) Methodology</vt:lpstr>
      <vt:lpstr>Additional Benefits of 5S Methodology</vt:lpstr>
      <vt:lpstr>Value Stream</vt:lpstr>
      <vt:lpstr>Value Stream Map</vt:lpstr>
      <vt:lpstr>Benefits of Developing a Value Stream Map</vt:lpstr>
      <vt:lpstr>Five Lean Principles</vt:lpstr>
      <vt:lpstr>References (sources of graphics)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Engineering Design Process</dc:title>
  <dc:subject/>
  <dc:creator>Winona State University</dc:creator>
  <cp:keywords/>
  <dc:description/>
  <cp:lastModifiedBy>Dennehy, Keith</cp:lastModifiedBy>
  <cp:revision>116</cp:revision>
  <cp:lastPrinted>2018-04-04T19:53:29Z</cp:lastPrinted>
  <dcterms:created xsi:type="dcterms:W3CDTF">1997-05-11T21:15:14Z</dcterms:created>
  <dcterms:modified xsi:type="dcterms:W3CDTF">2023-04-17T19:09:20Z</dcterms:modified>
</cp:coreProperties>
</file>