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411"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6350"/>
            <a:ext cx="9140825" cy="6851650"/>
            <a:chOff x="0" y="4"/>
            <a:chExt cx="5758" cy="4316"/>
          </a:xfrm>
        </p:grpSpPr>
        <p:grpSp>
          <p:nvGrpSpPr>
            <p:cNvPr id="23555" name="Group 3"/>
            <p:cNvGrpSpPr>
              <a:grpSpLocks/>
            </p:cNvGrpSpPr>
            <p:nvPr/>
          </p:nvGrpSpPr>
          <p:grpSpPr bwMode="auto">
            <a:xfrm>
              <a:off x="0" y="1161"/>
              <a:ext cx="5758" cy="3159"/>
              <a:chOff x="0" y="1161"/>
              <a:chExt cx="5758" cy="3159"/>
            </a:xfrm>
          </p:grpSpPr>
          <p:sp>
            <p:nvSpPr>
              <p:cNvPr id="2355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2355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2355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2355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2356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23561" name="Group 9"/>
            <p:cNvGrpSpPr>
              <a:grpSpLocks/>
            </p:cNvGrpSpPr>
            <p:nvPr/>
          </p:nvGrpSpPr>
          <p:grpSpPr bwMode="auto">
            <a:xfrm>
              <a:off x="348" y="4"/>
              <a:ext cx="5410" cy="4316"/>
              <a:chOff x="348" y="4"/>
              <a:chExt cx="5410" cy="4316"/>
            </a:xfrm>
          </p:grpSpPr>
          <p:sp>
            <p:nvSpPr>
              <p:cNvPr id="2356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2356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356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356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2356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2356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23568"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2356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23570" name="Rectangle 18"/>
          <p:cNvSpPr>
            <a:spLocks noGrp="1" noChangeArrowheads="1"/>
          </p:cNvSpPr>
          <p:nvPr>
            <p:ph type="dt" sz="quarter" idx="2"/>
          </p:nvPr>
        </p:nvSpPr>
        <p:spPr/>
        <p:txBody>
          <a:bodyPr/>
          <a:lstStyle>
            <a:lvl1pPr>
              <a:defRPr/>
            </a:lvl1pPr>
          </a:lstStyle>
          <a:p>
            <a:endParaRPr lang="en-US"/>
          </a:p>
        </p:txBody>
      </p:sp>
      <p:sp>
        <p:nvSpPr>
          <p:cNvPr id="23571"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23572" name="Rectangle 20"/>
          <p:cNvSpPr>
            <a:spLocks noGrp="1" noChangeArrowheads="1"/>
          </p:cNvSpPr>
          <p:nvPr>
            <p:ph type="sldNum" sz="quarter" idx="4"/>
          </p:nvPr>
        </p:nvSpPr>
        <p:spPr/>
        <p:txBody>
          <a:bodyPr/>
          <a:lstStyle>
            <a:lvl1pPr>
              <a:defRPr/>
            </a:lvl1pPr>
          </a:lstStyle>
          <a:p>
            <a:fld id="{3CED4522-193C-49A5-8656-8D1FBAA2A58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016152-E317-442D-B58A-0F2BA4C95E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4FE4ED-C22E-45D6-B9C5-90679AD93DC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D88C05-5378-42FF-841D-C5E6ACD1435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D2288D-BD04-4FB0-88D6-2A6DFC34521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42C78C-7E5B-4990-A812-5B071D7DE0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D3745D7-15DF-4BEF-A60C-BB6AEE89B2A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FB22E4-31AC-4026-8A0F-71C5D43AD40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8AA3D18-3893-41A4-BB44-19F60F22EB9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4DA009-F271-48D6-9195-69269F8BAC9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C30B24-E62F-4E54-A31B-DB91BEA0F58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6350"/>
            <a:ext cx="9140825" cy="6851650"/>
            <a:chOff x="0" y="4"/>
            <a:chExt cx="5758" cy="4316"/>
          </a:xfrm>
        </p:grpSpPr>
        <p:sp>
          <p:nvSpPr>
            <p:cNvPr id="2253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2253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22533" name="Group 5"/>
            <p:cNvGrpSpPr>
              <a:grpSpLocks/>
            </p:cNvGrpSpPr>
            <p:nvPr userDrawn="1"/>
          </p:nvGrpSpPr>
          <p:grpSpPr bwMode="auto">
            <a:xfrm>
              <a:off x="0" y="4"/>
              <a:ext cx="5758" cy="4316"/>
              <a:chOff x="0" y="4"/>
              <a:chExt cx="5758" cy="4316"/>
            </a:xfrm>
          </p:grpSpPr>
          <p:sp>
            <p:nvSpPr>
              <p:cNvPr id="2253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2253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253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253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2253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2253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2254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2254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2254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2254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254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54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2254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2254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56F214E1-3F20-4B4E-8738-5511810CECE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28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ctrTitle"/>
          </p:nvPr>
        </p:nvSpPr>
        <p:spPr/>
        <p:txBody>
          <a:bodyPr/>
          <a:lstStyle/>
          <a:p>
            <a:r>
              <a:rPr lang="en-US"/>
              <a:t>PULTRUSION</a:t>
            </a:r>
          </a:p>
        </p:txBody>
      </p:sp>
      <p:sp>
        <p:nvSpPr>
          <p:cNvPr id="3077" name="Rectangle 5"/>
          <p:cNvSpPr>
            <a:spLocks noGrp="1" noChangeArrowheads="1"/>
          </p:cNvSpPr>
          <p:nvPr>
            <p:ph type="subTitle" idx="1"/>
          </p:nvPr>
        </p:nvSpPr>
        <p:spPr/>
        <p:txBody>
          <a:bodyPr/>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488" tIns="44450" rIns="90488" bIns="44450"/>
          <a:lstStyle/>
          <a:p>
            <a:r>
              <a:rPr lang="en-US"/>
              <a:t>ALTERNATIVE IMPREGNATING AND FORMING METHOD</a:t>
            </a:r>
          </a:p>
        </p:txBody>
      </p:sp>
      <p:sp>
        <p:nvSpPr>
          <p:cNvPr id="12291" name="Rectangle 3"/>
          <p:cNvSpPr>
            <a:spLocks noGrp="1" noChangeArrowheads="1"/>
          </p:cNvSpPr>
          <p:nvPr>
            <p:ph type="body" idx="1"/>
          </p:nvPr>
        </p:nvSpPr>
        <p:spPr>
          <a:noFill/>
          <a:ln/>
        </p:spPr>
        <p:txBody>
          <a:bodyPr lIns="90488" tIns="44450" rIns="90488" bIns="44450"/>
          <a:lstStyle/>
          <a:p>
            <a:r>
              <a:rPr lang="en-US" dirty="0"/>
              <a:t>inject resin directly into die after dry materials formed</a:t>
            </a:r>
          </a:p>
          <a:p>
            <a:r>
              <a:rPr lang="en-US" dirty="0"/>
              <a:t>eliminates problems associated with dip bath limitations</a:t>
            </a:r>
          </a:p>
          <a:p>
            <a:pPr lvl="1"/>
            <a:r>
              <a:rPr lang="en-US" dirty="0"/>
              <a:t>satisfactory wet-out</a:t>
            </a:r>
          </a:p>
          <a:p>
            <a:pPr lvl="1"/>
            <a:r>
              <a:rPr lang="en-US" dirty="0"/>
              <a:t>air entrapment</a:t>
            </a:r>
          </a:p>
          <a:p>
            <a:pPr lvl="1"/>
            <a:r>
              <a:rPr lang="en-US" dirty="0"/>
              <a:t>maximum fiber content</a:t>
            </a:r>
          </a:p>
          <a:p>
            <a:pPr lvl="1"/>
            <a:r>
              <a:rPr lang="en-US" dirty="0"/>
              <a:t>environmental concerns with (covered) dip bath</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a:t>CONSOLIDATING AND CURING</a:t>
            </a:r>
          </a:p>
        </p:txBody>
      </p:sp>
      <p:sp>
        <p:nvSpPr>
          <p:cNvPr id="13317" name="Rectangle 5"/>
          <p:cNvSpPr>
            <a:spLocks noGrp="1" noChangeArrowheads="1"/>
          </p:cNvSpPr>
          <p:nvPr>
            <p:ph type="body" idx="1"/>
          </p:nvPr>
        </p:nvSpPr>
        <p:spPr>
          <a:xfrm>
            <a:off x="1066800" y="1981200"/>
            <a:ext cx="7543800" cy="4343400"/>
          </a:xfrm>
        </p:spPr>
        <p:txBody>
          <a:bodyPr/>
          <a:lstStyle/>
          <a:p>
            <a:pPr>
              <a:lnSpc>
                <a:spcPct val="90000"/>
              </a:lnSpc>
            </a:pPr>
            <a:r>
              <a:rPr lang="en-US"/>
              <a:t>positioning and anchoring of die - must transfer thrust that develops as material is pulled through die to the frame without allowing movement of die or deflection of frame</a:t>
            </a:r>
          </a:p>
          <a:p>
            <a:pPr>
              <a:lnSpc>
                <a:spcPct val="90000"/>
              </a:lnSpc>
            </a:pPr>
            <a:r>
              <a:rPr lang="en-US"/>
              <a:t>source of cooling water or air is essential in front of die at start-up and during temporary shutdown periods to prevent premature gelation at die entrance</a:t>
            </a:r>
          </a:p>
          <a:p>
            <a:pPr>
              <a:lnSpc>
                <a:spcPct val="90000"/>
              </a:lnSpc>
            </a:pPr>
            <a:r>
              <a:rPr lang="en-US"/>
              <a:t>heating of die</a:t>
            </a:r>
          </a:p>
          <a:p>
            <a:pPr lvl="1">
              <a:lnSpc>
                <a:spcPct val="90000"/>
              </a:lnSpc>
            </a:pPr>
            <a:r>
              <a:rPr lang="en-US"/>
              <a:t>electric</a:t>
            </a:r>
          </a:p>
          <a:p>
            <a:pPr lvl="1">
              <a:lnSpc>
                <a:spcPct val="90000"/>
              </a:lnSpc>
            </a:pPr>
            <a:r>
              <a:rPr lang="en-US"/>
              <a:t>circulating thermal fluid</a:t>
            </a:r>
          </a:p>
          <a:p>
            <a:pPr lvl="1">
              <a:lnSpc>
                <a:spcPct val="90000"/>
              </a:lnSpc>
            </a:pPr>
            <a:r>
              <a:rPr lang="en-US"/>
              <a:t>others (microwave, rf)</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r>
              <a:rPr lang="en-US"/>
              <a:t>THREE COMMON CURING METHODS</a:t>
            </a:r>
          </a:p>
        </p:txBody>
      </p:sp>
      <p:sp>
        <p:nvSpPr>
          <p:cNvPr id="14341" name="Rectangle 5"/>
          <p:cNvSpPr>
            <a:spLocks noGrp="1" noChangeArrowheads="1"/>
          </p:cNvSpPr>
          <p:nvPr>
            <p:ph type="body" idx="1"/>
          </p:nvPr>
        </p:nvSpPr>
        <p:spPr>
          <a:xfrm>
            <a:off x="1066800" y="1981200"/>
            <a:ext cx="7543800" cy="4724400"/>
          </a:xfrm>
        </p:spPr>
        <p:txBody>
          <a:bodyPr/>
          <a:lstStyle/>
          <a:p>
            <a:r>
              <a:rPr lang="en-US" sz="2000"/>
              <a:t>die curing</a:t>
            </a:r>
          </a:p>
          <a:p>
            <a:pPr lvl="1"/>
            <a:r>
              <a:rPr lang="en-US" sz="1800"/>
              <a:t>most often multiple zones</a:t>
            </a:r>
          </a:p>
          <a:p>
            <a:pPr lvl="1"/>
            <a:r>
              <a:rPr lang="en-US" sz="1800"/>
              <a:t>start at low temp and increase across zones</a:t>
            </a:r>
          </a:p>
          <a:p>
            <a:pPr lvl="1"/>
            <a:r>
              <a:rPr lang="en-US" sz="1800"/>
              <a:t>easy to control and achieve steady state</a:t>
            </a:r>
          </a:p>
          <a:p>
            <a:r>
              <a:rPr lang="en-US" sz="2000"/>
              <a:t>tunnel oven method</a:t>
            </a:r>
          </a:p>
          <a:p>
            <a:pPr lvl="1"/>
            <a:r>
              <a:rPr lang="en-US" sz="1800"/>
              <a:t>pultrusion is gelled in die and fully cured during travel through oven</a:t>
            </a:r>
          </a:p>
          <a:p>
            <a:pPr lvl="1"/>
            <a:r>
              <a:rPr lang="en-US" sz="1800"/>
              <a:t>length of oven determined by line speed, part dimensions, and curing characteristics of resins</a:t>
            </a:r>
          </a:p>
          <a:p>
            <a:r>
              <a:rPr lang="en-US" sz="2000"/>
              <a:t>split die method</a:t>
            </a:r>
          </a:p>
          <a:p>
            <a:pPr lvl="1"/>
            <a:r>
              <a:rPr lang="en-US" sz="1800"/>
              <a:t>split mold halves brought up against pultrusion as it exits die</a:t>
            </a:r>
          </a:p>
          <a:p>
            <a:pPr lvl="1"/>
            <a:r>
              <a:rPr lang="en-US" sz="1800"/>
              <a:t>line stops while curing takes place, continues when curing complete</a:t>
            </a:r>
          </a:p>
          <a:p>
            <a:pPr lvl="1"/>
            <a:r>
              <a:rPr lang="en-US" sz="1800"/>
              <a:t>non-uniform cross-section possible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a:t>MOST CRITICAL PULTRUSION PROCESS CONTROL PARAMETER IS DIE HEATING PROFILE</a:t>
            </a:r>
          </a:p>
        </p:txBody>
      </p:sp>
      <p:sp>
        <p:nvSpPr>
          <p:cNvPr id="15365" name="Rectangle 5"/>
          <p:cNvSpPr>
            <a:spLocks noGrp="1" noChangeArrowheads="1"/>
          </p:cNvSpPr>
          <p:nvPr>
            <p:ph type="body" idx="1"/>
          </p:nvPr>
        </p:nvSpPr>
        <p:spPr/>
        <p:txBody>
          <a:bodyPr/>
          <a:lstStyle/>
          <a:p>
            <a:r>
              <a:rPr lang="en-US"/>
              <a:t>determines rate of reaction</a:t>
            </a:r>
          </a:p>
          <a:p>
            <a:r>
              <a:rPr lang="en-US"/>
              <a:t>position of reaction within die</a:t>
            </a:r>
          </a:p>
          <a:p>
            <a:r>
              <a:rPr lang="en-US"/>
              <a:t>magnitude of peak exotherm</a:t>
            </a:r>
          </a:p>
          <a:p>
            <a:r>
              <a:rPr lang="en-US"/>
              <a:t>improperly cured pultrusion will exhibit poor physical and mechanical properties, yet may visually appear identical to adequately cured pultrusion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a:t>CLAMPING AND PULLING</a:t>
            </a:r>
          </a:p>
        </p:txBody>
      </p:sp>
      <p:sp>
        <p:nvSpPr>
          <p:cNvPr id="16389" name="Rectangle 5"/>
          <p:cNvSpPr>
            <a:spLocks noGrp="1" noChangeArrowheads="1"/>
          </p:cNvSpPr>
          <p:nvPr>
            <p:ph type="body" idx="1"/>
          </p:nvPr>
        </p:nvSpPr>
        <p:spPr>
          <a:xfrm>
            <a:off x="1066800" y="1981200"/>
            <a:ext cx="7543800" cy="4495800"/>
          </a:xfrm>
        </p:spPr>
        <p:txBody>
          <a:bodyPr/>
          <a:lstStyle/>
          <a:p>
            <a:pPr>
              <a:lnSpc>
                <a:spcPct val="90000"/>
              </a:lnSpc>
            </a:pPr>
            <a:r>
              <a:rPr lang="en-US" sz="2000"/>
              <a:t>10 ft or more between die exit and pulling device to allow hot pultrusion to cool and develop adequate strength to resist clamping forces</a:t>
            </a:r>
          </a:p>
          <a:p>
            <a:pPr>
              <a:lnSpc>
                <a:spcPct val="90000"/>
              </a:lnSpc>
            </a:pPr>
            <a:r>
              <a:rPr lang="en-US" sz="2000"/>
              <a:t>intermittent-pull reciprocating clamp</a:t>
            </a:r>
          </a:p>
          <a:p>
            <a:pPr lvl="1">
              <a:lnSpc>
                <a:spcPct val="90000"/>
              </a:lnSpc>
            </a:pPr>
            <a:r>
              <a:rPr lang="en-US" sz="1800"/>
              <a:t>single clamp</a:t>
            </a:r>
          </a:p>
          <a:p>
            <a:pPr lvl="1">
              <a:lnSpc>
                <a:spcPct val="90000"/>
              </a:lnSpc>
            </a:pPr>
            <a:r>
              <a:rPr lang="en-US" sz="1800"/>
              <a:t>clamp - pull - release - return</a:t>
            </a:r>
          </a:p>
          <a:p>
            <a:pPr lvl="1">
              <a:lnSpc>
                <a:spcPct val="90000"/>
              </a:lnSpc>
            </a:pPr>
            <a:r>
              <a:rPr lang="en-US" sz="1800"/>
              <a:t>during return interval, pultrusion remains stationary until clamping and pulling cycle can be reinitiated</a:t>
            </a:r>
          </a:p>
          <a:p>
            <a:pPr>
              <a:lnSpc>
                <a:spcPct val="90000"/>
              </a:lnSpc>
            </a:pPr>
            <a:r>
              <a:rPr lang="en-US" sz="2000"/>
              <a:t>continuous-pull reciprocating clamp (most common)</a:t>
            </a:r>
          </a:p>
          <a:p>
            <a:pPr lvl="1">
              <a:lnSpc>
                <a:spcPct val="90000"/>
              </a:lnSpc>
            </a:pPr>
            <a:r>
              <a:rPr lang="en-US" sz="1800"/>
              <a:t>clamp - pull - release return cycle is synchronized between two pullers to provide continuous pulling motion</a:t>
            </a:r>
          </a:p>
          <a:p>
            <a:pPr>
              <a:lnSpc>
                <a:spcPct val="90000"/>
              </a:lnSpc>
            </a:pPr>
            <a:r>
              <a:rPr lang="en-US" sz="2000"/>
              <a:t>continuous-belt pullers</a:t>
            </a:r>
          </a:p>
          <a:p>
            <a:pPr lvl="1">
              <a:lnSpc>
                <a:spcPct val="90000"/>
              </a:lnSpc>
            </a:pPr>
            <a:r>
              <a:rPr lang="en-US" sz="1800"/>
              <a:t>double continuous belts through which the pultrusion is passed</a:t>
            </a:r>
          </a:p>
          <a:p>
            <a:pPr lvl="1">
              <a:lnSpc>
                <a:spcPct val="90000"/>
              </a:lnSpc>
            </a:pPr>
            <a:r>
              <a:rPr lang="en-US" sz="1800"/>
              <a:t>contact area of belted puller is generally longer than found with reciprocating clamp pullers - less pressure applied to profile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a:t>CUTOFF</a:t>
            </a:r>
          </a:p>
        </p:txBody>
      </p:sp>
      <p:sp>
        <p:nvSpPr>
          <p:cNvPr id="17413" name="Rectangle 5"/>
          <p:cNvSpPr>
            <a:spLocks noGrp="1" noChangeArrowheads="1"/>
          </p:cNvSpPr>
          <p:nvPr>
            <p:ph type="body" idx="1"/>
          </p:nvPr>
        </p:nvSpPr>
        <p:spPr/>
        <p:txBody>
          <a:bodyPr/>
          <a:lstStyle/>
          <a:p>
            <a:r>
              <a:rPr lang="en-US"/>
              <a:t>radial arm saw or pivot saw on table that moves downstream with product flow</a:t>
            </a:r>
          </a:p>
          <a:p>
            <a:r>
              <a:rPr lang="en-US"/>
              <a:t>continuous-grit carbide or diamond edge blade</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en-US"/>
              <a:t>ADVANTAGES OF PULTRUSION</a:t>
            </a:r>
          </a:p>
        </p:txBody>
      </p:sp>
      <p:sp>
        <p:nvSpPr>
          <p:cNvPr id="18437" name="Rectangle 5"/>
          <p:cNvSpPr>
            <a:spLocks noGrp="1" noChangeArrowheads="1"/>
          </p:cNvSpPr>
          <p:nvPr>
            <p:ph type="body" idx="1"/>
          </p:nvPr>
        </p:nvSpPr>
        <p:spPr/>
        <p:txBody>
          <a:bodyPr/>
          <a:lstStyle/>
          <a:p>
            <a:r>
              <a:rPr lang="en-US" sz="2000" dirty="0"/>
              <a:t>high throughput rate</a:t>
            </a:r>
          </a:p>
          <a:p>
            <a:pPr lvl="1"/>
            <a:r>
              <a:rPr lang="en-US" sz="1800" dirty="0"/>
              <a:t>“finished part”</a:t>
            </a:r>
          </a:p>
          <a:p>
            <a:pPr lvl="1"/>
            <a:r>
              <a:rPr lang="en-US" sz="1800" dirty="0"/>
              <a:t>lines can reportedly produce certain profiles at 10 - 15 ft/min</a:t>
            </a:r>
          </a:p>
          <a:p>
            <a:pPr lvl="1"/>
            <a:r>
              <a:rPr lang="en-US" sz="1800" dirty="0"/>
              <a:t>more typical line speeds in the range of 2 - 4 ft/min</a:t>
            </a:r>
          </a:p>
          <a:p>
            <a:r>
              <a:rPr lang="en-US" sz="2000" dirty="0"/>
              <a:t>high material usage (low process waste, part is “net”)</a:t>
            </a:r>
          </a:p>
          <a:p>
            <a:r>
              <a:rPr lang="en-US" sz="2000" dirty="0"/>
              <a:t>able to use wide variety of reinforcement types, forms and styles with many thermosetting resins and fillers</a:t>
            </a:r>
          </a:p>
          <a:p>
            <a:r>
              <a:rPr lang="en-US" sz="2000" dirty="0"/>
              <a:t>complex thin-walled shapes can be fabricated (traditionally extruded in aluminum, PVC)</a:t>
            </a:r>
          </a:p>
          <a:p>
            <a:r>
              <a:rPr lang="en-US" sz="2000" dirty="0"/>
              <a:t>can fabricate extremely large parts</a:t>
            </a:r>
          </a:p>
          <a:p>
            <a:r>
              <a:rPr lang="en-US" sz="2000" dirty="0"/>
              <a:t>can fabricate any transportable length parts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en-US"/>
              <a:t>DISADVANTAGES OF PULTRUSION</a:t>
            </a:r>
          </a:p>
        </p:txBody>
      </p:sp>
      <p:sp>
        <p:nvSpPr>
          <p:cNvPr id="19461" name="Rectangle 5"/>
          <p:cNvSpPr>
            <a:spLocks noGrp="1" noChangeArrowheads="1"/>
          </p:cNvSpPr>
          <p:nvPr>
            <p:ph type="body" idx="1"/>
          </p:nvPr>
        </p:nvSpPr>
        <p:spPr>
          <a:xfrm>
            <a:off x="1066800" y="1981200"/>
            <a:ext cx="7543800" cy="4572000"/>
          </a:xfrm>
        </p:spPr>
        <p:txBody>
          <a:bodyPr/>
          <a:lstStyle/>
          <a:p>
            <a:pPr>
              <a:lnSpc>
                <a:spcPct val="80000"/>
              </a:lnSpc>
            </a:pPr>
            <a:r>
              <a:rPr lang="en-US" sz="2000" dirty="0"/>
              <a:t>cross-sections typically need to be constant</a:t>
            </a:r>
          </a:p>
          <a:p>
            <a:pPr>
              <a:lnSpc>
                <a:spcPct val="80000"/>
              </a:lnSpc>
            </a:pPr>
            <a:r>
              <a:rPr lang="en-US" sz="2000" dirty="0"/>
              <a:t>difficult to maintain tight tolerances</a:t>
            </a:r>
          </a:p>
          <a:p>
            <a:pPr lvl="1">
              <a:lnSpc>
                <a:spcPct val="80000"/>
              </a:lnSpc>
            </a:pPr>
            <a:r>
              <a:rPr lang="en-US" sz="1800" dirty="0"/>
              <a:t>shrinkage (commonly 2% - 3%)</a:t>
            </a:r>
          </a:p>
          <a:p>
            <a:pPr lvl="2">
              <a:lnSpc>
                <a:spcPct val="80000"/>
              </a:lnSpc>
            </a:pPr>
            <a:r>
              <a:rPr lang="en-US" sz="1600" dirty="0"/>
              <a:t>difficult to control</a:t>
            </a:r>
          </a:p>
          <a:p>
            <a:pPr lvl="2">
              <a:lnSpc>
                <a:spcPct val="80000"/>
              </a:lnSpc>
            </a:pPr>
            <a:r>
              <a:rPr lang="en-US" sz="1600" dirty="0"/>
              <a:t>cross-section dependent (variation in thickness)</a:t>
            </a:r>
          </a:p>
          <a:p>
            <a:pPr lvl="1">
              <a:lnSpc>
                <a:spcPct val="80000"/>
              </a:lnSpc>
            </a:pPr>
            <a:r>
              <a:rPr lang="en-US" sz="1800" dirty="0"/>
              <a:t>straightness along length</a:t>
            </a:r>
          </a:p>
          <a:p>
            <a:pPr lvl="2">
              <a:lnSpc>
                <a:spcPct val="80000"/>
              </a:lnSpc>
            </a:pPr>
            <a:r>
              <a:rPr lang="en-US" sz="1600" dirty="0"/>
              <a:t>lateral and bowing</a:t>
            </a:r>
          </a:p>
          <a:p>
            <a:pPr lvl="2">
              <a:lnSpc>
                <a:spcPct val="80000"/>
              </a:lnSpc>
            </a:pPr>
            <a:r>
              <a:rPr lang="en-US" sz="1600" dirty="0"/>
              <a:t>may be able to “remove” with force</a:t>
            </a:r>
          </a:p>
          <a:p>
            <a:pPr>
              <a:lnSpc>
                <a:spcPct val="80000"/>
              </a:lnSpc>
            </a:pPr>
            <a:r>
              <a:rPr lang="en-US" sz="2000" dirty="0"/>
              <a:t>quick curing resin systems typically have lower mechanical properties</a:t>
            </a:r>
          </a:p>
          <a:p>
            <a:pPr>
              <a:lnSpc>
                <a:spcPct val="80000"/>
              </a:lnSpc>
            </a:pPr>
            <a:r>
              <a:rPr lang="en-US" sz="2000" dirty="0"/>
              <a:t>complexity of process</a:t>
            </a:r>
          </a:p>
          <a:p>
            <a:pPr lvl="1">
              <a:lnSpc>
                <a:spcPct val="80000"/>
              </a:lnSpc>
            </a:pPr>
            <a:r>
              <a:rPr lang="en-US" sz="1800" dirty="0"/>
              <a:t>problems resulting from resin and fibers accumulating and building up at die entrance</a:t>
            </a:r>
          </a:p>
          <a:p>
            <a:pPr lvl="1">
              <a:lnSpc>
                <a:spcPct val="80000"/>
              </a:lnSpc>
            </a:pPr>
            <a:r>
              <a:rPr lang="en-US" sz="1800" dirty="0"/>
              <a:t>parts are run resin rich to account for fiber anomalies, strength is sacrificed</a:t>
            </a:r>
          </a:p>
          <a:p>
            <a:pPr lvl="1">
              <a:lnSpc>
                <a:spcPct val="80000"/>
              </a:lnSpc>
            </a:pPr>
            <a:r>
              <a:rPr lang="en-US" sz="1800" dirty="0"/>
              <a:t>voids may result in parts if excessive opening given at die entrance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ln/>
        </p:spPr>
        <p:txBody>
          <a:bodyPr lIns="90488" tIns="44450" rIns="90488" bIns="44450"/>
          <a:lstStyle/>
          <a:p>
            <a:r>
              <a:rPr lang="en-US"/>
              <a:t>PULTRUSION PROCESS</a:t>
            </a:r>
          </a:p>
        </p:txBody>
      </p:sp>
      <p:sp>
        <p:nvSpPr>
          <p:cNvPr id="4099" name="Rectangle 3"/>
          <p:cNvSpPr>
            <a:spLocks noGrp="1" noChangeArrowheads="1"/>
          </p:cNvSpPr>
          <p:nvPr>
            <p:ph type="body" idx="1"/>
          </p:nvPr>
        </p:nvSpPr>
        <p:spPr>
          <a:noFill/>
          <a:ln/>
        </p:spPr>
        <p:txBody>
          <a:bodyPr lIns="90488" tIns="44450" rIns="90488" bIns="44450"/>
          <a:lstStyle/>
          <a:p>
            <a:r>
              <a:rPr lang="en-US"/>
              <a:t>automated process for manufacturing composite materials into continuous cross-section profiles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a:t>PULTRUSION APPLICATIONS</a:t>
            </a:r>
          </a:p>
        </p:txBody>
      </p:sp>
      <p:sp>
        <p:nvSpPr>
          <p:cNvPr id="5125" name="Rectangle 5"/>
          <p:cNvSpPr>
            <a:spLocks noGrp="1" noChangeArrowheads="1"/>
          </p:cNvSpPr>
          <p:nvPr>
            <p:ph type="body" idx="1"/>
          </p:nvPr>
        </p:nvSpPr>
        <p:spPr>
          <a:xfrm>
            <a:off x="1066800" y="1981200"/>
            <a:ext cx="7543800" cy="4648200"/>
          </a:xfrm>
        </p:spPr>
        <p:txBody>
          <a:bodyPr/>
          <a:lstStyle/>
          <a:p>
            <a:pPr>
              <a:lnSpc>
                <a:spcPct val="90000"/>
              </a:lnSpc>
            </a:pPr>
            <a:r>
              <a:rPr lang="en-US"/>
              <a:t>usually grouped into two categories</a:t>
            </a:r>
          </a:p>
          <a:p>
            <a:pPr lvl="1">
              <a:lnSpc>
                <a:spcPct val="90000"/>
              </a:lnSpc>
            </a:pPr>
            <a:r>
              <a:rPr lang="en-US"/>
              <a:t>solid rod and bar stock</a:t>
            </a:r>
          </a:p>
          <a:p>
            <a:pPr lvl="1">
              <a:lnSpc>
                <a:spcPct val="90000"/>
              </a:lnSpc>
            </a:pPr>
            <a:r>
              <a:rPr lang="en-US"/>
              <a:t>structural profiles</a:t>
            </a:r>
          </a:p>
          <a:p>
            <a:pPr>
              <a:lnSpc>
                <a:spcPct val="90000"/>
              </a:lnSpc>
            </a:pPr>
            <a:r>
              <a:rPr lang="en-US"/>
              <a:t>selection of pultruded parts not strictly based on price competitiveness, but other characteristics not found in traditional materials</a:t>
            </a:r>
          </a:p>
          <a:p>
            <a:pPr lvl="1">
              <a:lnSpc>
                <a:spcPct val="90000"/>
              </a:lnSpc>
            </a:pPr>
            <a:r>
              <a:rPr lang="en-US"/>
              <a:t>non-conductive ladder rails (highest volume application)</a:t>
            </a:r>
          </a:p>
          <a:p>
            <a:pPr lvl="1">
              <a:lnSpc>
                <a:spcPct val="90000"/>
              </a:lnSpc>
            </a:pPr>
            <a:r>
              <a:rPr lang="en-US"/>
              <a:t>applications in the electric utility industry (insulating properties)</a:t>
            </a:r>
          </a:p>
          <a:p>
            <a:pPr lvl="2">
              <a:lnSpc>
                <a:spcPct val="90000"/>
              </a:lnSpc>
            </a:pPr>
            <a:r>
              <a:rPr lang="en-US"/>
              <a:t>insulators</a:t>
            </a:r>
          </a:p>
          <a:p>
            <a:pPr lvl="2">
              <a:lnSpc>
                <a:spcPct val="90000"/>
              </a:lnSpc>
            </a:pPr>
            <a:r>
              <a:rPr lang="en-US"/>
              <a:t>hot-line maintenance tools</a:t>
            </a:r>
          </a:p>
          <a:p>
            <a:pPr lvl="2">
              <a:lnSpc>
                <a:spcPct val="90000"/>
              </a:lnSpc>
            </a:pPr>
            <a:r>
              <a:rPr lang="en-US"/>
              <a:t>booms for electrical bucket trucks</a:t>
            </a:r>
          </a:p>
          <a:p>
            <a:pPr lvl="1">
              <a:lnSpc>
                <a:spcPct val="90000"/>
              </a:lnSpc>
            </a:pPr>
            <a:r>
              <a:rPr lang="en-US"/>
              <a:t>grating systems (walkways, stairs, ...) in highly corrosive environments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a:t>REINFORCEMENTS USED IN PULTRUSION</a:t>
            </a:r>
          </a:p>
        </p:txBody>
      </p:sp>
      <p:sp>
        <p:nvSpPr>
          <p:cNvPr id="6149" name="Rectangle 5"/>
          <p:cNvSpPr>
            <a:spLocks noGrp="1" noChangeArrowheads="1"/>
          </p:cNvSpPr>
          <p:nvPr>
            <p:ph type="body" idx="1"/>
          </p:nvPr>
        </p:nvSpPr>
        <p:spPr/>
        <p:txBody>
          <a:bodyPr/>
          <a:lstStyle/>
          <a:p>
            <a:r>
              <a:rPr lang="en-US"/>
              <a:t>type</a:t>
            </a:r>
          </a:p>
          <a:p>
            <a:pPr lvl="1"/>
            <a:r>
              <a:rPr lang="en-US"/>
              <a:t>E-glass, S-glass</a:t>
            </a:r>
          </a:p>
          <a:p>
            <a:pPr lvl="1"/>
            <a:r>
              <a:rPr lang="en-US"/>
              <a:t>carbon/graphite</a:t>
            </a:r>
          </a:p>
          <a:p>
            <a:pPr lvl="1"/>
            <a:r>
              <a:rPr lang="en-US"/>
              <a:t>aramid</a:t>
            </a:r>
          </a:p>
          <a:p>
            <a:r>
              <a:rPr lang="en-US"/>
              <a:t>form</a:t>
            </a:r>
          </a:p>
          <a:p>
            <a:pPr lvl="1"/>
            <a:r>
              <a:rPr lang="en-US"/>
              <a:t>roving</a:t>
            </a:r>
          </a:p>
          <a:p>
            <a:pPr lvl="1"/>
            <a:r>
              <a:rPr lang="en-US"/>
              <a:t>mat</a:t>
            </a:r>
          </a:p>
          <a:p>
            <a:pPr lvl="1"/>
            <a:r>
              <a:rPr lang="en-US"/>
              <a:t>fabric</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a:t>RESINS USED IN PULTRUSION</a:t>
            </a:r>
          </a:p>
        </p:txBody>
      </p:sp>
      <p:sp>
        <p:nvSpPr>
          <p:cNvPr id="7173" name="Rectangle 5"/>
          <p:cNvSpPr>
            <a:spLocks noGrp="1" noChangeArrowheads="1"/>
          </p:cNvSpPr>
          <p:nvPr>
            <p:ph type="body" idx="1"/>
          </p:nvPr>
        </p:nvSpPr>
        <p:spPr>
          <a:xfrm>
            <a:off x="1066800" y="1981200"/>
            <a:ext cx="7543800" cy="4419600"/>
          </a:xfrm>
        </p:spPr>
        <p:txBody>
          <a:bodyPr/>
          <a:lstStyle/>
          <a:p>
            <a:pPr>
              <a:lnSpc>
                <a:spcPct val="80000"/>
              </a:lnSpc>
            </a:pPr>
            <a:r>
              <a:rPr lang="en-US" sz="1800"/>
              <a:t>low viscosities (500 cps)</a:t>
            </a:r>
          </a:p>
          <a:p>
            <a:pPr>
              <a:lnSpc>
                <a:spcPct val="80000"/>
              </a:lnSpc>
            </a:pPr>
            <a:r>
              <a:rPr lang="en-US" sz="1800"/>
              <a:t>ability to cure quickly</a:t>
            </a:r>
          </a:p>
          <a:p>
            <a:pPr>
              <a:lnSpc>
                <a:spcPct val="80000"/>
              </a:lnSpc>
            </a:pPr>
            <a:r>
              <a:rPr lang="en-US" sz="1800"/>
              <a:t>polyester (most common)</a:t>
            </a:r>
          </a:p>
          <a:p>
            <a:pPr lvl="1">
              <a:lnSpc>
                <a:spcPct val="80000"/>
              </a:lnSpc>
            </a:pPr>
            <a:r>
              <a:rPr lang="en-US" sz="1600"/>
              <a:t>control of styrene level critical - must achieve satisfactory cross-link structure without leaving residual (unreacted) styrene in finished composite</a:t>
            </a:r>
          </a:p>
          <a:p>
            <a:pPr lvl="1">
              <a:lnSpc>
                <a:spcPct val="80000"/>
              </a:lnSpc>
            </a:pPr>
            <a:r>
              <a:rPr lang="en-US" sz="1600"/>
              <a:t>shrinks upon cure facilitating release from die</a:t>
            </a:r>
          </a:p>
          <a:p>
            <a:pPr>
              <a:lnSpc>
                <a:spcPct val="80000"/>
              </a:lnSpc>
            </a:pPr>
            <a:r>
              <a:rPr lang="en-US" sz="1800"/>
              <a:t>vinyl ester resin</a:t>
            </a:r>
          </a:p>
          <a:p>
            <a:pPr lvl="1">
              <a:lnSpc>
                <a:spcPct val="80000"/>
              </a:lnSpc>
            </a:pPr>
            <a:r>
              <a:rPr lang="en-US" sz="1600"/>
              <a:t>slower process speed due to slower reaction</a:t>
            </a:r>
          </a:p>
          <a:p>
            <a:pPr>
              <a:lnSpc>
                <a:spcPct val="80000"/>
              </a:lnSpc>
            </a:pPr>
            <a:r>
              <a:rPr lang="en-US" sz="1800"/>
              <a:t>epoxy</a:t>
            </a:r>
          </a:p>
          <a:p>
            <a:pPr lvl="1">
              <a:lnSpc>
                <a:spcPct val="80000"/>
              </a:lnSpc>
            </a:pPr>
            <a:r>
              <a:rPr lang="en-US" sz="1600"/>
              <a:t>very slow process speed</a:t>
            </a:r>
          </a:p>
          <a:p>
            <a:pPr lvl="1">
              <a:lnSpc>
                <a:spcPct val="80000"/>
              </a:lnSpc>
            </a:pPr>
            <a:r>
              <a:rPr lang="en-US" sz="1600"/>
              <a:t>reaction rate is very slow - gelation of epoxy resins occurs at a later stage of reaction - critical exotherm must be contained within die</a:t>
            </a:r>
          </a:p>
          <a:p>
            <a:pPr lvl="1">
              <a:lnSpc>
                <a:spcPct val="80000"/>
              </a:lnSpc>
            </a:pPr>
            <a:r>
              <a:rPr lang="en-US" sz="1600"/>
              <a:t>typically shorter pot life</a:t>
            </a:r>
          </a:p>
          <a:p>
            <a:pPr lvl="1">
              <a:lnSpc>
                <a:spcPct val="80000"/>
              </a:lnSpc>
            </a:pPr>
            <a:r>
              <a:rPr lang="en-US" sz="1600"/>
              <a:t>drip off at die entrance must be discarded rather than recirculated to bath</a:t>
            </a:r>
          </a:p>
          <a:p>
            <a:pPr lvl="1">
              <a:lnSpc>
                <a:spcPct val="80000"/>
              </a:lnSpc>
            </a:pPr>
            <a:r>
              <a:rPr lang="en-US" sz="1600"/>
              <a:t>temp profiles typically hotter</a:t>
            </a:r>
          </a:p>
          <a:p>
            <a:pPr lvl="1">
              <a:lnSpc>
                <a:spcPct val="80000"/>
              </a:lnSpc>
            </a:pPr>
            <a:r>
              <a:rPr lang="en-US" sz="1600"/>
              <a:t>tendency to bond strongly to die wall</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US"/>
              <a:t>SIX KEY ELEMENTS IN PULTRUSION PROCESS</a:t>
            </a:r>
          </a:p>
        </p:txBody>
      </p:sp>
      <p:sp>
        <p:nvSpPr>
          <p:cNvPr id="8197" name="Rectangle 5"/>
          <p:cNvSpPr>
            <a:spLocks noGrp="1" noChangeArrowheads="1"/>
          </p:cNvSpPr>
          <p:nvPr>
            <p:ph type="body" idx="1"/>
          </p:nvPr>
        </p:nvSpPr>
        <p:spPr/>
        <p:txBody>
          <a:bodyPr/>
          <a:lstStyle/>
          <a:p>
            <a:r>
              <a:rPr lang="en-US" dirty="0"/>
              <a:t>three occur prior to </a:t>
            </a:r>
            <a:r>
              <a:rPr lang="en-US" dirty="0" err="1"/>
              <a:t>pultruder</a:t>
            </a:r>
            <a:endParaRPr lang="en-US" dirty="0"/>
          </a:p>
          <a:p>
            <a:pPr lvl="1"/>
            <a:r>
              <a:rPr lang="en-US" dirty="0"/>
              <a:t>reinforcement handling system (creel)</a:t>
            </a:r>
          </a:p>
          <a:p>
            <a:pPr lvl="1"/>
            <a:r>
              <a:rPr lang="en-US" dirty="0"/>
              <a:t>resin impregnation station</a:t>
            </a:r>
          </a:p>
          <a:p>
            <a:pPr lvl="1"/>
            <a:r>
              <a:rPr lang="en-US" dirty="0"/>
              <a:t>material forming area</a:t>
            </a:r>
          </a:p>
          <a:p>
            <a:r>
              <a:rPr lang="en-US" dirty="0"/>
              <a:t>three integral to </a:t>
            </a:r>
            <a:r>
              <a:rPr lang="en-US" dirty="0" err="1"/>
              <a:t>pultruder</a:t>
            </a:r>
            <a:endParaRPr lang="en-US" dirty="0"/>
          </a:p>
          <a:p>
            <a:pPr lvl="1"/>
            <a:r>
              <a:rPr lang="en-US" dirty="0"/>
              <a:t>components that heat and consolidate</a:t>
            </a:r>
          </a:p>
          <a:p>
            <a:pPr lvl="1"/>
            <a:r>
              <a:rPr lang="en-US" dirty="0"/>
              <a:t>equipment to pull </a:t>
            </a:r>
            <a:r>
              <a:rPr lang="en-US" dirty="0" err="1"/>
              <a:t>pultrusion</a:t>
            </a:r>
            <a:endParaRPr lang="en-US" dirty="0"/>
          </a:p>
          <a:p>
            <a:pPr lvl="1"/>
            <a:r>
              <a:rPr lang="en-US" dirty="0"/>
              <a:t>equipment to cut </a:t>
            </a:r>
            <a:r>
              <a:rPr lang="en-US" dirty="0" err="1"/>
              <a:t>pultrusion</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a:t>REINFORCEMENT HANDLING SYSTEM</a:t>
            </a:r>
          </a:p>
        </p:txBody>
      </p:sp>
      <p:sp>
        <p:nvSpPr>
          <p:cNvPr id="9221" name="Rectangle 5"/>
          <p:cNvSpPr>
            <a:spLocks noGrp="1" noChangeArrowheads="1"/>
          </p:cNvSpPr>
          <p:nvPr>
            <p:ph type="body" idx="1"/>
          </p:nvPr>
        </p:nvSpPr>
        <p:spPr/>
        <p:txBody>
          <a:bodyPr/>
          <a:lstStyle/>
          <a:p>
            <a:r>
              <a:rPr lang="en-US"/>
              <a:t>continuous fiber (roving) creels usually first station on a process line</a:t>
            </a:r>
          </a:p>
          <a:p>
            <a:r>
              <a:rPr lang="en-US"/>
              <a:t>directly followed by creels designed for rolls of mat, fabric, and/or veil</a:t>
            </a:r>
          </a:p>
          <a:p>
            <a:r>
              <a:rPr lang="en-US"/>
              <a:t>as material travels toward impregnation area, alignment must be controlled - accomplished by using creel cards that have predefined specific locations for each material</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n-US"/>
              <a:t>RESIN IMPREGNATION</a:t>
            </a:r>
          </a:p>
        </p:txBody>
      </p:sp>
      <p:sp>
        <p:nvSpPr>
          <p:cNvPr id="10247" name="Rectangle 7"/>
          <p:cNvSpPr>
            <a:spLocks noGrp="1" noChangeArrowheads="1"/>
          </p:cNvSpPr>
          <p:nvPr>
            <p:ph type="body" idx="1"/>
          </p:nvPr>
        </p:nvSpPr>
        <p:spPr>
          <a:xfrm>
            <a:off x="1066800" y="1981200"/>
            <a:ext cx="7543800" cy="4343400"/>
          </a:xfrm>
        </p:spPr>
        <p:txBody>
          <a:bodyPr/>
          <a:lstStyle/>
          <a:p>
            <a:pPr>
              <a:lnSpc>
                <a:spcPct val="90000"/>
              </a:lnSpc>
            </a:pPr>
            <a:r>
              <a:rPr lang="en-US"/>
              <a:t>dip bath (most common)</a:t>
            </a:r>
          </a:p>
          <a:p>
            <a:pPr lvl="1">
              <a:lnSpc>
                <a:spcPct val="90000"/>
              </a:lnSpc>
            </a:pPr>
            <a:r>
              <a:rPr lang="en-US"/>
              <a:t>fibers passed over and under wet-out bars, causing fiber bundles to spread and accept resin</a:t>
            </a:r>
          </a:p>
          <a:p>
            <a:pPr lvl="1">
              <a:lnSpc>
                <a:spcPct val="90000"/>
              </a:lnSpc>
            </a:pPr>
            <a:r>
              <a:rPr lang="en-US"/>
              <a:t>suitable for products that are all roving construction or that are easily formed from resulting flat ply that exits wet-out bath</a:t>
            </a:r>
          </a:p>
          <a:p>
            <a:pPr>
              <a:lnSpc>
                <a:spcPct val="90000"/>
              </a:lnSpc>
            </a:pPr>
            <a:r>
              <a:rPr lang="en-US"/>
              <a:t>custom resin baths</a:t>
            </a:r>
          </a:p>
          <a:p>
            <a:pPr lvl="1">
              <a:lnSpc>
                <a:spcPct val="90000"/>
              </a:lnSpc>
            </a:pPr>
            <a:r>
              <a:rPr lang="en-US"/>
              <a:t>when impractical to dip materials into bath (i.e. vertical mat)</a:t>
            </a:r>
          </a:p>
          <a:p>
            <a:pPr lvl="1">
              <a:lnSpc>
                <a:spcPct val="90000"/>
              </a:lnSpc>
            </a:pPr>
            <a:r>
              <a:rPr lang="en-US"/>
              <a:t>bath walls and plates are machined and positioned to accommodate necessary preform shape and alignment</a:t>
            </a:r>
          </a:p>
          <a:p>
            <a:pPr lvl="1">
              <a:lnSpc>
                <a:spcPct val="90000"/>
              </a:lnSpc>
            </a:pPr>
            <a:r>
              <a:rPr lang="en-US"/>
              <a:t>impregnate without moving reinforcements outside of their intended forming path</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a:t>FORMING FOLLOWS IMPREGNATION</a:t>
            </a:r>
          </a:p>
        </p:txBody>
      </p:sp>
      <p:sp>
        <p:nvSpPr>
          <p:cNvPr id="11269" name="Rectangle 5"/>
          <p:cNvSpPr>
            <a:spLocks noGrp="1" noChangeArrowheads="1"/>
          </p:cNvSpPr>
          <p:nvPr>
            <p:ph type="body" idx="1"/>
          </p:nvPr>
        </p:nvSpPr>
        <p:spPr/>
        <p:txBody>
          <a:bodyPr/>
          <a:lstStyle/>
          <a:p>
            <a:r>
              <a:rPr lang="en-US" sz="2000"/>
              <a:t>forming guides attached in front of pultrusion die</a:t>
            </a:r>
          </a:p>
          <a:p>
            <a:r>
              <a:rPr lang="en-US" sz="2000"/>
              <a:t>ensure positive alignment of the formed materials with the die cavity</a:t>
            </a:r>
          </a:p>
          <a:p>
            <a:r>
              <a:rPr lang="en-US" sz="2000"/>
              <a:t>sizing of forming guide slots, holes, and clearances must be designed to prevent excess tension on relatively weak and wet materials, yet allow sufficient resin removal to prevent high force at die entrance</a:t>
            </a:r>
          </a:p>
          <a:p>
            <a:r>
              <a:rPr lang="en-US" sz="2000"/>
              <a:t>forming guide materials include Teflon, polyethylene, chromium plated steel and various sheet steel alloys</a:t>
            </a:r>
          </a:p>
          <a:p>
            <a:r>
              <a:rPr lang="en-US" sz="2000"/>
              <a:t>requires experienced craftsperson to design and fabricate forming guides</a:t>
            </a:r>
          </a:p>
          <a:p>
            <a:r>
              <a:rPr lang="en-US" sz="2000"/>
              <a:t>hollow parts use mandrel cantilevered through pultrusion die</a:t>
            </a:r>
          </a:p>
        </p:txBody>
      </p:sp>
    </p:spTree>
  </p:cSld>
  <p:clrMapOvr>
    <a:masterClrMapping/>
  </p:clrMapOvr>
  <p:transition/>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105</TotalTime>
  <Pages>17</Pages>
  <Words>1047</Words>
  <Application>Microsoft Office PowerPoint</Application>
  <PresentationFormat>On-screen Show (4:3)</PresentationFormat>
  <Paragraphs>135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Tahoma</vt:lpstr>
      <vt:lpstr>Wingdings</vt:lpstr>
      <vt:lpstr>Shimmer</vt:lpstr>
      <vt:lpstr>PULTRUSION</vt:lpstr>
      <vt:lpstr>PULTRUSION PROCESS</vt:lpstr>
      <vt:lpstr>PULTRUSION APPLICATIONS</vt:lpstr>
      <vt:lpstr>REINFORCEMENTS USED IN PULTRUSION</vt:lpstr>
      <vt:lpstr>RESINS USED IN PULTRUSION</vt:lpstr>
      <vt:lpstr>SIX KEY ELEMENTS IN PULTRUSION PROCESS</vt:lpstr>
      <vt:lpstr>REINFORCEMENT HANDLING SYSTEM</vt:lpstr>
      <vt:lpstr>RESIN IMPREGNATION</vt:lpstr>
      <vt:lpstr>FORMING FOLLOWS IMPREGNATION</vt:lpstr>
      <vt:lpstr>ALTERNATIVE IMPREGNATING AND FORMING METHOD</vt:lpstr>
      <vt:lpstr>CONSOLIDATING AND CURING</vt:lpstr>
      <vt:lpstr>THREE COMMON CURING METHODS</vt:lpstr>
      <vt:lpstr>MOST CRITICAL PULTRUSION PROCESS CONTROL PARAMETER IS DIE HEATING PROFILE</vt:lpstr>
      <vt:lpstr>CLAMPING AND PULLING</vt:lpstr>
      <vt:lpstr>CUTOFF</vt:lpstr>
      <vt:lpstr>ADVANTAGES OF PULTRUSION</vt:lpstr>
      <vt:lpstr>DISADVANTAGES OF PULTRUSION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Pultrusion</dc:title>
  <dc:subject/>
  <dc:creator>Winona State University</dc:creator>
  <cp:keywords/>
  <dc:description/>
  <cp:lastModifiedBy>Dennehy, Keith</cp:lastModifiedBy>
  <cp:revision>26</cp:revision>
  <cp:lastPrinted>1997-05-13T01:00:36Z</cp:lastPrinted>
  <dcterms:created xsi:type="dcterms:W3CDTF">1997-05-10T15:53:56Z</dcterms:created>
  <dcterms:modified xsi:type="dcterms:W3CDTF">2024-04-08T19:13:50Z</dcterms:modified>
</cp:coreProperties>
</file>