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38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26024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4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C2EC24-C541-4BEA-9C4F-153586C16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2783D-2C9B-4743-B5B5-5D968778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E8DD2-83BC-4BB2-9988-E45738B73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DA395-8693-43DF-A0A2-79F7B31DC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BA07-024A-4753-A246-1F7CEC958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EF606-E00B-443F-877A-1E7D403A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21B41-4EA5-4E27-BC57-006CE9787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55A4E-3092-4A9F-8E1C-CE5AB7D3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3BE2-0682-4973-9667-944D41765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7F28-353D-41D3-A1B6-1CDCF6991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07A1C-40DB-476B-91F1-CE6EF7841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46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9CD6CC-A8F5-411E-B9FA-6B91E18BA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len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WEfbGH-Ew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REACTION INJECTION MOLDING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CURING AND DEMOLDING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components react and gel within 2 - 10 secs from the start of injection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mold remains closed for a period of time to allow sufficient cure so part can be removed and handled without damage (30 - 90 secs)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knockout pins, automatic slides, or pneumatic devices in the mold used to assist with demolding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for small flexible parts may use rubber spatula to pry part loose or insert air nozzle and blow off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for most resin formulations, parts are post-cured in an oven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ADVANTAGES/DISADVANTAGES OF RIM PROCESS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many of the same advantages/disadvantages as RTM process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differences with RTM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RIM resin builds viscosity rapidly (higher average viscosity during mold filling)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/>
              <a:t>applications must be simple geometries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/>
              <a:t>SRIM preform must be less complex and lower in reinforcement content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/>
              <a:t>parts do not normally flash out of mold parting line sufficiently to require sealing beyond metal land area or a pinch off around perimeter of part (low viscosity of RTM resin requires gasket or o-ring)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highly reactive nature of RIM resin systems leads to cycle times currently faster than achieved with RTM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mix ratios of RIM resin systems nearly 1:1 in volume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/>
              <a:t>ideally suited to impingement mixing process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/>
              <a:t>self-cleaning mix element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/>
              <a:t>RTM ratios (as high as 100:1 by volume) require mixing in a static mixer and subsequent solvent flush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RIM PROCESS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two highly reactive liquid monomers are carefully metered, brought together in a mixhead, and immediately injected into a heated mold under low pressure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RIM VARIATIONS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neat resin</a:t>
            </a:r>
          </a:p>
          <a:p>
            <a:pPr eaLnBrk="1" hangingPunct="1">
              <a:defRPr/>
            </a:pPr>
            <a:r>
              <a:rPr lang="en-US" dirty="0"/>
              <a:t>reinforced reaction injection molding (RRIM) - fillers (including chopped glass, carbon/graphite fibers) can be incorporated into one or both monomers</a:t>
            </a:r>
          </a:p>
          <a:p>
            <a:pPr eaLnBrk="1" hangingPunct="1">
              <a:defRPr/>
            </a:pPr>
            <a:r>
              <a:rPr lang="en-US" dirty="0"/>
              <a:t>structural reaction injection molding (SRIM) - reinforcement placed in mold before injecting the reactive liquid monomers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RESINS USED IN RIM PROCESS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polyurethane (most common)</a:t>
            </a:r>
          </a:p>
          <a:p>
            <a:pPr lvl="1" eaLnBrk="1" hangingPunct="1">
              <a:defRPr/>
            </a:pPr>
            <a:r>
              <a:rPr lang="en-US" dirty="0"/>
              <a:t>two liquid monomer components</a:t>
            </a:r>
          </a:p>
          <a:p>
            <a:pPr lvl="2" eaLnBrk="1" hangingPunct="1">
              <a:defRPr/>
            </a:pPr>
            <a:r>
              <a:rPr lang="en-US" dirty="0" err="1"/>
              <a:t>polyol</a:t>
            </a:r>
            <a:endParaRPr lang="en-US" dirty="0"/>
          </a:p>
          <a:p>
            <a:pPr lvl="2" eaLnBrk="1" hangingPunct="1">
              <a:defRPr/>
            </a:pPr>
            <a:r>
              <a:rPr lang="en-US" dirty="0" err="1"/>
              <a:t>isocyanate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high CTE (unreinforced 60 - 90 x 10</a:t>
            </a:r>
            <a:r>
              <a:rPr lang="en-US" baseline="30000" dirty="0"/>
              <a:t>-6</a:t>
            </a:r>
            <a:r>
              <a:rPr lang="en-US" dirty="0"/>
              <a:t> in/in/°F)</a:t>
            </a:r>
          </a:p>
          <a:p>
            <a:pPr lvl="1" eaLnBrk="1" hangingPunct="1">
              <a:defRPr/>
            </a:pPr>
            <a:r>
              <a:rPr lang="en-US" dirty="0"/>
              <a:t>low modulus (flexural, 20 - 300 </a:t>
            </a:r>
            <a:r>
              <a:rPr lang="en-US" dirty="0" err="1"/>
              <a:t>ksi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r>
              <a:rPr lang="en-US" dirty="0" err="1"/>
              <a:t>dicyclopentadiene</a:t>
            </a:r>
            <a:r>
              <a:rPr lang="en-US" dirty="0"/>
              <a:t> (</a:t>
            </a:r>
            <a:r>
              <a:rPr lang="en-US" dirty="0" err="1"/>
              <a:t>dcpd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see </a:t>
            </a:r>
            <a:r>
              <a:rPr lang="en-US" dirty="0">
                <a:hlinkClick r:id="rId2"/>
              </a:rPr>
              <a:t>Telene website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REINFORCEMENT USED IN RIM PROCESS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RRIM</a:t>
            </a:r>
          </a:p>
          <a:p>
            <a:pPr lvl="1" eaLnBrk="1" hangingPunct="1">
              <a:defRPr/>
            </a:pPr>
            <a:r>
              <a:rPr lang="en-US"/>
              <a:t>chopped, milled fibers (glass, carbon/graphite)</a:t>
            </a:r>
          </a:p>
          <a:p>
            <a:pPr lvl="1" eaLnBrk="1" hangingPunct="1">
              <a:defRPr/>
            </a:pPr>
            <a:r>
              <a:rPr lang="en-US"/>
              <a:t>usually added to polyol</a:t>
            </a:r>
          </a:p>
          <a:p>
            <a:pPr eaLnBrk="1" hangingPunct="1">
              <a:defRPr/>
            </a:pPr>
            <a:r>
              <a:rPr lang="en-US"/>
              <a:t>SRIM</a:t>
            </a:r>
          </a:p>
          <a:p>
            <a:pPr lvl="1" eaLnBrk="1" hangingPunct="1">
              <a:defRPr/>
            </a:pPr>
            <a:r>
              <a:rPr lang="en-US"/>
              <a:t>glass, carbon/graphite, aramid</a:t>
            </a:r>
          </a:p>
          <a:p>
            <a:pPr lvl="1" eaLnBrk="1" hangingPunct="1">
              <a:defRPr/>
            </a:pPr>
            <a:r>
              <a:rPr lang="en-US"/>
              <a:t>fabric (woven, unidirectional, multiaxial)</a:t>
            </a:r>
          </a:p>
          <a:p>
            <a:pPr lvl="1" eaLnBrk="1" hangingPunct="1">
              <a:defRPr/>
            </a:pPr>
            <a:r>
              <a:rPr lang="en-US"/>
              <a:t>mat</a:t>
            </a:r>
          </a:p>
          <a:p>
            <a:pPr lvl="1" eaLnBrk="1" hangingPunct="1">
              <a:defRPr/>
            </a:pPr>
            <a:r>
              <a:rPr lang="en-US"/>
              <a:t>preform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RIM PROCESS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3695700" cy="3299732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79F84-D814-4ED6-8917-BBE49E833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5486400"/>
            <a:ext cx="4648200" cy="762000"/>
          </a:xfrm>
        </p:spPr>
        <p:txBody>
          <a:bodyPr/>
          <a:lstStyle/>
          <a:p>
            <a:r>
              <a:rPr lang="en-US" dirty="0">
                <a:hlinkClick r:id="rId3"/>
              </a:rPr>
              <a:t>video on RIM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9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RIM PROCESS AND EQUIPMENT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day tanks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store unfilled components and filled (reinforced)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slowly and continuously agitate by mixing impellers to prevent settling of fibers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have heating jackets for temp control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pressurized at 15 - 60 psi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metering cylinders fill with components from day tanks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components could be moved directly from the pressurized tanks with air pressure, however usually transferred with the assistance of feeder pumps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feeder pumps can provide continuous recirculation (maintain filler in suspension and uniform temp)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MIXING OF COMPONENTS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/>
              <a:t>after metering cylinders filled, they are driven forward by hydraulic pressure to deliver components to </a:t>
            </a:r>
            <a:r>
              <a:rPr lang="en-US" sz="1800" dirty="0" err="1"/>
              <a:t>mixhead</a:t>
            </a:r>
            <a:r>
              <a:rPr lang="en-US" sz="1800" dirty="0"/>
              <a:t> at a known rate (delivery of the two components must be closely synchronized to ensure a uniform reaction and consistent properties in cured part)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/>
              <a:t>during first part of plunger travel, valve to mixing chamber is closed - components are recirculated through head into return lines and back to day tanks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/>
              <a:t>after preliminary recirculation - </a:t>
            </a:r>
            <a:r>
              <a:rPr lang="en-US" sz="1800" dirty="0" err="1"/>
              <a:t>mixhead</a:t>
            </a:r>
            <a:r>
              <a:rPr lang="en-US" sz="1800" dirty="0"/>
              <a:t> valve is opened, components enter the chamber to be mixed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/>
              <a:t>mix chamber is usually small cylinder - components enter from opposite sides of chamber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err="1"/>
              <a:t>mixhead</a:t>
            </a:r>
            <a:r>
              <a:rPr lang="en-US" sz="1800" dirty="0"/>
              <a:t> is designed to develop turbulence in the mix chamber to intimately mix the two components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/>
              <a:t>turbulence created by stream impingement at high pressure (1,500 - 3,000 psi)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/>
              <a:t>streams should have equal momentum at the time they meet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FILLING THE MOLD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after metering the shot, mixhead valve is closed, components recirculated back into day tanks</a:t>
            </a:r>
          </a:p>
          <a:p>
            <a:pPr eaLnBrk="1" hangingPunct="1">
              <a:defRPr/>
            </a:pPr>
            <a:r>
              <a:rPr lang="en-US"/>
              <a:t>metered shot is cleared from mixing chamber by a close fitting ram and flows directly into mold (no solvent flush required)</a:t>
            </a:r>
          </a:p>
          <a:p>
            <a:pPr eaLnBrk="1" hangingPunct="1">
              <a:defRPr/>
            </a:pPr>
            <a:r>
              <a:rPr lang="en-US"/>
              <a:t>mold normally filled from bottom so air can easily push out ahead of flow</a:t>
            </a:r>
          </a:p>
          <a:p>
            <a:pPr eaLnBrk="1" hangingPunct="1">
              <a:defRPr/>
            </a:pPr>
            <a:r>
              <a:rPr lang="en-US"/>
              <a:t>shot fills mold to about 90% and expansion during chemical reaction of the polyol and isocyanate completes the fill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501</TotalTime>
  <Pages>10</Pages>
  <Words>713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Shimmer</vt:lpstr>
      <vt:lpstr>REACTION INJECTION MOLDING (RIM)</vt:lpstr>
      <vt:lpstr>RIM PROCESS</vt:lpstr>
      <vt:lpstr>RIM VARIATIONS</vt:lpstr>
      <vt:lpstr>RESINS USED IN RIM PROCESS</vt:lpstr>
      <vt:lpstr>REINFORCEMENT USED IN RIM PROCESS</vt:lpstr>
      <vt:lpstr>RIM PROCESS</vt:lpstr>
      <vt:lpstr>RIM PROCESS AND EQUIPMENT</vt:lpstr>
      <vt:lpstr>MIXING OF COMPONENTS</vt:lpstr>
      <vt:lpstr>FILLING THE MOLD</vt:lpstr>
      <vt:lpstr>CURING AND DEMOLDING</vt:lpstr>
      <vt:lpstr>ADVANTAGES/DISADVANTAGES OF RIM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INJECTION MOLDING (RIM)</dc:title>
  <dc:creator>Winona State University</dc:creator>
  <cp:lastModifiedBy>Dennehy, Keith</cp:lastModifiedBy>
  <cp:revision>29</cp:revision>
  <cp:lastPrinted>1601-01-01T00:00:00Z</cp:lastPrinted>
  <dcterms:created xsi:type="dcterms:W3CDTF">1997-05-11T21:15:14Z</dcterms:created>
  <dcterms:modified xsi:type="dcterms:W3CDTF">2020-04-03T20:17:38Z</dcterms:modified>
</cp:coreProperties>
</file>