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134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254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54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C753B3-8D87-461C-8D02-4A3B5D812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C77E7-B0E0-4969-85E4-B38ACDEC1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244A-1DBE-4257-B951-54AFED7E0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63B8C-DD4B-47C4-959C-C14F70219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CFCF4-B3AD-4133-B05D-6AC4182CF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A4417-3472-49C2-BCA5-FBCB1FE35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8AE16-563C-4DB8-8C82-A801B135F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6EF27-E146-49B7-A464-BCF6D41F2E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763C4-4350-4BCA-A603-6FAD4D650A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D95C2-84B6-4DFE-A425-EC048ADD8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83064-938D-4BEF-983A-B92D4919B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21507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08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21510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11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1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13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14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1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16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17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1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151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152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52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2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2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51C4FCF-2CEE-44B2-9F2C-D784C7B00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M3eYbLF91I" TargetMode="External"/><Relationship Id="rId2" Type="http://schemas.openxmlformats.org/officeDocument/2006/relationships/hyperlink" Target="https://www.youtube.com/watch?v=hTNRgEZ7J8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VodfQcrXpxc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RESIN TRANSFER MOLDING (RTM)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TRADITIONAL RTM PROCESS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may or may not take place under vacuum (assists in minimizing air entrapment)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mixer/injection head is inserted into mold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injection pressure pushes check valve off its seat and allows resin to begin filling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air is pushed ahead of resin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resin will begin flowing from vent ports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if part design is simple may be full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if part design complex, may require slight overfill to vent all air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vent ports are pinched off and internal pressure causes inlet check valve to close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RTM PROCESS ISSUES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critical to control infusion rate and flow front of resin so that it infiltrates fiber preform evenly and completely, but quickly before gelling</a:t>
            </a:r>
          </a:p>
          <a:p>
            <a:pPr eaLnBrk="1" hangingPunct="1">
              <a:defRPr/>
            </a:pPr>
            <a:r>
              <a:rPr lang="en-US"/>
              <a:t>resin is injected in center of part to guard against formation of air pockets and minimize distance resin must travel</a:t>
            </a:r>
          </a:p>
          <a:p>
            <a:pPr eaLnBrk="1" hangingPunct="1">
              <a:defRPr/>
            </a:pPr>
            <a:r>
              <a:rPr lang="en-US"/>
              <a:t>care must be exercised to insure reinforcement does not move during injection (fiber wash)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ADVANTAGES OF RTM PROCESS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/>
              <a:t>closed mold process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/>
              <a:t>lower emissions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/>
              <a:t>both sides of part have tool surface finish and/or can be gel coated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/>
              <a:t>no air entrapment if properly designed (tooling, preform, and resin)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/>
              <a:t>once process established very repeatable and predictable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/>
              <a:t>permits relatively high fiber volume (40% - 50%)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/>
              <a:t>preform design can incorporate damage tolerant features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/>
              <a:t>close dimensional tolerances can be maintained (given proper clamping and mold closure)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/>
              <a:t>significant part consolidation - ability to incorporate cores, ribs, and inserts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/>
              <a:t>low tooling cost/short tooling lead times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/>
              <a:t>versatile - prototype or high production rate (tooling)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DISADVANTAGES OF RTM PROCESS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1800" dirty="0" err="1"/>
              <a:t>preform</a:t>
            </a:r>
            <a:r>
              <a:rPr lang="en-US" sz="1800" dirty="0"/>
              <a:t> process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dirty="0"/>
              <a:t>preparation can be labor intensive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dirty="0"/>
              <a:t>process waste may be high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dirty="0"/>
              <a:t>because </a:t>
            </a:r>
            <a:r>
              <a:rPr lang="en-US" sz="1600" dirty="0" err="1"/>
              <a:t>preform</a:t>
            </a:r>
            <a:r>
              <a:rPr lang="en-US" sz="1600" dirty="0"/>
              <a:t> lacks strength may have to be assembled in mold (tying up mold)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err="1"/>
              <a:t>preforms</a:t>
            </a:r>
            <a:r>
              <a:rPr lang="en-US" sz="1800" dirty="0"/>
              <a:t> may be oversized in order to protrude from tool edge to provide escape route for displaced air and excess resin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/>
              <a:t>oversized </a:t>
            </a:r>
            <a:r>
              <a:rPr lang="en-US" sz="1800" dirty="0" err="1"/>
              <a:t>preforms</a:t>
            </a:r>
            <a:r>
              <a:rPr lang="en-US" sz="1800" dirty="0"/>
              <a:t> will have to be trimmed (sealing or close-out will be required over exposed reinforcement to prevent potential path for moisture ingress)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/>
              <a:t>movement of reinforcement during injection (fiber wash)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/>
              <a:t>control of resin uniformity difficult - radii and edges tend to be resin rich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/>
              <a:t>higher speed versions of process undeveloped - still problems filling large parts with high reinforcement content at low pressure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/>
              <a:t>as part consolidation increases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dirty="0"/>
              <a:t>high losses for manufacturer if part scrapped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dirty="0"/>
              <a:t>replacement cost to consumer can be significant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Explanation of other RTM variations (</a:t>
            </a:r>
            <a:r>
              <a:rPr lang="en-US" dirty="0">
                <a:hlinkClick r:id="rId2"/>
              </a:rPr>
              <a:t>video</a:t>
            </a:r>
            <a:r>
              <a:rPr lang="en-US" dirty="0"/>
              <a:t>)</a:t>
            </a:r>
          </a:p>
          <a:p>
            <a:r>
              <a:rPr lang="en-US" dirty="0"/>
              <a:t>VARTM</a:t>
            </a:r>
          </a:p>
          <a:p>
            <a:r>
              <a:rPr lang="en-US" dirty="0"/>
              <a:t>RTM Light (</a:t>
            </a:r>
            <a:r>
              <a:rPr lang="en-US" dirty="0">
                <a:hlinkClick r:id="rId3"/>
              </a:rPr>
              <a:t>video</a:t>
            </a:r>
            <a:r>
              <a:rPr lang="en-US" dirty="0"/>
              <a:t>)</a:t>
            </a:r>
          </a:p>
          <a:p>
            <a:r>
              <a:rPr lang="en-US" dirty="0"/>
              <a:t>Infusion (</a:t>
            </a:r>
            <a:r>
              <a:rPr lang="en-US" dirty="0">
                <a:hlinkClick r:id="rId4"/>
              </a:rPr>
              <a:t>video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/>
              <a:t>RTM PROCESS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dirty="0"/>
              <a:t>impregnating preformed dry reinforcement in a closed mold with wet thermosetting resin under pressure</a:t>
            </a:r>
          </a:p>
          <a:p>
            <a:pPr eaLnBrk="1" hangingPunct="1">
              <a:defRPr/>
            </a:pPr>
            <a:r>
              <a:rPr lang="en-US" dirty="0"/>
              <a:t>production rate comparison</a:t>
            </a:r>
          </a:p>
          <a:p>
            <a:pPr lvl="1" eaLnBrk="1" hangingPunct="1">
              <a:defRPr/>
            </a:pPr>
            <a:r>
              <a:rPr lang="en-US" dirty="0"/>
              <a:t>2 - 8 </a:t>
            </a:r>
            <a:r>
              <a:rPr lang="en-US" dirty="0" err="1"/>
              <a:t>pph</a:t>
            </a:r>
            <a:r>
              <a:rPr lang="en-US" dirty="0"/>
              <a:t> (parts per hour)</a:t>
            </a:r>
          </a:p>
          <a:p>
            <a:pPr lvl="1" eaLnBrk="1" hangingPunct="1">
              <a:defRPr/>
            </a:pPr>
            <a:r>
              <a:rPr lang="en-US" dirty="0"/>
              <a:t>spray-up </a:t>
            </a:r>
            <a:r>
              <a:rPr lang="en-US" dirty="0">
                <a:latin typeface="Symbol" pitchFamily="18" charset="2"/>
              </a:rPr>
              <a:t>@</a:t>
            </a:r>
            <a:r>
              <a:rPr lang="en-US" dirty="0"/>
              <a:t> 0.5 </a:t>
            </a:r>
            <a:r>
              <a:rPr lang="en-US" dirty="0" err="1"/>
              <a:t>pph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SMC, injection molding </a:t>
            </a:r>
            <a:r>
              <a:rPr lang="en-US" dirty="0">
                <a:latin typeface="Symbol" pitchFamily="18" charset="2"/>
              </a:rPr>
              <a:t>@</a:t>
            </a:r>
            <a:r>
              <a:rPr lang="en-US" dirty="0"/>
              <a:t> 30 </a:t>
            </a:r>
            <a:r>
              <a:rPr lang="en-US" dirty="0" err="1"/>
              <a:t>pph</a:t>
            </a:r>
            <a:r>
              <a:rPr lang="en-US" dirty="0"/>
              <a:t> (chopped fibers, high pressures requires &gt;&gt;$ tooling)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REINFORCEMENTS USED IN RTM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type</a:t>
            </a:r>
          </a:p>
          <a:p>
            <a:pPr lvl="1" eaLnBrk="1" hangingPunct="1">
              <a:defRPr/>
            </a:pPr>
            <a:r>
              <a:rPr lang="en-US"/>
              <a:t>E-glass, S-glass</a:t>
            </a:r>
          </a:p>
          <a:p>
            <a:pPr lvl="1" eaLnBrk="1" hangingPunct="1">
              <a:defRPr/>
            </a:pPr>
            <a:r>
              <a:rPr lang="en-US"/>
              <a:t>carbon/graphite</a:t>
            </a:r>
          </a:p>
          <a:p>
            <a:pPr lvl="1" eaLnBrk="1" hangingPunct="1">
              <a:defRPr/>
            </a:pPr>
            <a:r>
              <a:rPr lang="en-US"/>
              <a:t>aramid</a:t>
            </a:r>
          </a:p>
          <a:p>
            <a:pPr eaLnBrk="1" hangingPunct="1">
              <a:defRPr/>
            </a:pPr>
            <a:r>
              <a:rPr lang="en-US"/>
              <a:t>form</a:t>
            </a:r>
          </a:p>
          <a:p>
            <a:pPr lvl="1" eaLnBrk="1" hangingPunct="1">
              <a:defRPr/>
            </a:pPr>
            <a:r>
              <a:rPr lang="en-US"/>
              <a:t>mat</a:t>
            </a:r>
          </a:p>
          <a:p>
            <a:pPr lvl="1" eaLnBrk="1" hangingPunct="1">
              <a:defRPr/>
            </a:pPr>
            <a:r>
              <a:rPr lang="en-US"/>
              <a:t>fabric</a:t>
            </a:r>
          </a:p>
          <a:p>
            <a:pPr lvl="1" eaLnBrk="1" hangingPunct="1">
              <a:defRPr/>
            </a:pPr>
            <a:r>
              <a:rPr lang="en-US"/>
              <a:t>textile preform architecture (knitted, braided, 3-D stitched)</a:t>
            </a:r>
          </a:p>
          <a:p>
            <a:pPr eaLnBrk="1" hangingPunct="1">
              <a:defRPr/>
            </a:pPr>
            <a:r>
              <a:rPr lang="en-US"/>
              <a:t>preforms - preshaping of reinforcement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DESIGN OF PREFORMS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compression of fiber preform into the mold (denser the fiber, the more resistance it offers to impregnation by resin)</a:t>
            </a:r>
          </a:p>
          <a:p>
            <a:pPr eaLnBrk="1" hangingPunct="1">
              <a:defRPr/>
            </a:pPr>
            <a:r>
              <a:rPr lang="en-US"/>
              <a:t>fiber orientation (resin flows faster along the length of the fiber than across it)</a:t>
            </a:r>
          </a:p>
          <a:p>
            <a:pPr eaLnBrk="1" hangingPunct="1">
              <a:defRPr/>
            </a:pPr>
            <a:r>
              <a:rPr lang="en-US"/>
              <a:t>multiple layers or plies (impede or complicate the resin distribution)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RESINS USED IN RTM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/>
              <a:t>polyester, vinyl ester, epoxy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/>
              <a:t>desired resin characteristics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/>
              <a:t>must remain liquid as it is held in the reservoir prior to injection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/>
              <a:t>must impregnate fiber preform quickly and uniformly without voids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/>
              <a:t>must gel as quickly as possible once impregnation occurs (fast cycle time)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/>
              <a:t>must possess sufficient hardness to be demolded without distortion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/>
              <a:t>low viscosity critical (&lt; 1,000 cps to impregnate preform loading of 50%)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/>
              <a:t>low viscosity resin requires less pressure to achieve adequate wet-out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/>
              <a:t>injection temp (typically elevated) of resin should be held as close as possible to minimum viscosity to insure preform impregnation, yet higher temp accelerates cure, cutting into injection time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RTM EQUIPMENT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resin/curing agent (catalyst) mixing equipment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positive displacement piston pumping cycle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maintain accurate ratio control between resin and curing agent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RTM process requires low injection pressures (30 psi - 100 psi)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piston type positive displacement pumps are critical due to changing back pressure conditions - as resin is pushed through reinforcement an increasing back pressure builds against metering pumps - if slippage occurs at pump, resin/curing agent ratio will be affected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with resin system components accurately metered, sent through flexible hoses to a mix head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MIX HEAD USES A MOTIONLESS MIXER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thoroughly blends resin and curing agents together immediately prior to injection</a:t>
            </a:r>
          </a:p>
          <a:p>
            <a:pPr eaLnBrk="1" hangingPunct="1">
              <a:defRPr/>
            </a:pPr>
            <a:r>
              <a:rPr lang="en-US"/>
              <a:t>motionless mixers</a:t>
            </a:r>
          </a:p>
          <a:p>
            <a:pPr lvl="1" eaLnBrk="1" hangingPunct="1">
              <a:defRPr/>
            </a:pPr>
            <a:r>
              <a:rPr lang="en-US"/>
              <a:t>low volume curing agent injected into center of resin stream to assure complete and uniform mixing</a:t>
            </a:r>
          </a:p>
          <a:p>
            <a:pPr lvl="1" eaLnBrk="1" hangingPunct="1">
              <a:defRPr/>
            </a:pPr>
            <a:r>
              <a:rPr lang="en-US"/>
              <a:t>motionless mixers available in various diameters and lengths to suit a variety of resin viscosities and fillers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MAY BE NECESSARY TO CONTROL RESIN TEMPERATURE THROUGHOUT RTM PROCESS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preheat resin (system) in reservoir, then maintain temp throughout process, using heating elements in material containers, the pumping mechanism, and the tool</a:t>
            </a:r>
          </a:p>
          <a:p>
            <a:pPr eaLnBrk="1" hangingPunct="1">
              <a:defRPr/>
            </a:pPr>
            <a:r>
              <a:rPr lang="en-US"/>
              <a:t>recirculate the material continuously through the pumping mechanism and back to the reservoir during non-pumping segment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MOLD DESIGN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gasket around perimeter</a:t>
            </a:r>
          </a:p>
          <a:p>
            <a:pPr eaLnBrk="1" hangingPunct="1">
              <a:defRPr/>
            </a:pPr>
            <a:r>
              <a:rPr lang="en-US"/>
              <a:t>inlet injection port</a:t>
            </a:r>
          </a:p>
          <a:p>
            <a:pPr lvl="1" eaLnBrk="1" hangingPunct="1">
              <a:defRPr/>
            </a:pPr>
            <a:r>
              <a:rPr lang="en-US"/>
              <a:t>located at the lowest point of mold</a:t>
            </a:r>
          </a:p>
          <a:p>
            <a:pPr lvl="1" eaLnBrk="1" hangingPunct="1">
              <a:defRPr/>
            </a:pPr>
            <a:r>
              <a:rPr lang="en-US"/>
              <a:t>plug or check valve incorporated</a:t>
            </a:r>
          </a:p>
          <a:p>
            <a:pPr eaLnBrk="1" hangingPunct="1">
              <a:defRPr/>
            </a:pPr>
            <a:r>
              <a:rPr lang="en-US"/>
              <a:t>vent ports located at highest point of mold</a:t>
            </a:r>
          </a:p>
          <a:p>
            <a:pPr eaLnBrk="1" hangingPunct="1">
              <a:defRPr/>
            </a:pPr>
            <a:r>
              <a:rPr lang="en-US"/>
              <a:t>for high volume, tightly toleranced parts may use press - controls parallelism of mold set during opening and closing and holds mold closed during injection (alternative is manually clamping or fastening)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1965</TotalTime>
  <Pages>15</Pages>
  <Words>935</Words>
  <Application>Microsoft Office PowerPoint</Application>
  <PresentationFormat>On-screen Show (4:3)</PresentationFormat>
  <Paragraphs>96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Symbol</vt:lpstr>
      <vt:lpstr>Tahoma</vt:lpstr>
      <vt:lpstr>Wingdings</vt:lpstr>
      <vt:lpstr>Shimmer</vt:lpstr>
      <vt:lpstr>RESIN TRANSFER MOLDING (RTM)</vt:lpstr>
      <vt:lpstr>RTM PROCESS</vt:lpstr>
      <vt:lpstr>REINFORCEMENTS USED IN RTM</vt:lpstr>
      <vt:lpstr>DESIGN OF PREFORMS</vt:lpstr>
      <vt:lpstr>RESINS USED IN RTM</vt:lpstr>
      <vt:lpstr>RTM EQUIPMENT</vt:lpstr>
      <vt:lpstr>THE MIX HEAD USES A MOTIONLESS MIXER</vt:lpstr>
      <vt:lpstr>MAY BE NECESSARY TO CONTROL RESIN TEMPERATURE THROUGHOUT RTM PROCESS</vt:lpstr>
      <vt:lpstr>MOLD DESIGN</vt:lpstr>
      <vt:lpstr>TRADITIONAL RTM PROCESS</vt:lpstr>
      <vt:lpstr>RTM PROCESS ISSUES</vt:lpstr>
      <vt:lpstr>ADVANTAGES OF RTM PROCESS</vt:lpstr>
      <vt:lpstr>DISADVANTAGES OF RTM PROCESS</vt:lpstr>
      <vt:lpstr>RELATED PROCESSES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RESIN TRANSFER MOLDING (RTM)</dc:title>
  <dc:subject/>
  <dc:creator>Winona State University</dc:creator>
  <cp:keywords/>
  <dc:description/>
  <cp:lastModifiedBy>Dennehy, Keith</cp:lastModifiedBy>
  <cp:revision>51</cp:revision>
  <cp:lastPrinted>1601-01-01T00:00:00Z</cp:lastPrinted>
  <dcterms:created xsi:type="dcterms:W3CDTF">1997-05-10T20:08:16Z</dcterms:created>
  <dcterms:modified xsi:type="dcterms:W3CDTF">2022-03-24T22:23:58Z</dcterms:modified>
</cp:coreProperties>
</file>