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4660"/>
  </p:normalViewPr>
  <p:slideViewPr>
    <p:cSldViewPr>
      <p:cViewPr varScale="1">
        <p:scale>
          <a:sx n="78" d="100"/>
          <a:sy n="78" d="100"/>
        </p:scale>
        <p:origin x="158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3938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698893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21507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21508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09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1510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11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12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1513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21514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15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16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17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18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19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152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2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22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1523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1524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AED340A-9B70-4CA5-BB9F-BF25DC2E883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21E48-E84B-4FB2-A257-794A33EDC62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2EF9B-E1CB-4E49-8AA7-7D61BCCB011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7843F-E745-4CA9-B747-B0850E44C3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95526-79BA-4A7F-B3FF-16BACB2F406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88330-9B6E-4287-8F7E-E7C59E7F98E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86E94-F5A0-48FE-B572-0FE768E0566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20001-52A9-434F-9169-EBBF806543C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E254D-E4D0-4DF1-9333-787F3272750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9609D-A0E8-475A-88F6-473BB78CA83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D3DC5-9970-4DC8-864E-C7764560B71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04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0485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04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4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4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4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4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4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4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4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4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049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49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4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204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204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2FB149B-3B30-4472-BB3D-7D27A8300F2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qHoAAulnmE" TargetMode="External"/><Relationship Id="rId7" Type="http://schemas.openxmlformats.org/officeDocument/2006/relationships/hyperlink" Target="https://www.youtube.com/watch?v=jqwr8ZoH5E0" TargetMode="External"/><Relationship Id="rId2" Type="http://schemas.openxmlformats.org/officeDocument/2006/relationships/hyperlink" Target="https://www.youtube.com/watch?v=gzng9HeGNP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reemanvideos.com/" TargetMode="External"/><Relationship Id="rId5" Type="http://schemas.openxmlformats.org/officeDocument/2006/relationships/hyperlink" Target="http://www.instructables.com/id/New-cowling-for-your-experimental-aircraft/" TargetMode="External"/><Relationship Id="rId4" Type="http://schemas.openxmlformats.org/officeDocument/2006/relationships/hyperlink" Target="https://www.youtube.com/watch?v=5cODtL0RLH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1.winona.edu/kdennehy/CME390/Topics/ToolingThermalChar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TOOLING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METAL-COATED COMPOSITE TOOLING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combine advantages of metal and composite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metal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long life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excellent mold surface finish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faster heat up times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ease of repair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composite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lightweight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lower cost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ease in producing large molds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methods of fabricating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plate composite tool with metal by electrolytic or chemical plating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plate or thermal spray metal on master, then fabricate composite tool over metal surface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TYPES OF TOOLING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segmented tools (mandrels) to prevent “trapped” tooling</a:t>
            </a:r>
          </a:p>
          <a:p>
            <a:r>
              <a:rPr lang="en-US" sz="2000" dirty="0"/>
              <a:t>elastomeric (silicone rubber) tooling</a:t>
            </a:r>
          </a:p>
          <a:p>
            <a:pPr lvl="1"/>
            <a:r>
              <a:rPr lang="en-US" sz="1800" dirty="0"/>
              <a:t>trapped rubber molding</a:t>
            </a:r>
          </a:p>
          <a:p>
            <a:pPr lvl="1"/>
            <a:r>
              <a:rPr lang="en-US" sz="1800" dirty="0"/>
              <a:t>used in areas with special pressure needs (pressure intensifiers)</a:t>
            </a:r>
          </a:p>
          <a:p>
            <a:r>
              <a:rPr lang="en-US" sz="2000" dirty="0"/>
              <a:t>internal bladder/closed mold</a:t>
            </a:r>
          </a:p>
          <a:p>
            <a:r>
              <a:rPr lang="en-US" sz="2000" dirty="0"/>
              <a:t>integral tooling</a:t>
            </a:r>
          </a:p>
          <a:p>
            <a:endParaRPr lang="en-US" sz="2000" dirty="0"/>
          </a:p>
          <a:p>
            <a:r>
              <a:rPr lang="en-US" sz="2000" dirty="0"/>
              <a:t>caul plates</a:t>
            </a:r>
          </a:p>
          <a:p>
            <a:pPr lvl="1"/>
            <a:r>
              <a:rPr lang="en-US" sz="1800" dirty="0"/>
              <a:t>distribute applied pressure evenly over part</a:t>
            </a:r>
          </a:p>
          <a:p>
            <a:pPr lvl="1"/>
            <a:r>
              <a:rPr lang="en-US" sz="1800" dirty="0"/>
              <a:t>maintain heat transfer similar to tool side</a:t>
            </a:r>
          </a:p>
          <a:p>
            <a:r>
              <a:rPr lang="en-US" sz="2000" dirty="0"/>
              <a:t>ply locating templates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EXTRACTING THE TOOLING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tool should be designed to facilitate extraction</a:t>
            </a:r>
          </a:p>
          <a:p>
            <a:pPr lvl="1"/>
            <a:r>
              <a:rPr lang="en-US" dirty="0"/>
              <a:t>taper</a:t>
            </a:r>
          </a:p>
          <a:p>
            <a:pPr lvl="1"/>
            <a:r>
              <a:rPr lang="en-US" dirty="0"/>
              <a:t>take advantage of CTE mismatch</a:t>
            </a:r>
          </a:p>
          <a:p>
            <a:r>
              <a:rPr lang="en-US" dirty="0"/>
              <a:t>jacking points</a:t>
            </a:r>
          </a:p>
          <a:p>
            <a:r>
              <a:rPr lang="en-US" dirty="0"/>
              <a:t>grapple points</a:t>
            </a:r>
          </a:p>
          <a:p>
            <a:r>
              <a:rPr lang="en-US" dirty="0"/>
              <a:t>blow holes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TOOLING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696200" cy="4114800"/>
          </a:xfrm>
        </p:spPr>
        <p:txBody>
          <a:bodyPr/>
          <a:lstStyle/>
          <a:p>
            <a:r>
              <a:rPr lang="en-US" dirty="0"/>
              <a:t>composite tool</a:t>
            </a:r>
          </a:p>
          <a:p>
            <a:pPr lvl="1"/>
            <a:r>
              <a:rPr lang="en-US" dirty="0"/>
              <a:t>two-part mold (</a:t>
            </a:r>
            <a:r>
              <a:rPr lang="en-US" dirty="0">
                <a:hlinkClick r:id="rId2"/>
              </a:rPr>
              <a:t>mold #1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mold #2</a:t>
            </a:r>
            <a:r>
              <a:rPr lang="en-US" dirty="0"/>
              <a:t>, </a:t>
            </a:r>
            <a:r>
              <a:rPr lang="en-US" dirty="0">
                <a:hlinkClick r:id="rId4"/>
              </a:rPr>
              <a:t>part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hlinkClick r:id="rId5"/>
              </a:rPr>
              <a:t>aircraft cowling (using foam plug)</a:t>
            </a:r>
            <a:endParaRPr lang="en-US" dirty="0"/>
          </a:p>
          <a:p>
            <a:r>
              <a:rPr lang="en-US" dirty="0"/>
              <a:t>polyurethane, silicone tool (</a:t>
            </a:r>
            <a:r>
              <a:rPr lang="en-US" dirty="0">
                <a:hlinkClick r:id="rId6"/>
              </a:rPr>
              <a:t>Freeman Mfg videos</a:t>
            </a:r>
            <a:r>
              <a:rPr lang="en-US" dirty="0"/>
              <a:t>)</a:t>
            </a:r>
          </a:p>
          <a:p>
            <a:r>
              <a:rPr lang="en-US" dirty="0">
                <a:hlinkClick r:id="rId7"/>
              </a:rPr>
              <a:t>latex tool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REQUIRED OF THE TOOL?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able to produce a part of acceptable quality</a:t>
            </a:r>
          </a:p>
          <a:p>
            <a:r>
              <a:rPr lang="en-US" dirty="0"/>
              <a:t>support weight of the part</a:t>
            </a:r>
          </a:p>
          <a:p>
            <a:r>
              <a:rPr lang="en-US" dirty="0"/>
              <a:t>maintain structural integrity and dimensional stability following multiple heating and cooling cycles</a:t>
            </a:r>
          </a:p>
          <a:p>
            <a:r>
              <a:rPr lang="en-US" dirty="0"/>
              <a:t>sustain handling loads</a:t>
            </a:r>
          </a:p>
          <a:p>
            <a:r>
              <a:rPr lang="en-US" dirty="0"/>
              <a:t>able to achieve a specified temperature at a specified rate</a:t>
            </a:r>
          </a:p>
          <a:p>
            <a:r>
              <a:rPr lang="en-US" dirty="0"/>
              <a:t>accommodate fabrication process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DECISIONS REGARDING THE TOOLING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267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male (convex) or female (concave)- which face of part should be tool surface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tooling materials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wood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plaster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foam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polyurethane, silicone, latex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salt/sand (single use)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metal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composite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issues driving the selection of tooling material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life (number of cycles)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cost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nonrecurring - machinability (aluminum easier to machine than steel)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recurring - ease of repair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heat transfer capability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heat up and cool down times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ability to control tool temperature</a:t>
            </a:r>
          </a:p>
          <a:p>
            <a:pPr lvl="2">
              <a:lnSpc>
                <a:spcPct val="80000"/>
              </a:lnSpc>
            </a:pPr>
            <a:r>
              <a:rPr lang="en-US" sz="1600" dirty="0">
                <a:hlinkClick r:id="rId2"/>
              </a:rPr>
              <a:t>thermal characteristics of tooling materials</a:t>
            </a:r>
            <a:endParaRPr lang="en-US" sz="16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“HARD” TOOLING VS “SOFT” TOOLING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hard tooling</a:t>
            </a:r>
          </a:p>
          <a:p>
            <a:pPr lvl="1"/>
            <a:r>
              <a:rPr lang="en-US" dirty="0"/>
              <a:t>many cycles</a:t>
            </a:r>
          </a:p>
          <a:p>
            <a:pPr lvl="1"/>
            <a:r>
              <a:rPr lang="en-US" dirty="0"/>
              <a:t>high cost</a:t>
            </a:r>
          </a:p>
          <a:p>
            <a:r>
              <a:rPr lang="en-US" dirty="0"/>
              <a:t>soft tooling</a:t>
            </a:r>
          </a:p>
          <a:p>
            <a:pPr lvl="1"/>
            <a:r>
              <a:rPr lang="en-US" dirty="0"/>
              <a:t>few cycles</a:t>
            </a:r>
          </a:p>
          <a:p>
            <a:pPr lvl="1"/>
            <a:r>
              <a:rPr lang="en-US" dirty="0"/>
              <a:t>difficult to maintain tight tolerances</a:t>
            </a:r>
          </a:p>
          <a:p>
            <a:pPr lvl="1"/>
            <a:r>
              <a:rPr lang="en-US" dirty="0"/>
              <a:t>low cost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THERMAL EXPANSION MUST BE ACCOUNTED FOR IN THE DESIGN OF TOOLING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343400"/>
          </a:xfrm>
        </p:spPr>
        <p:txBody>
          <a:bodyPr/>
          <a:lstStyle/>
          <a:p>
            <a:r>
              <a:rPr lang="en-US" dirty="0"/>
              <a:t>prior to gel, “wet” part and tool expand together</a:t>
            </a:r>
          </a:p>
          <a:p>
            <a:r>
              <a:rPr lang="en-US" dirty="0"/>
              <a:t>at certain time/temperature part gels</a:t>
            </a:r>
          </a:p>
          <a:p>
            <a:r>
              <a:rPr lang="en-US" dirty="0"/>
              <a:t>tool and part expand at own rate depending on respective CTEs</a:t>
            </a:r>
          </a:p>
          <a:p>
            <a:r>
              <a:rPr lang="en-US" dirty="0"/>
              <a:t>cool down at respective CTEs</a:t>
            </a:r>
          </a:p>
          <a:p>
            <a:r>
              <a:rPr lang="en-US" dirty="0"/>
              <a:t>thermal stresses can be introduced</a:t>
            </a:r>
          </a:p>
          <a:p>
            <a:r>
              <a:rPr lang="en-US" dirty="0"/>
              <a:t>difficulty extracting tool</a:t>
            </a:r>
          </a:p>
          <a:p>
            <a:r>
              <a:rPr lang="en-US" dirty="0"/>
              <a:t>dimensioning tool to account for the different CTEs and change in temperature</a:t>
            </a:r>
          </a:p>
          <a:p>
            <a:r>
              <a:rPr lang="en-US" dirty="0"/>
              <a:t>tolerances on tooling typically ¼ tolerances on part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TOOLING DESIGN EXAMPLE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Design the tooling (material and dimensions) to produce each of the two C-channel designs defined below.  The program requires production of 5,000 C-channels of each design.  A smaller C-channel is bonded to the inside flanges of the C-channels shown below to form a box beam configuration.  The C-channels are fabricated with </a:t>
            </a:r>
            <a:r>
              <a:rPr lang="en-US" sz="2000"/>
              <a:t>a carbon/</a:t>
            </a:r>
            <a:r>
              <a:rPr lang="en-US" sz="2000" dirty="0"/>
              <a:t>epoxy system.  The C-channels are cured in an autoclave at 350°F, 100 psi.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design #1: [±50°]</a:t>
            </a:r>
            <a:r>
              <a:rPr lang="en-US" sz="2000" baseline="-25000" dirty="0"/>
              <a:t>s</a:t>
            </a:r>
            <a:r>
              <a:rPr lang="en-US" sz="2000" dirty="0"/>
              <a:t>, CTE (90° direction) = -0.2893 x 10-6 in/in/°F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design #2: [±25°]</a:t>
            </a:r>
            <a:r>
              <a:rPr lang="en-US" sz="2000" baseline="-25000" dirty="0"/>
              <a:t>s</a:t>
            </a:r>
            <a:r>
              <a:rPr lang="en-US" sz="2000" dirty="0"/>
              <a:t>, CTE (90° direction) = 9.4869 x 10-6 in/in/°F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C-channel sketch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METAL TOOLING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11430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sz="1800" dirty="0"/>
              <a:t>machined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electroforming (typically nickel, 0.125 in thick)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fiberglass plating mandrel placed in nickel solution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thickness build up 0.0005 in - 0.001 in/hr</a:t>
            </a:r>
          </a:p>
        </p:txBody>
      </p:sp>
      <p:pic>
        <p:nvPicPr>
          <p:cNvPr id="9223" name="Picture 7" descr="ToolingElectroformin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76400" y="3124200"/>
            <a:ext cx="5946775" cy="3506788"/>
          </a:xfrm>
          <a:noFill/>
          <a:ln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TOOLING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match between tooling CTE and part CTE</a:t>
            </a:r>
          </a:p>
          <a:p>
            <a:r>
              <a:rPr lang="en-US" dirty="0"/>
              <a:t>lightweight - reduces handling costs</a:t>
            </a:r>
          </a:p>
          <a:p>
            <a:r>
              <a:rPr lang="en-US" dirty="0"/>
              <a:t>lower cost</a:t>
            </a:r>
          </a:p>
          <a:p>
            <a:r>
              <a:rPr lang="en-US" dirty="0"/>
              <a:t>limited life in comparison with metal tools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FABRICATION OF COMPOSITE TOOLING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female tool (model (plug) - splash - master - tool)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model - wood, plaster, ...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splash - room temp cure (low cost E-glass)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master (transfer tool) - room temp cure/high service temp resin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tool - high temp cure/service temp resin (temp capability &gt; part cure temp)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male tool (model - master - tool)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lay-up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isotropic (0°/±45°/90°)s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lightweight fabrics against gel coat (will not print through), medium fabrics next, heavy weight fabrics to build up thickness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face sheet - reinforcing ribs - base (egg crate)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substructure should be of similar materials to minimize thermal stresses due to CTE mismatch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minimize effect of substructure to create thermal gradients through face sheet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1030</TotalTime>
  <Pages>12</Pages>
  <Words>742</Words>
  <Application>Microsoft Office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Shimmer</vt:lpstr>
      <vt:lpstr>TOOLING</vt:lpstr>
      <vt:lpstr>WHAT IS REQUIRED OF THE TOOL?</vt:lpstr>
      <vt:lpstr>DECISIONS REGARDING THE TOOLING</vt:lpstr>
      <vt:lpstr>“HARD” TOOLING VS “SOFT” TOOLING</vt:lpstr>
      <vt:lpstr>THERMAL EXPANSION MUST BE ACCOUNTED FOR IN THE DESIGN OF TOOLING</vt:lpstr>
      <vt:lpstr>TOOLING DESIGN EXAMPLE</vt:lpstr>
      <vt:lpstr>METAL TOOLING</vt:lpstr>
      <vt:lpstr>COMPOSITE TOOLING</vt:lpstr>
      <vt:lpstr>FABRICATION OF COMPOSITE TOOLING</vt:lpstr>
      <vt:lpstr>METAL-COATED COMPOSITE TOOLING</vt:lpstr>
      <vt:lpstr>OTHER TYPES OF TOOLING</vt:lpstr>
      <vt:lpstr>EXTRACTING THE TOOLING</vt:lpstr>
      <vt:lpstr>PROTOTYPE TOOLING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Tooling</dc:title>
  <dc:subject/>
  <dc:creator>Winona State University</dc:creator>
  <cp:keywords/>
  <dc:description/>
  <cp:lastModifiedBy>Dennehy, Keith</cp:lastModifiedBy>
  <cp:revision>55</cp:revision>
  <cp:lastPrinted>1601-01-01T00:00:00Z</cp:lastPrinted>
  <dcterms:created xsi:type="dcterms:W3CDTF">1997-05-09T13:13:24Z</dcterms:created>
  <dcterms:modified xsi:type="dcterms:W3CDTF">2024-03-13T19:21:26Z</dcterms:modified>
</cp:coreProperties>
</file>