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9" r:id="rId1"/>
    <p:sldMasterId id="2147483661" r:id="rId2"/>
  </p:sldMasterIdLst>
  <p:notesMasterIdLst>
    <p:notesMasterId r:id="rId7"/>
  </p:notesMasterIdLst>
  <p:handoutMasterIdLst>
    <p:handoutMasterId r:id="rId8"/>
  </p:handoutMasterIdLst>
  <p:sldIdLst>
    <p:sldId id="274" r:id="rId3"/>
    <p:sldId id="275" r:id="rId4"/>
    <p:sldId id="276" r:id="rId5"/>
    <p:sldId id="277" r:id="rId6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3333"/>
    <a:srgbClr val="969696"/>
    <a:srgbClr val="0000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85216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3991166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62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92163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92164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65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9216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6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216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216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9217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217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217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217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2178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179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2180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94EC19E-A054-4BEF-84ED-3812FC5F23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217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582C5-93BA-48DF-89F3-D5CE7AD52A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19CF67-F858-40C7-9E8F-2023A3FED8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8BCD72-0A8B-4F08-9DC2-32EDBCFED1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29A9C-7CBE-4323-BBDD-6799E48AFB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C272EC-9322-4DD6-A9E9-836608B6F4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0C4EF-2A71-499F-AF7A-32FF2C8F4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7D85-F591-421F-B431-B94DE88015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AD8E4-A628-4AD9-82DF-A440E17220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AAE43-61EB-4B34-B24D-15705B935D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B6979-8A53-41A6-B01E-6F678E653C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7EE67-87AA-493B-A6BA-72620E4DDD5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1815C-93C7-40D1-A621-A1C7C0AA68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61D92-2AF1-47EB-A72D-011092E863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B252D-D96C-4599-9E4F-2B89CC2DC5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8074A-34FD-4283-B91B-33BB4A91C7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8A6BC-89E8-4587-82C0-ECA716564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FB26E-03A1-4E5C-B98F-C36E49DB92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04EC03-0B3D-41FC-AF1F-F262F7E51D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B71AD1-F425-4D35-98F2-2EA36F4D2C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C53F7-5D90-46B3-B3AF-020C5F8287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BD3F61-5C23-44A4-B25A-4A1D0903B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38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9113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114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1141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9114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4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115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115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115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115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115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9115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93287AA-E904-433C-9652-11EEB53A144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itchFamily="18" charset="0"/>
              </a:defRPr>
            </a:lvl1pPr>
          </a:lstStyle>
          <a:p>
            <a:fld id="{D136E747-1760-41B8-8D01-CABAE7EBD4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ra.org/investors/investing/investment-products/bond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 algn="ctr"/>
            <a:r>
              <a:rPr lang="en-US" dirty="0"/>
              <a:t>Bonds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of a Bond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7543800" cy="4953000"/>
          </a:xfrm>
        </p:spPr>
        <p:txBody>
          <a:bodyPr/>
          <a:lstStyle/>
          <a:p>
            <a:r>
              <a:rPr lang="en-US" dirty="0"/>
              <a:t>A bond has a face value (par value) guaranteed to be paid to the bondholder by the issuing organization when the bond reaches maturity</a:t>
            </a:r>
          </a:p>
          <a:p>
            <a:r>
              <a:rPr lang="en-US" dirty="0"/>
              <a:t>In addition, the bondholder usually receives periodic (commonly semiannual) dividends at a specified interest rate (the coupon, or the coupon rate)</a:t>
            </a:r>
          </a:p>
          <a:p>
            <a:r>
              <a:rPr lang="en-US" dirty="0"/>
              <a:t>Bonds are transacted on the market (as new issues or traded on the secondary market) and their value depends on</a:t>
            </a:r>
          </a:p>
          <a:p>
            <a:pPr lvl="1"/>
            <a:r>
              <a:rPr lang="en-US" dirty="0"/>
              <a:t>Size and timing of the dividends</a:t>
            </a:r>
          </a:p>
          <a:p>
            <a:pPr lvl="1"/>
            <a:r>
              <a:rPr lang="en-US" dirty="0"/>
              <a:t>Duration before maturity</a:t>
            </a:r>
          </a:p>
          <a:p>
            <a:pPr lvl="1"/>
            <a:r>
              <a:rPr lang="en-US" dirty="0"/>
              <a:t>Rating (rating agencies: </a:t>
            </a:r>
            <a:r>
              <a:rPr lang="en-US" dirty="0" err="1"/>
              <a:t>Moodys</a:t>
            </a:r>
            <a:r>
              <a:rPr lang="en-US" dirty="0"/>
              <a:t>, Standard and </a:t>
            </a:r>
            <a:r>
              <a:rPr lang="en-US" dirty="0" err="1"/>
              <a:t>Poors</a:t>
            </a:r>
            <a:r>
              <a:rPr lang="en-US" dirty="0"/>
              <a:t>, Fitch)</a:t>
            </a:r>
          </a:p>
          <a:p>
            <a:pPr lvl="1"/>
            <a:r>
              <a:rPr lang="en-US" dirty="0"/>
              <a:t>Rate of return desired by the bond purchaser (the given market rate of interest)</a:t>
            </a:r>
          </a:p>
          <a:p>
            <a:r>
              <a:rPr lang="en-US" dirty="0">
                <a:hlinkClick r:id="rId2"/>
              </a:rPr>
              <a:t>https://www.finra.org/investors/investing/investment-products/bonds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bond with a face value of $5,000 pays interest of 8% per year.  This bond will be redeemed at par value at the end of its 20-year life, and the first interest payment is due 1 year from now.</a:t>
            </a:r>
          </a:p>
          <a:p>
            <a:pPr lvl="1">
              <a:buNone/>
            </a:pPr>
            <a:r>
              <a:rPr lang="en-US" dirty="0"/>
              <a:t>(a) How much should be paid now for this bond in order to receive a yield of 10% per year on the investment?</a:t>
            </a:r>
          </a:p>
          <a:p>
            <a:pPr lvl="1">
              <a:buNone/>
            </a:pPr>
            <a:r>
              <a:rPr lang="en-US" dirty="0"/>
              <a:t>(b) If this bond is purchased now for $4,600, what annual yield would the buyer receive?</a:t>
            </a:r>
          </a:p>
          <a:p>
            <a:pPr marL="400050"/>
            <a:r>
              <a:rPr lang="en-US" dirty="0"/>
              <a:t>Find the current price (PW) of a 10-year bond paying 6% per year (payable semiannually) that is redeemable at par value, if bought by a purchaser to yield 10% per year.  The face value of the bond is $1,000.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company has decided to sell $1000 bonds which will pay semiannual dividends of $20 (2% per period) and will mature in 5 years.  The bonds are sold at $830, but after fees/expenses the company ends up receiving $760.</a:t>
            </a:r>
          </a:p>
          <a:p>
            <a:pPr marL="800100" lvl="1" indent="-342900">
              <a:buAutoNum type="alphaLcParenBoth"/>
            </a:pPr>
            <a:r>
              <a:rPr lang="en-US" dirty="0"/>
              <a:t>What is the company’s cost of capital raised through the sale of these bonds?</a:t>
            </a:r>
          </a:p>
          <a:p>
            <a:pPr marL="800100" lvl="1" indent="-342900">
              <a:buAutoNum type="alphaLcParenBoth"/>
            </a:pPr>
            <a:r>
              <a:rPr lang="en-US" dirty="0"/>
              <a:t>Is the bond a good buy for investors who expect a 9% return on their investments?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1520842610</TotalTime>
  <Pages>10</Pages>
  <Words>361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Tahoma</vt:lpstr>
      <vt:lpstr>Times New Roman</vt:lpstr>
      <vt:lpstr>Wingdings</vt:lpstr>
      <vt:lpstr>Shimmer</vt:lpstr>
      <vt:lpstr>Custom Design</vt:lpstr>
      <vt:lpstr>Bonds</vt:lpstr>
      <vt:lpstr>Features of a Bond</vt:lpstr>
      <vt:lpstr>Examples</vt:lpstr>
      <vt:lpstr>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Engineering Design Process</dc:title>
  <dc:subject/>
  <dc:creator>Winona State University</dc:creator>
  <cp:keywords/>
  <dc:description/>
  <cp:lastModifiedBy>Dennehy, Keith</cp:lastModifiedBy>
  <cp:revision>98</cp:revision>
  <cp:lastPrinted>1601-01-01T00:00:00Z</cp:lastPrinted>
  <dcterms:created xsi:type="dcterms:W3CDTF">1997-05-11T21:15:14Z</dcterms:created>
  <dcterms:modified xsi:type="dcterms:W3CDTF">2023-11-21T20:16:39Z</dcterms:modified>
</cp:coreProperties>
</file>