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85" r:id="rId3"/>
    <p:sldId id="284" r:id="rId4"/>
    <p:sldId id="286" r:id="rId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 varScale="1">
        <p:scale>
          <a:sx n="89" d="100"/>
          <a:sy n="89" d="100"/>
        </p:scale>
        <p:origin x="1546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31D006-C2F8-41B9-AD65-4786876095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329CCC9-B3CC-4894-BC38-16F0CF3E64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AF58171-EBC8-4D79-A915-45CAA309EBA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70C8C9B-04C0-4C85-AE94-745F772ED6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9B6AE5D8-B090-49C8-B03D-C7A06D7C01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70C323F4-7CA0-49D0-8FB3-075D98ED49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D27F1AD-AB11-4FE5-8C51-D94D9036D92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8102AA1-194D-4251-89CB-439CD279550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0221136D-8568-49C5-ACED-B447AC7993F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AE6EA6D6-D5BD-41FF-8F8B-8F39F80C9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FE8D18B8-5BF2-4F28-8684-3C9C4AF67E8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03B9A8EF-7203-4511-B6C2-74610DD8AE0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6365244-BF26-4FFA-A278-1B632144E3E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D5EA33F0-23E8-4D70-AB92-A9F77DA45B2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E1731CAF-57B9-4DE2-8A8C-63A26F611BA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7AD552D1-80AE-4DC7-9428-B653BFA0E70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A8739B80-91A1-4221-ACA4-5CD6B8E70B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7B12E95-9EA9-4D3B-B018-7EB3C7D0AC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3ACBF02-3823-4347-965C-D96334151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073DB-7E58-42F3-846E-9160B3F7D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09886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9F8800F-20AC-48FB-AB72-F06CD0591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99A563A-8D1B-4E5A-A789-A5084F77B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5F7BB35-BEFF-4B70-86E0-611CE68E6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35E52-5197-4CB5-B370-4406D94AF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1201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B2D94D5-B073-44CE-9B11-5475F8808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9C546AE-9819-459A-ADCF-622901328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909E825-A096-4424-A3F4-BC7670FB4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2EFA0-B9EF-47B9-BDB6-ED9F428A6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113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A84E96-D221-4E8C-A394-7A44CA325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04165C-49BB-4A50-A2D2-5D124A38D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584B51-A428-4633-A8E3-A7BE9490C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7622E-0E00-4D39-9CAD-6807C7954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815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0F73A3-5BBA-4D6A-A41C-919975B82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C1E30C-7F05-4426-855B-2331286B3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0C60D6-BEE3-4B2E-8260-A2D05C491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943D9-4007-408E-ADFC-07BD075DD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34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2559A2-062E-4F5C-B18F-7BE2163EA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B0304B-78D9-4572-94EC-4F729F670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51EB1A-5AF8-4546-981E-E24B53504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9BCB8-19DA-4731-8CC5-28A6F9F31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126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7160DE-28DF-4A59-AA0B-058CB98C1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86FD4-7123-419E-A014-6643D818C3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01E936-DBA8-4F07-AB53-323723C5F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A0D9A-7542-4A11-8846-19A90DB55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27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25461A-FDFB-49F8-BEF8-B34C0B646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2D4217-4A9E-439F-B6AC-D127202DA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835ADF-B28E-4D86-B98F-3ABA2D752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2D141-5DF6-4AE2-8786-4E68761E2F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34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DE7CAD-9223-4F90-82C7-BC35DA714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3E894D-8E67-4AEA-A7D8-F826AE94D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5D7536-14B6-472B-8017-C598553AB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8E9FA-F1E4-434C-8FB0-56C12575A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40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CA1C2C-CCC7-4850-AC9D-4A2DC5CDF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F38F4-4398-4690-AC92-B88E98590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2915E3-0C54-499E-8B16-578181EB9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3C24F-FCBC-448C-92B1-6E4DC8EBD6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2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EF0053-E486-498B-9987-0797B5D90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011663-1E8A-4539-808C-F804117D3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CA836-304C-453E-896C-F7924709B7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0611C-3082-4183-8B11-2C8E99491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74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60F5229-64B9-4649-98D5-7A52CF7B0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AB2BAF8-A744-4E6E-B34C-D271E9E9B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EA8822D-01C9-4ED5-B2FE-8668CB2FC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BBD0E-0A96-4D5D-8002-BF7E2C6F6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61127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A98071-9E85-4E7C-949E-E0B06FF80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3ECE3-0FCE-42A9-A009-BC2F101F2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6420F-63C8-44EE-A0E6-94A909165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4908A-D0E5-4BEB-96D1-E7F6AFE4E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55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7386EA-52B1-4CC9-8E6F-A467C405B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08C60-B360-47DA-A701-20FCFE89F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2B7B24-1D29-4A42-8753-81BBDD006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03560-40AE-4481-8BC6-46F555D50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97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495CD-FF20-49DB-9D29-23266797D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3E1D37-7846-4750-82EA-C075F041C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E2BEE5-19B6-4FAF-AF0E-256E472A0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39484-42A7-4D96-A95F-7A779893E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98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07336DD-2CD6-4D4F-BA82-27A055D3C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AFC4602-F327-4D1E-8DB1-CD297DBA8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BF74DE7-8195-44A4-9E63-9B8948EBE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C186B-D8DF-4D7F-903D-7C6350D6AD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0770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2E98F4A-A65D-4C64-9893-353F5828A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576DA71-F5D3-45EC-9F00-F15232343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1F66FF0-233C-492E-8574-1FA253BE4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4793-D732-450A-AF20-6DD555B7C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120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426DE5C-EC81-4A9B-837F-61F39BF745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6880E201-A698-4ADB-97E6-8770A952E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3F624F5E-7111-4BB5-BCEE-AB6C35972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9EA02-5F3F-4D75-8A12-67A3FAEE3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33920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38B84F93-2A54-43EB-8AFB-3E58CBBA95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E24726A3-FB1F-41E3-B9EC-BC47369EB1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7807B4B-0338-465C-83BD-AC455C130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9AC68-96B3-40D2-B3F6-07BA35F98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298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2DF8D7A4-746C-461D-B541-DBB48E422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6CCD531-DA12-4B70-874A-B180F7242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F2267DF-F9FC-4F85-9DEB-1EB9DB4AA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FA85C-7AD4-43D2-B259-AF77180400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8028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BE3DC1B-7FCA-41F7-A324-C98DB3CD1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D0BBA17-21F8-4BA9-A908-F4B9FEAAC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CC7ABA5-9909-4779-81B2-6DDF8D15C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B5489-67A4-4B68-85BB-706EDBE1F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0210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A6AE389-25B5-41B8-9BFD-D7A472FC8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BE30E81-AC8A-4D0B-B6B5-FA456B23B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0395EF85-2430-45F3-8B8F-D8BADA88F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11189-5C9F-4BE8-89BA-AA0B4CA5B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5255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75F65092-0EFA-4DDF-98E7-FA90905E369F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>
              <a:extLst>
                <a:ext uri="{FF2B5EF4-FFF2-40B4-BE49-F238E27FC236}">
                  <a16:creationId xmlns:a16="http://schemas.microsoft.com/office/drawing/2014/main" id="{8D619CE2-482C-4B41-BFA1-DA54DBC4CD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91140" name="Freeform 4">
              <a:extLst>
                <a:ext uri="{FF2B5EF4-FFF2-40B4-BE49-F238E27FC236}">
                  <a16:creationId xmlns:a16="http://schemas.microsoft.com/office/drawing/2014/main" id="{95E222F4-1AC3-4CAC-ACBC-C536A13D2C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2058" name="Group 5">
              <a:extLst>
                <a:ext uri="{FF2B5EF4-FFF2-40B4-BE49-F238E27FC236}">
                  <a16:creationId xmlns:a16="http://schemas.microsoft.com/office/drawing/2014/main" id="{AAA24250-9F7E-426D-A99C-E9F074E3803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>
                <a:extLst>
                  <a:ext uri="{FF2B5EF4-FFF2-40B4-BE49-F238E27FC236}">
                    <a16:creationId xmlns:a16="http://schemas.microsoft.com/office/drawing/2014/main" id="{FB6C9627-31BE-4DA3-8E0D-65271B500D9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3" name="Freeform 7">
                <a:extLst>
                  <a:ext uri="{FF2B5EF4-FFF2-40B4-BE49-F238E27FC236}">
                    <a16:creationId xmlns:a16="http://schemas.microsoft.com/office/drawing/2014/main" id="{1B42DFB4-3FAC-4B4D-8476-5DC0E39D978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4" name="Freeform 8">
                <a:extLst>
                  <a:ext uri="{FF2B5EF4-FFF2-40B4-BE49-F238E27FC236}">
                    <a16:creationId xmlns:a16="http://schemas.microsoft.com/office/drawing/2014/main" id="{4603FF92-E3D4-41AF-B7DD-6070DFED5D0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5" name="Freeform 9">
                <a:extLst>
                  <a:ext uri="{FF2B5EF4-FFF2-40B4-BE49-F238E27FC236}">
                    <a16:creationId xmlns:a16="http://schemas.microsoft.com/office/drawing/2014/main" id="{8762B680-67B6-456E-AAE8-22FDD786625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6" name="Freeform 10">
                <a:extLst>
                  <a:ext uri="{FF2B5EF4-FFF2-40B4-BE49-F238E27FC236}">
                    <a16:creationId xmlns:a16="http://schemas.microsoft.com/office/drawing/2014/main" id="{CEFB1F3B-834D-45F6-BA3A-F64D10D982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25F452DA-FDE0-41A1-BBB6-CD6E5F6671C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8" name="Freeform 12">
                <a:extLst>
                  <a:ext uri="{FF2B5EF4-FFF2-40B4-BE49-F238E27FC236}">
                    <a16:creationId xmlns:a16="http://schemas.microsoft.com/office/drawing/2014/main" id="{F66070BC-F4C6-45B6-A468-8C4AF6E1FB5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9" name="Freeform 13">
                <a:extLst>
                  <a:ext uri="{FF2B5EF4-FFF2-40B4-BE49-F238E27FC236}">
                    <a16:creationId xmlns:a16="http://schemas.microsoft.com/office/drawing/2014/main" id="{D57119FA-96B6-421C-9751-D40DB998FC6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C00C2879-5401-45DF-9B1B-013BF8A1D56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4A7082B8-49CA-4A9A-9B94-7F29EB7D1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37F7E994-A8E0-4E16-81F7-96CBFBB85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5EF63FFF-AB27-4B16-8610-1C52AE493A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BB51F16D-6537-4AC2-A5DF-182C4D5168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ED3D72DA-F7DF-4B07-ADF2-1CA3727A53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3BB0AE5-D8CD-467D-B274-E88072341C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8E59D6B-90DB-456B-BE84-973F0A326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3F11CD4-FD69-4D40-B717-26A537FB4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CC194117-845F-4C14-BEE2-941C7F07E3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386952C0-9C82-4029-9954-7625FEE017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CBE146ED-C8A7-4C46-841A-7C330B8D9E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1C2ACD9-1915-4860-A6FF-D60E1D9790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9BF6-0785-4106-81D3-00AF6B1DDE9F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Capitalized Costs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21997-AB5F-4A8E-AB48-BAADFFBF642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F37F-B7BF-4255-9862-9D125392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Capitalized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F03B6-9D37-48E7-9A9C-12B662FA2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Used to determine the present value of a stream of revenues (capitalized worth) and/or expenses over an infinite length of time</a:t>
            </a:r>
          </a:p>
          <a:p>
            <a:pPr>
              <a:defRPr/>
            </a:pPr>
            <a:r>
              <a:rPr lang="en-US" dirty="0"/>
              <a:t>Applicable formula (P/A, i, ∞)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9375E1E8-FE5B-432D-8FDB-6B9838A4D6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16759"/>
              </p:ext>
            </p:extLst>
          </p:nvPr>
        </p:nvGraphicFramePr>
        <p:xfrm>
          <a:off x="1524000" y="3505200"/>
          <a:ext cx="18780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04840" imgH="444240" progId="Equation.3">
                  <p:embed/>
                </p:oleObj>
              </mc:Choice>
              <mc:Fallback>
                <p:oleObj name="Equation" r:id="rId3" imgW="11048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1878013" cy="755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2E5E2-B9CB-4662-B8D0-66DE8C5C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B06DE-A3D2-40E8-98DC-FF07270B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Determine the amount of money required to generate an infinite number of annual payments of $5,000 each, if the interest rate is 10% per year compounded annually.</a:t>
            </a:r>
          </a:p>
          <a:p>
            <a:pPr>
              <a:defRPr/>
            </a:pPr>
            <a:r>
              <a:rPr lang="en-US" dirty="0"/>
              <a:t> </a:t>
            </a:r>
          </a:p>
        </p:txBody>
      </p:sp>
      <p:pic>
        <p:nvPicPr>
          <p:cNvPr id="6148" name="Picture 3" descr="5-7.jpg">
            <a:extLst>
              <a:ext uri="{FF2B5EF4-FFF2-40B4-BE49-F238E27FC236}">
                <a16:creationId xmlns:a16="http://schemas.microsoft.com/office/drawing/2014/main" id="{63CADF9B-D055-4B33-B940-F3B053E7E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500688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1520842607</TotalTime>
  <Pages>10</Pages>
  <Words>73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Shimmer</vt:lpstr>
      <vt:lpstr>Custom Design</vt:lpstr>
      <vt:lpstr>Equation</vt:lpstr>
      <vt:lpstr>Capitalized Costs</vt:lpstr>
      <vt:lpstr>Capitalized Costs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136</cp:revision>
  <cp:lastPrinted>1601-01-01T00:00:00Z</cp:lastPrinted>
  <dcterms:created xsi:type="dcterms:W3CDTF">1997-05-11T21:15:14Z</dcterms:created>
  <dcterms:modified xsi:type="dcterms:W3CDTF">2021-10-26T19:26:50Z</dcterms:modified>
</cp:coreProperties>
</file>