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75" r:id="rId3"/>
    <p:sldId id="274" r:id="rId4"/>
    <p:sldId id="276" r:id="rId5"/>
    <p:sldId id="285" r:id="rId6"/>
    <p:sldId id="277" r:id="rId7"/>
    <p:sldId id="278" r:id="rId8"/>
    <p:sldId id="280" r:id="rId9"/>
    <p:sldId id="286" r:id="rId10"/>
    <p:sldId id="287" r:id="rId11"/>
    <p:sldId id="289" r:id="rId12"/>
    <p:sldId id="281" r:id="rId13"/>
    <p:sldId id="283" r:id="rId14"/>
    <p:sldId id="282" r:id="rId15"/>
    <p:sldId id="290" r:id="rId16"/>
    <p:sldId id="291" r:id="rId17"/>
    <p:sldId id="292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33"/>
    <a:srgbClr val="969696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F550AAB-7A35-494B-8CD0-6399D37374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0823184-8BA2-4F64-BB76-FE00D13B42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1C48639-33B9-4304-815F-0FBA5578A860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07B9983-6F0A-4C61-9F71-F1F089BCF6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C5826E3E-0218-4D60-8B52-269934E2CE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C24A5B93-3F2C-4B0C-8171-E0BD1C93C8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BFA4D90-FAF4-4DB5-82C8-04D01715FBB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8A1831F-0683-4FEE-9BBA-ECF0FE7C2EA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85FB51B3-BF8E-4F4C-A095-5B21D6A01F3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407F065E-829C-4C01-89CC-73F0F4EB0F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00C9A0D3-762C-47A2-B9B4-6680AAFE99A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A65C2C8E-6B10-4EF4-A550-98FBF801B2A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B0CDDA28-7ECB-4743-9C2D-E048603E9ED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AD33BD14-AC47-4560-9C9B-5AF05606F51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573E4556-0325-45C2-BC23-6886A712B84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DA3A04FC-BC61-4509-89DB-D9387EA45ED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DFE0DB63-9F3C-4309-BC37-73654D011BB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A8D321E7-0F8D-4722-A64A-DA72D55E9B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E134A443-0232-4344-947F-A7277E9535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5F484-FA05-4B9A-A323-794C729F33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016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A1028D5A-DF89-486A-BA5D-D9B39F2E8A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FBE159F-F8B5-43E0-954F-D9DC293AA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623E280-F6A1-45CB-B522-6FDD78224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5164C-A9F3-42A9-A9DA-BF8F269CCB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8980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67373C7-26F3-48A6-B584-7FCAB9E16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AA7D04D-DB43-4A9E-9012-A5040B102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7BAAFDAB-89DD-4FE4-B6BA-AF63591D2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E1339-B04F-4EA2-96B3-7979ED0D1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1243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3DFFF-65E8-4BA7-87A6-0D7541DA1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1CA590-F731-4F2B-9D53-B6A556EC2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9D51C9-4EFE-4DE3-89B3-52B27D8E9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20382-F323-41DF-B52D-EE0D3970A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516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32A620-962F-45E6-AA45-51CDF19E6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08574D-FF37-4EEF-852D-D39FE2C8E7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F196CA-2EBD-4CFA-8406-0A330B256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4FADB-24C9-4B33-A2D3-127668D0E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485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15A601-E948-49D5-A4A5-E9D4A85B8B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6DA83D-A0C9-47E5-AA1E-F8B4B555A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77626E-D1EF-4373-A7F2-B3100DE6FD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B7DA6-C4BD-435D-9297-EB949622D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679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7A5D58-2248-4140-A69A-3DDA32E2D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C78349-24E3-4F36-A56A-B6FD980E90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2A38DF-DE85-4FDB-9831-F856641AB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E760B-9B91-4A04-8D2D-AFEB9020B9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866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6FAF5CE-B9D2-473A-9291-77966F8F4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24264FF-F46A-45C5-ADFA-5467E2FA39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996518F-F065-4165-B2D4-8BF0E2416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CB4B4-7EF9-4E4A-8A82-BC370BA4F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48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FA6E11D-9798-4A9F-85DB-895F51DEF7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A3CE92-D09D-4CBF-9A44-9D5D516D9A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CF7DE6-902C-469A-B6F9-4FFE27928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D98A4-CF82-4F8A-8B75-03985D42F2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214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40821DF-1513-4003-91E0-DEA363198F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C10BE8-0A36-4F8C-BB6F-E40347BE48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9DF4F1-6AB9-4C0F-93ED-CF823EC85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AA67E4-D7F9-45C0-A3BA-9239EFC97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621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E560A5-A1A1-4A76-9E8D-1B7142BC44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FA7AFF-D53C-41B2-9A8C-380F7E054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7EB12C-22F7-44EA-AF68-E12B80E57F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07C94-9849-4646-9DCB-267CDB1F2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94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5515D1AE-BE86-493C-98B8-5ED76BAF9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09FB384-2830-443B-B62E-898FA3B148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1C32B24-D8D6-410D-BA8E-82171455BB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B4EB0-8CB0-4E26-8428-ACDF0123F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7609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0914C8-651B-4814-A871-1011C192B4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354484-2A94-4085-930C-F2312301F5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B310AE-BBB2-4006-8A22-A42E6221F0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51607-0A75-4EED-AA43-ACBA2A0E3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985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F78146-4BE6-4048-B400-D3E172237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FCF34E-315F-436C-A7B1-DCF0C338D4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689625-775A-4C87-99FC-EE63441B7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61965-7C8C-4358-A06A-2232E2D73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669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8C82DB-C8EA-48B7-9C2E-C02DC3AC9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02FF13-A15A-4370-B6E1-B97B5CD035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C5296A-2796-465D-95A3-5B91706A3E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28CE3-EA30-479C-BA77-AE78E38C1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33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E2237CEB-507E-4583-9348-3813DB139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2D28B77-71C6-432B-82D7-5BC739C54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79D49D33-A4B0-4B7E-8EC2-B812CDB63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4B801-CEC4-4D51-B4B3-92EDB66DEA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1107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6EC15F4-A7DC-4FEB-A3BE-E3433B184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D94A114-0BB6-4F10-A9A1-1E09E1FFD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0649417-06C9-4644-8FF6-B324C00FD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E9AB9-579E-4823-82B1-FA335EDA99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173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8BD9CA2B-F236-4E1E-94C6-403BB12073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D8475A97-C157-4216-9812-BD48A51193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886900D-5F37-4962-90E1-AF229DE385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CEC58-4B99-4A3F-8422-703462849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0052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BB5CF053-5419-48C9-A9F7-59E6506FC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B07E0E9F-FFF0-4491-980A-7BAD5EBFED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880A1848-C83B-436B-8C14-89F92CC27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F4EAE-96F4-4D2E-8D41-32E81353E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8190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9D00CC9D-7122-4388-8598-000DB47AE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7BEC3F0E-3CE8-4AB4-AE9D-8D32EDE3C7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FDC00321-0632-4871-815D-D061CECB33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D5F1C-8FC8-43A0-89E0-689A483F9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2376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A946AE8-BF12-4461-BCD4-EFA3343D9C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33103A2-72F7-4FFD-9D3B-C5E048A93E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A5C2D2DA-D6C5-4729-813D-66B30FA2F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C21F1-AC63-4F2F-9553-0170AEA28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4195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B0FD5A6E-0A9D-4DAC-81CB-DB95CAEA9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5D5BCC4-8E50-42FF-BFE1-FAB7D7D2C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787D1CC-52AF-4426-91BB-6C61A339D5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43BA7-2658-4040-91A4-12D3CB574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1533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27EFD8A-F0AF-44D6-97D6-7F6891783EF2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A595DCE8-2E7B-47B8-8360-DE90C9BD0F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EE4C1334-2703-404C-8374-EB6FD4E662A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18F38C1B-9CBE-4C2B-A795-C8F3C165029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58E189B3-9BAB-44AF-9B7F-E21C1FD90FA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5087365A-66B1-4F27-81DD-D64FA9BF775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2FFFA30D-EA20-4063-8F50-637722595D2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5F8BE163-8EAC-41AA-B2B0-575BBDB3D21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8BE79BF3-E9C8-42B4-97FA-34B77E44C44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>
                <a:extLst>
                  <a:ext uri="{FF2B5EF4-FFF2-40B4-BE49-F238E27FC236}">
                    <a16:creationId xmlns:a16="http://schemas.microsoft.com/office/drawing/2014/main" id="{E5ACBB85-060B-48BC-80DB-E18A9DE1E54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E4D2F5F3-3328-4444-86BF-672224A6ABF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4FE3FAD7-51A8-4622-A1A3-C3AA291EC95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>
                <a:extLst>
                  <a:ext uri="{FF2B5EF4-FFF2-40B4-BE49-F238E27FC236}">
                    <a16:creationId xmlns:a16="http://schemas.microsoft.com/office/drawing/2014/main" id="{C8E6ADD1-4543-4447-B8CC-D37C4ACD8A4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1151" name="Rectangle 15">
            <a:extLst>
              <a:ext uri="{FF2B5EF4-FFF2-40B4-BE49-F238E27FC236}">
                <a16:creationId xmlns:a16="http://schemas.microsoft.com/office/drawing/2014/main" id="{08ABD4AF-E7EC-49E9-A4D9-1956331A3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2" name="Rectangle 16">
            <a:extLst>
              <a:ext uri="{FF2B5EF4-FFF2-40B4-BE49-F238E27FC236}">
                <a16:creationId xmlns:a16="http://schemas.microsoft.com/office/drawing/2014/main" id="{B7EC9266-B435-4368-ADAA-EE3DDA451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53" name="Rectangle 17">
            <a:extLst>
              <a:ext uri="{FF2B5EF4-FFF2-40B4-BE49-F238E27FC236}">
                <a16:creationId xmlns:a16="http://schemas.microsoft.com/office/drawing/2014/main" id="{93527FC5-AEAE-4373-88DB-1BF1A33CE3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4" name="Rectangle 18">
            <a:extLst>
              <a:ext uri="{FF2B5EF4-FFF2-40B4-BE49-F238E27FC236}">
                <a16:creationId xmlns:a16="http://schemas.microsoft.com/office/drawing/2014/main" id="{C2085CAC-DAAA-41BD-8BD8-759CCF579A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5" name="Rectangle 19">
            <a:extLst>
              <a:ext uri="{FF2B5EF4-FFF2-40B4-BE49-F238E27FC236}">
                <a16:creationId xmlns:a16="http://schemas.microsoft.com/office/drawing/2014/main" id="{6BB9A0EC-9F81-41A7-8D29-3736F55D8A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11B6EA0-2361-4F7F-A1F1-683131F02B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4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33CF51A-5BC3-4DDA-B5A1-F836BCAA5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473F847-6356-455A-AF2F-A495E1369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1B66DBCD-7E82-4575-B994-8D907BBAB8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A975B235-6CD2-47D7-BFB7-2BA68CE071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91B3AA52-AA92-4FB5-B5B5-FB5B4CEBB7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DAA237DB-9C3D-47C0-89D4-581B2E849A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ees.org/exams/study_materials/fe_handbook/index.php" TargetMode="External"/><Relationship Id="rId2" Type="http://schemas.openxmlformats.org/officeDocument/2006/relationships/hyperlink" Target="https://account.ncees.org/logi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ncees.org/exams/study_materials/fe_handbook/fe_engineering_economic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04AA-2228-4C5F-95CD-E560CA44C8FE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Cash Flows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C918A-A1CE-45FF-A3BD-22D854F0B88A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F2FF-D1B0-4A80-9A54-D5AB6A6A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EAC2A-D7E0-4F46-B927-BEDAC2853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Calculate the present worth of the following cash flows assuming an </a:t>
            </a:r>
            <a:r>
              <a:rPr lang="en-US" dirty="0" err="1"/>
              <a:t>i</a:t>
            </a:r>
            <a:r>
              <a:rPr lang="en-US" dirty="0"/>
              <a:t> of 15% (make use of the gradient conversion factors)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BCEF80-C6CB-4EA3-A397-6929F1EDB3A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200400"/>
          <a:ext cx="4038600" cy="1828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End</a:t>
                      </a:r>
                      <a:r>
                        <a:rPr lang="en-US" baseline="0" dirty="0"/>
                        <a:t> of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Cash</a:t>
                      </a:r>
                      <a:r>
                        <a:rPr lang="en-US" baseline="0" dirty="0"/>
                        <a:t> Flows ($)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D8BEE-363F-481A-8DDD-E304E6A8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Interest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539A7-85EE-42A5-B620-370B1703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Simple interest - only original principal accrues interest</a:t>
            </a:r>
          </a:p>
          <a:p>
            <a:pPr>
              <a:defRPr/>
            </a:pPr>
            <a:r>
              <a:rPr lang="en-US" dirty="0"/>
              <a:t>Compound interest</a:t>
            </a:r>
          </a:p>
          <a:p>
            <a:pPr lvl="1">
              <a:defRPr/>
            </a:pPr>
            <a:r>
              <a:rPr lang="en-US" dirty="0"/>
              <a:t>interest rate per period, i</a:t>
            </a:r>
          </a:p>
          <a:p>
            <a:pPr lvl="1">
              <a:defRPr/>
            </a:pPr>
            <a:r>
              <a:rPr lang="en-US" dirty="0"/>
              <a:t>annual effective interest rate, i</a:t>
            </a:r>
            <a:r>
              <a:rPr lang="en-US" baseline="-25000" dirty="0"/>
              <a:t>e</a:t>
            </a:r>
            <a:r>
              <a:rPr lang="en-US" dirty="0"/>
              <a:t>: rate that would yield the same accrued interest at the end of the year if the amount was compounded annually</a:t>
            </a:r>
          </a:p>
          <a:p>
            <a:pPr lvl="1">
              <a:defRPr/>
            </a:pPr>
            <a:r>
              <a:rPr lang="en-US" dirty="0"/>
              <a:t>nominal interest rate (per annum), r: compounding more than once per year</a:t>
            </a:r>
          </a:p>
          <a:p>
            <a:pPr>
              <a:defRPr/>
            </a:pPr>
            <a:r>
              <a:rPr lang="en-US" dirty="0"/>
              <a:t>Unless specifically qualified in a problem, the interest rate given is an annual rate.</a:t>
            </a:r>
          </a:p>
          <a:p>
            <a:pPr>
              <a:defRPr/>
            </a:pPr>
            <a:r>
              <a:rPr lang="en-US" dirty="0"/>
              <a:t>If the compounding period is annual or is not specified, the interest rate is the annual effective interest rate, i</a:t>
            </a:r>
            <a:r>
              <a:rPr lang="en-US" baseline="-25000" dirty="0"/>
              <a:t>e</a:t>
            </a:r>
            <a:endParaRPr lang="en-US" dirty="0"/>
          </a:p>
          <a:p>
            <a:pPr>
              <a:defRPr/>
            </a:pPr>
            <a:r>
              <a:rPr lang="en-US" dirty="0"/>
              <a:t>If compounding is not annual, the rate given is the nominal interest rate, r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A012-4026-4C71-86CE-16EB5B20A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Interest Compounded Semi-annually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1B00A-C56E-4295-9070-19F0B432F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Receive interest twice per year</a:t>
            </a:r>
          </a:p>
          <a:p>
            <a:pPr>
              <a:defRPr/>
            </a:pPr>
            <a:r>
              <a:rPr lang="en-US" dirty="0"/>
              <a:t>Interest rate for 6 months is half the annual nominal interest rate, 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 = P (1+r/m)</a:t>
            </a:r>
            <a:r>
              <a:rPr lang="en-US" baseline="30000" dirty="0"/>
              <a:t>n</a:t>
            </a:r>
            <a:r>
              <a:rPr lang="en-US" dirty="0"/>
              <a:t> = P (1+r/m)</a:t>
            </a:r>
            <a:r>
              <a:rPr lang="en-US" baseline="30000" dirty="0"/>
              <a:t>my</a:t>
            </a:r>
            <a:endParaRPr lang="en-US" dirty="0"/>
          </a:p>
          <a:p>
            <a:pPr lvl="1">
              <a:defRPr/>
            </a:pPr>
            <a:r>
              <a:rPr lang="en-US" dirty="0"/>
              <a:t>r = annual nominal interest rate</a:t>
            </a:r>
          </a:p>
          <a:p>
            <a:pPr lvl="1">
              <a:defRPr/>
            </a:pPr>
            <a:r>
              <a:rPr lang="en-US" dirty="0"/>
              <a:t>m = number of compounding periods per year</a:t>
            </a:r>
          </a:p>
          <a:p>
            <a:pPr lvl="1">
              <a:defRPr/>
            </a:pPr>
            <a:r>
              <a:rPr lang="en-US" dirty="0"/>
              <a:t>y = number of years of accumulation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F20A3C-D2E4-4C06-9DB0-7250341E7888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3200400"/>
          <a:ext cx="7086600" cy="1887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today</a:t>
                      </a:r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 months</a:t>
                      </a:r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 year</a:t>
                      </a:r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 months</a:t>
                      </a:r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end of period</a:t>
                      </a:r>
                      <a:r>
                        <a:rPr lang="en-US" sz="1800" baseline="0" dirty="0"/>
                        <a:t> n</a:t>
                      </a:r>
                      <a:endParaRPr lang="en-US" sz="1800" dirty="0"/>
                    </a:p>
                  </a:txBody>
                  <a:tcPr marT="45698" marB="456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751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F94B-FF52-485D-AC02-F55FC5EF0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Annual Effective Interest Rate Given Non-annual Compounding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03837-D552-44C4-90AA-FC09AA773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Given one year (y = 1)</a:t>
            </a:r>
          </a:p>
          <a:p>
            <a:pPr lvl="1">
              <a:buFontTx/>
              <a:buNone/>
              <a:defRPr/>
            </a:pPr>
            <a:r>
              <a:rPr lang="en-US" dirty="0"/>
              <a:t>P (1+r/m)</a:t>
            </a:r>
            <a:r>
              <a:rPr lang="en-US" baseline="30000" dirty="0"/>
              <a:t>m(1)</a:t>
            </a:r>
            <a:r>
              <a:rPr lang="en-US" dirty="0"/>
              <a:t> = P (1+i</a:t>
            </a:r>
            <a:r>
              <a:rPr lang="en-US" baseline="-25000" dirty="0"/>
              <a:t>e</a:t>
            </a:r>
            <a:r>
              <a:rPr lang="en-US" dirty="0"/>
              <a:t>)</a:t>
            </a:r>
            <a:r>
              <a:rPr lang="en-US" baseline="30000" dirty="0"/>
              <a:t>(1)</a:t>
            </a:r>
          </a:p>
          <a:p>
            <a:pPr lvl="1">
              <a:buFontTx/>
              <a:buNone/>
              <a:defRPr/>
            </a:pPr>
            <a:r>
              <a:rPr lang="en-US" dirty="0"/>
              <a:t>(1+r/m)</a:t>
            </a:r>
            <a:r>
              <a:rPr lang="en-US" baseline="30000" dirty="0"/>
              <a:t>m</a:t>
            </a:r>
            <a:r>
              <a:rPr lang="en-US" dirty="0"/>
              <a:t> = (1+i</a:t>
            </a:r>
            <a:r>
              <a:rPr lang="en-US" baseline="-25000" dirty="0"/>
              <a:t>e</a:t>
            </a:r>
            <a:r>
              <a:rPr lang="en-US" dirty="0"/>
              <a:t>)</a:t>
            </a:r>
          </a:p>
          <a:p>
            <a:pPr lvl="1">
              <a:buFontTx/>
              <a:buNone/>
              <a:defRPr/>
            </a:pPr>
            <a:r>
              <a:rPr lang="en-US" dirty="0"/>
              <a:t>i</a:t>
            </a:r>
            <a:r>
              <a:rPr lang="en-US" baseline="-25000" dirty="0"/>
              <a:t>e</a:t>
            </a:r>
            <a:r>
              <a:rPr lang="en-US" dirty="0"/>
              <a:t> = (1+r/m)</a:t>
            </a:r>
            <a:r>
              <a:rPr lang="en-US" baseline="30000" dirty="0"/>
              <a:t>m</a:t>
            </a:r>
            <a:r>
              <a:rPr lang="en-US" dirty="0"/>
              <a:t> - 1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DA2C-DDAC-4725-A1D2-2F8807EC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317E6-66DD-43E3-8B2A-7E7763D33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A bank advertises that it pays interest at the rate of 10% per year, compounded quarterly.  What annual effective interest rate is the bank paying?</a:t>
            </a:r>
          </a:p>
          <a:p>
            <a:pPr>
              <a:defRPr/>
            </a:pPr>
            <a:r>
              <a:rPr lang="en-US" dirty="0"/>
              <a:t>A bank pays interest at the rate of 6% per year, compounded monthly.  If a person deposits $2,500 in a savings account at the bank, how much money will accumulate by the end of 2 years?</a:t>
            </a:r>
          </a:p>
          <a:p>
            <a:pPr>
              <a:defRPr/>
            </a:pPr>
            <a:r>
              <a:rPr lang="en-US" dirty="0"/>
              <a:t>A person plans to buy a $150,000 house.  They will make a down payment of $30,000 and take out a 30-year mortgage for the remaining amount, at 10% per year, compounded monthly.  How much must they repay each month?</a:t>
            </a:r>
          </a:p>
          <a:p>
            <a:pPr>
              <a:defRPr/>
            </a:pPr>
            <a:r>
              <a:rPr lang="en-US" dirty="0"/>
              <a:t>What is the present value of a stream of monthly payments of $500 each over 10 years, if the interest rate is 10% per annum, compounded monthly?</a:t>
            </a:r>
          </a:p>
          <a:p>
            <a:pPr>
              <a:defRPr/>
            </a:pPr>
            <a:r>
              <a:rPr lang="en-US" dirty="0"/>
              <a:t>Suppose a person deposits $100 a month during the first year, $110 a month during the second year, $120 a month during the third year, etc.  How much will have accumulated at the end of 5 years if the interest rate is 6% per year, compounded monthly?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1301B-2429-4A45-9B1A-F32AE88E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Timing of Interest Periods Are Different Than Timing of Payment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8DAD9-A861-446F-9F07-611A0C2B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267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Interest periods smaller than payment periods</a:t>
            </a:r>
          </a:p>
          <a:p>
            <a:pPr lvl="1">
              <a:defRPr/>
            </a:pPr>
            <a:r>
              <a:rPr lang="en-US" dirty="0"/>
              <a:t>interest may be compounded several times between payments</a:t>
            </a:r>
          </a:p>
          <a:p>
            <a:pPr lvl="1">
              <a:defRPr/>
            </a:pPr>
            <a:r>
              <a:rPr lang="en-US" dirty="0"/>
              <a:t>two solution methods</a:t>
            </a:r>
          </a:p>
          <a:p>
            <a:pPr lvl="2">
              <a:defRPr/>
            </a:pPr>
            <a:r>
              <a:rPr lang="en-US" dirty="0"/>
              <a:t>(1) determine the effective interest rate for the given </a:t>
            </a:r>
            <a:r>
              <a:rPr lang="en-US" i="1" dirty="0"/>
              <a:t>interest</a:t>
            </a:r>
            <a:r>
              <a:rPr lang="en-US" dirty="0"/>
              <a:t> period, and then treat each payment separately</a:t>
            </a:r>
          </a:p>
          <a:p>
            <a:pPr lvl="2">
              <a:defRPr/>
            </a:pPr>
            <a:r>
              <a:rPr lang="en-US" dirty="0"/>
              <a:t>(2) calculate an effective interest rate for the given </a:t>
            </a:r>
            <a:r>
              <a:rPr lang="en-US" i="1" dirty="0"/>
              <a:t>payment</a:t>
            </a:r>
            <a:r>
              <a:rPr lang="en-US" dirty="0"/>
              <a:t> period, and then proceed as though the interest periods and the payment periods coincide</a:t>
            </a:r>
          </a:p>
          <a:p>
            <a:pPr>
              <a:defRPr/>
            </a:pPr>
            <a:r>
              <a:rPr lang="en-US" dirty="0"/>
              <a:t>Interest periods larger than payment periods</a:t>
            </a:r>
          </a:p>
          <a:p>
            <a:pPr lvl="1">
              <a:defRPr/>
            </a:pPr>
            <a:r>
              <a:rPr lang="en-US" dirty="0"/>
              <a:t>some of the payments may not have been deposited for an entire interest period and do not earn any interest during that interest period</a:t>
            </a:r>
          </a:p>
          <a:p>
            <a:pPr lvl="1">
              <a:defRPr/>
            </a:pPr>
            <a:r>
              <a:rPr lang="en-US" dirty="0"/>
              <a:t>consider all deposits that were made during the interest period to have been made at the end of the interest period</a:t>
            </a:r>
          </a:p>
          <a:p>
            <a:pPr lvl="1">
              <a:defRPr/>
            </a:pPr>
            <a:r>
              <a:rPr lang="en-US" dirty="0"/>
              <a:t>consider all withdrawals that were made during the interest period to have been made at the beginning of the interest period</a:t>
            </a:r>
          </a:p>
          <a:p>
            <a:pPr lvl="1">
              <a:defRPr/>
            </a:pPr>
            <a:r>
              <a:rPr lang="en-US" dirty="0"/>
              <a:t>then proceed as though the interest periods and payment periods coincide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E2D51-3ED0-48CA-8926-D26D4C86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70D8C-0464-4386-BB1D-0E16A7AD6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person deposits $1,000 in a savings account at the end of each year.  If the bank pays interest at the rate of 6% per year, compounded quarterly, how much money will have accumulated in the account after 5 years?</a:t>
            </a:r>
          </a:p>
          <a:p>
            <a:pPr>
              <a:defRPr/>
            </a:pPr>
            <a:r>
              <a:rPr lang="en-US" dirty="0"/>
              <a:t>How much money must be deposited in a savings account at the end of each month to accumulate $10,000 at the end of 5 years, if the bank pays interest at the rate of 6% per year compounded (a) monthly? (b) semiannually? (c) quarterly? (d) daily?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>
            <a:extLst>
              <a:ext uri="{FF2B5EF4-FFF2-40B4-BE49-F238E27FC236}">
                <a16:creationId xmlns:a16="http://schemas.microsoft.com/office/drawing/2014/main" id="{4F8DDBFE-6105-4502-B105-09D9786CB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Terminology and the Cash Flow Diagram</a:t>
            </a: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41E3FD60-5EC4-4DFC-A1CF-0EBC94069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Cash flow diagram (is it revenue or expense?) is dependent on the point of view</a:t>
            </a:r>
          </a:p>
        </p:txBody>
      </p:sp>
      <p:pic>
        <p:nvPicPr>
          <p:cNvPr id="5124" name="Picture 5" descr="Terminology.jpg">
            <a:extLst>
              <a:ext uri="{FF2B5EF4-FFF2-40B4-BE49-F238E27FC236}">
                <a16:creationId xmlns:a16="http://schemas.microsoft.com/office/drawing/2014/main" id="{7E314A0B-4D90-4C15-BBE5-E2AF7FDEF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5840413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F77F-E872-4CC1-9878-F17622F8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ACB5B-6EF1-4887-8211-9D959A15E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Future worth, F, given</a:t>
            </a:r>
          </a:p>
          <a:p>
            <a:pPr lvl="1">
              <a:defRPr/>
            </a:pPr>
            <a:r>
              <a:rPr lang="en-US" dirty="0"/>
              <a:t>interest rate per interest period, i</a:t>
            </a:r>
          </a:p>
          <a:p>
            <a:pPr lvl="1">
              <a:defRPr/>
            </a:pPr>
            <a:r>
              <a:rPr lang="en-US" dirty="0"/>
              <a:t>number of compounding periods, n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 = P(1+i)</a:t>
            </a:r>
            <a:r>
              <a:rPr lang="en-US" baseline="30000" dirty="0"/>
              <a:t>n</a:t>
            </a:r>
            <a:endParaRPr lang="en-US" dirty="0"/>
          </a:p>
          <a:p>
            <a:pPr>
              <a:defRPr/>
            </a:pPr>
            <a:r>
              <a:rPr lang="en-US" dirty="0"/>
              <a:t>P = F(1+i)</a:t>
            </a:r>
            <a:r>
              <a:rPr lang="en-US" baseline="30000" dirty="0"/>
              <a:t> -n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D4C59B-6689-4CB8-841C-B40138CFA819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3200400"/>
          <a:ext cx="7086600" cy="1887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today</a:t>
                      </a:r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end of period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end of period</a:t>
                      </a:r>
                      <a:r>
                        <a:rPr lang="en-US" sz="1800" baseline="0" dirty="0"/>
                        <a:t> 2</a:t>
                      </a:r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end of period</a:t>
                      </a:r>
                      <a:r>
                        <a:rPr lang="en-US" sz="1800" baseline="0" dirty="0"/>
                        <a:t> 3</a:t>
                      </a:r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end of period</a:t>
                      </a:r>
                      <a:r>
                        <a:rPr lang="en-US" sz="1800" baseline="0" dirty="0"/>
                        <a:t> n</a:t>
                      </a:r>
                      <a:endParaRPr lang="en-US" sz="1800" dirty="0"/>
                    </a:p>
                  </a:txBody>
                  <a:tcPr marT="45698" marB="456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751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98" marB="456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54F4-D8B5-4AEE-A5E8-066E7EE8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E0344-1383-4B0A-81C1-97AF6C1DE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Suppose you borrow $8,000 now, promising to repay the loan principal plus accumulated interest in four years at i = 10%.  How much would you repay at the end of four years?</a:t>
            </a:r>
          </a:p>
          <a:p>
            <a:pPr>
              <a:defRPr/>
            </a:pPr>
            <a:r>
              <a:rPr lang="en-US" dirty="0"/>
              <a:t>An investor (owner) has an option to purchase a tract of land that will be worth $10,000 in six years.  If the value of the land increases at 8% each year, how much should the investor be willing to pay now for the property?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E9B6-E78E-48D4-8DC9-27370F40F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Different Types of Cash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AFF63-50F6-45C2-85ED-45A4FF426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Reading of symbol, (F/P, i, n): future worth (F) given the present worth (P) at an interest rate per period of i% over n periods</a:t>
            </a:r>
          </a:p>
        </p:txBody>
      </p:sp>
      <p:pic>
        <p:nvPicPr>
          <p:cNvPr id="8196" name="Picture 5" descr="Types of Cash Flows.jpg">
            <a:extLst>
              <a:ext uri="{FF2B5EF4-FFF2-40B4-BE49-F238E27FC236}">
                <a16:creationId xmlns:a16="http://schemas.microsoft.com/office/drawing/2014/main" id="{DD728EC5-CDE8-4460-9D48-1D74DF1B9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49530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A1632-52D8-4F70-8536-7027C228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Formulas for the Different Types of Cash Flows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34A8F2-B24C-4F78-A454-26ABE2066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From the </a:t>
            </a:r>
            <a:r>
              <a:rPr lang="en-US" dirty="0">
                <a:hlinkClick r:id="rId2"/>
              </a:rPr>
              <a:t>FE Supplied-Reference Handbook</a:t>
            </a:r>
            <a:r>
              <a:rPr lang="en-US" dirty="0">
                <a:hlinkClick r:id="rId3"/>
              </a:rPr>
              <a:t> 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BCDF8070-2A2F-4437-A91C-B2DDBA8FD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66675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EF32-2721-4392-9CBD-D96AB5D5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Factor Tables for the Different Types of Cash Flows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470EA7-3A90-47DB-ACEB-EA6F524B8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From the </a:t>
            </a:r>
            <a:r>
              <a:rPr lang="en-US" dirty="0">
                <a:hlinkClick r:id="rId2"/>
              </a:rPr>
              <a:t>FE Supplied-Reference Handbook</a:t>
            </a: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id="{29BD63B4-9362-4469-BA49-7B839A073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7188200" cy="406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76C0-8309-428A-B3CB-6C0C24B8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6B89-3051-4EB9-8800-4C1E678A2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Suppose you make 15 equal annual deposits of $1,000 each into bank account paying 5% interest per year.  The first deposit will be made one year from today.  How much money can be withdrawn from this bank account immediately after the 15</a:t>
            </a:r>
            <a:r>
              <a:rPr lang="en-US" baseline="30000" dirty="0"/>
              <a:t>th</a:t>
            </a:r>
            <a:r>
              <a:rPr lang="en-US" dirty="0"/>
              <a:t> deposit?</a:t>
            </a:r>
          </a:p>
          <a:p>
            <a:pPr>
              <a:defRPr/>
            </a:pPr>
            <a:r>
              <a:rPr lang="en-US" dirty="0"/>
              <a:t>If you are 20 years of age and save $1.00 each day for the rest of your life, can you become a millionaire? (assume you deposit your $365 at the end of each year, save to age 80 (60 years), and that the annual interest rate is 10%)</a:t>
            </a:r>
          </a:p>
          <a:p>
            <a:pPr>
              <a:defRPr/>
            </a:pPr>
            <a:r>
              <a:rPr lang="en-US" dirty="0"/>
              <a:t>If a certain machine undergoes a major overhaul now, its output can be increased by 20% - which translate into additional cash flow of $20,000 at the end of each year for five years.  If i = 15% per year, how much can we afford to invest to overhaul this machine?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6D767-88B0-4368-9DC2-A57DBE8D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A267-E541-458C-8527-3E1C7A770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Suppose your rich uncle has $1,000,000 that he wishes to distribute to his heirs at the rate of $100,000 per year.  If the $1,000,000 is deposited in a bank account that earns 6% interest per year, how many years will it take to completely deplete the account?  How long will it take if the account earns 8% interest per year instead of 6%?</a:t>
            </a:r>
          </a:p>
          <a:p>
            <a:pPr>
              <a:defRPr/>
            </a:pPr>
            <a:r>
              <a:rPr lang="en-US" dirty="0"/>
              <a:t>An enterprising student is planning to have personal savings totaling $1,000,000 when she retires at age 65.  She is now 20 years old.  If the annual interest rate will average 7% over the next 45 years on her savings account, what equal end-of-year amount must she save to accomplish her goal?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1520842635</TotalTime>
  <Pages>10</Pages>
  <Words>1300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Shimmer</vt:lpstr>
      <vt:lpstr>Custom Design</vt:lpstr>
      <vt:lpstr>Cash Flows</vt:lpstr>
      <vt:lpstr>Terminology and the Cash Flow Diagram</vt:lpstr>
      <vt:lpstr>Derivation</vt:lpstr>
      <vt:lpstr>Examples</vt:lpstr>
      <vt:lpstr>Different Types of Cash Flows</vt:lpstr>
      <vt:lpstr>Formulas for the Different Types of Cash Flows</vt:lpstr>
      <vt:lpstr>Factor Tables for the Different Types of Cash Flows</vt:lpstr>
      <vt:lpstr>Examples</vt:lpstr>
      <vt:lpstr>Examples</vt:lpstr>
      <vt:lpstr>Example</vt:lpstr>
      <vt:lpstr>Interest Rates</vt:lpstr>
      <vt:lpstr>Interest Compounded Semi-annually</vt:lpstr>
      <vt:lpstr>Annual Effective Interest Rate Given Non-annual Compounding</vt:lpstr>
      <vt:lpstr>Examples</vt:lpstr>
      <vt:lpstr>Timing of Interest Periods Are Different Than Timing of Payment Periods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137</cp:revision>
  <cp:lastPrinted>1601-01-01T00:00:00Z</cp:lastPrinted>
  <dcterms:created xsi:type="dcterms:W3CDTF">1997-05-11T21:15:14Z</dcterms:created>
  <dcterms:modified xsi:type="dcterms:W3CDTF">2023-09-12T17:16:38Z</dcterms:modified>
</cp:coreProperties>
</file>