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85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33"/>
    <a:srgbClr val="969696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1234" y="-37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C73CB16-7918-455A-9F32-F5E61C706E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2F96857-D49B-4398-8A8E-512BBAE7D0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F703CBE-AFFE-43B0-BDF7-B7F888A8F0B4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BD28679-B6DC-466E-8F26-8175BA2D3E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62F67C25-40F5-426A-8FC3-204B2B2953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43A78045-3605-4A74-B970-70C50FDBA8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B66BE858-8E29-466A-9ACD-CAFE2997148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D483D0D7-296B-4249-BD48-93DC380E5A9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A7FEAF53-BA54-4847-8F53-A5191A85900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DC1BC9F4-377D-41A1-AE24-2293FD430F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B4E6B811-47BC-4684-8180-44BD6810EBD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FEB18125-1075-46AF-9CCC-1818C52E0C0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F8576D5B-3598-45C6-B120-B4AFCA09582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F46047B4-BF6E-4D51-B7CA-AD2B4A7912D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CCB1086D-F978-4B55-810D-FDD94A6676B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6F68ACDC-EC3B-4F15-99DD-F72459F84C4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F506349E-A461-4B39-9569-4C6C57D91F5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74EE4724-31D1-455C-84FC-988227831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C59BF6F5-92AC-4431-89AC-35FE41AB9E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0A756-EA7F-4A12-92C0-756C8756A3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95898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95B17B8-7F26-452F-A500-C1AB07F1F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E934FE2-87D0-4B9A-A535-23BC2B0C2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B7D857F-F7BF-469E-A323-C1DF740F65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C2555-7CE8-4C52-BF29-6F4CB1FF74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2784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81E8916A-B909-49EC-969C-9C40BE0A28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CC9178A4-A22A-4205-9B80-D82946976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5AD8885-5DDD-43BB-A78B-E60A68926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E3046-752C-45EE-8F0C-B031CF0719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81104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5B791B-65C8-42DD-AAD4-AD1F5D56A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14E18-81E1-4E35-99AD-59A7834B02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06F313-05AA-4114-959F-2EC464183F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D9C1A-4A80-4A74-B5CA-EB2509B44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896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34E5F8-400A-4B79-8167-70F4099F7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5491F8-9940-4929-8D93-9BF72ED64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1CC65D-6FF0-4B49-AB48-A558094B2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7F75-A884-4314-9819-CD04832CB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63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CF3278-7031-44AB-B5E2-3E5F781380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342E4A-5247-4AE3-BE9C-00840702D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0F57A9-46D1-48B1-81DA-DBAAB31304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EE0C3-1B7F-4743-AC25-B5F18B048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751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1C2823-58A9-464D-896C-A788F4F792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25FC0-FB68-441B-A4F8-B937057A6F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05845C-BEFC-4473-9F9C-03D747240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EFDBF-8208-4861-8619-D44F61BD50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63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37B1E1-F16D-4ED6-B51D-9D67D3537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999023-F871-4A25-B836-CFCFA31C03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470DD4-D598-48E8-82E5-A0A524146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F2EFD-AF83-4279-92CB-74B4E4317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18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1010FAB-7EC3-4C72-9C58-E4D412B233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169CAE-3CD8-4D04-9BD6-A02D1F7FB0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5EC12F-0AC2-492D-BF3A-5395132193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82511-DD27-4DD7-B993-C483D413E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173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155B9-1AD6-4E60-B2EC-F7DF38FEE6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8C5480-8F08-4CF9-8C66-9CCEC0ED4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3DB993-88D3-48C3-B7EB-FC79690F13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D8E4F-674B-4D62-8AE5-345AE6976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345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C4E91-3052-4694-9F2E-A1240C837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74B46F-D735-4984-9E2E-358E74AB5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B58A37-20AF-40F0-B7F6-04C87DC5F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C0C20-5933-4827-84B2-10840DB68E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7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17214B8-1403-4662-B109-C546BE486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7B9EF14-CE55-4038-B8DC-3B250CF35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27E9B90-BFE9-47FB-BFFA-1B69220772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CEE42-087C-4FC9-993E-E504A72FE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7045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0B9D9-FE3E-4AE8-BC9C-F4E831F75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A13CD3-2D58-4993-8E96-7D60596EB6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E3E2F-0B25-4D86-9367-F28D0CF48A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DF551-6FE3-4824-BA51-7A0F0904B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26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796347-7524-49B2-96E0-745AF9A22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237A07-4A9B-4028-A963-F9CBC2C8D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D8DCD9-A5AC-4C6C-A801-AA023CEE7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B042F-6E74-4A15-9D7F-A0DCC7C14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109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E79905-E242-4591-872E-8F108CBCD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90C3B6-9151-4FFB-8B87-A7B4CC67D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F5DCA0-D917-4132-86EB-83FF395489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F5EEA-9F13-415A-A6FC-422916351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95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05D5EAD-FECE-4769-9702-32EB9A80AE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ED6C3BD8-0B73-4A50-91D2-024C4496B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C346906-BBA9-4221-83A1-054152767E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7B1C6-52BA-4A58-BC21-ACF82D9CF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19512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5F7DE17-F725-4E3A-93B1-CBA30299B7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926AF0B-0136-437B-B9E2-C86105498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43998DD-547E-4D9A-BE63-B6E061780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650D3-B5E2-4259-BBD9-2A5BE2B55D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6197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029A06F7-3D7B-4E3F-9D73-708370CCF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F947ECCF-5AF1-4F6D-BB13-215AD5D43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5BFC6AA-72E8-4495-8194-DD2D369E8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99694-20E1-4649-93D3-35F1BF2C5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254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E16530F-B067-4D24-A0D7-A1187685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88BB3008-EB63-4595-BE8B-975673046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B44E190-322B-4FCF-B05B-0D64174D3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C37DD-4192-41B2-A855-DCAFBA2172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74422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A845C1C6-D428-434A-BF46-4B8065E2CF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1A1A82CC-2FFD-47B5-9041-C8E43A512C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1C05AA3-7E09-4075-A7AB-8E121E452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0412E-0F47-4BE8-B1E7-7769072AC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5935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81317D4-EEFF-4FB4-A196-640B134DB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300B0E80-4EA9-45B9-B20C-7274A72D5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DD9621B-9FC0-43F9-9CAB-7D2AED624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D7A6D-19DA-4D35-9677-709AF8B5A0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1865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986A45A-3884-4EC8-A349-9F3191B3C8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9A881FE5-57B7-46FE-BDAC-594BE8CF3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FAA21FB-1932-4F79-BDCC-57A9543EC3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028C4-E330-432E-96F4-1180922CBF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887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EB25567-D2D1-4B82-8234-F557605A0622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5472324C-076C-485A-979B-03FD5CBCC1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238B5473-716A-4BE3-B303-AF80BBE48A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C47B24A6-2F3E-4A03-A67D-DCC9A80D363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44904EF6-B267-4170-9513-12EEED725CF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97422975-141F-4D38-9C67-24625E328E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87CD7AC8-D40A-48D5-B8FF-93928122DDE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F5E1C1CC-A14B-4813-AEC8-CBD86F37DDB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7DEEB9ED-8800-41A5-95DC-C949D439E90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>
                <a:extLst>
                  <a:ext uri="{FF2B5EF4-FFF2-40B4-BE49-F238E27FC236}">
                    <a16:creationId xmlns:a16="http://schemas.microsoft.com/office/drawing/2014/main" id="{E4360019-83B8-4800-AC04-501D9BF8797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7683B97A-F571-4050-A036-281D185F03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B732069B-3702-4335-843D-37544C3FE50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>
                <a:extLst>
                  <a:ext uri="{FF2B5EF4-FFF2-40B4-BE49-F238E27FC236}">
                    <a16:creationId xmlns:a16="http://schemas.microsoft.com/office/drawing/2014/main" id="{BC215CB5-669A-4FC5-81C4-96D66B49937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1151" name="Rectangle 15">
            <a:extLst>
              <a:ext uri="{FF2B5EF4-FFF2-40B4-BE49-F238E27FC236}">
                <a16:creationId xmlns:a16="http://schemas.microsoft.com/office/drawing/2014/main" id="{1BE4C469-0D0C-4358-AB08-0B428FC28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2" name="Rectangle 16">
            <a:extLst>
              <a:ext uri="{FF2B5EF4-FFF2-40B4-BE49-F238E27FC236}">
                <a16:creationId xmlns:a16="http://schemas.microsoft.com/office/drawing/2014/main" id="{C292F4B5-062C-40A4-A6D0-1A486587B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53" name="Rectangle 17">
            <a:extLst>
              <a:ext uri="{FF2B5EF4-FFF2-40B4-BE49-F238E27FC236}">
                <a16:creationId xmlns:a16="http://schemas.microsoft.com/office/drawing/2014/main" id="{2E5CF223-C5C0-4F0B-AC28-79A58074FB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4" name="Rectangle 18">
            <a:extLst>
              <a:ext uri="{FF2B5EF4-FFF2-40B4-BE49-F238E27FC236}">
                <a16:creationId xmlns:a16="http://schemas.microsoft.com/office/drawing/2014/main" id="{FC784307-E7D0-471F-AEDE-B491426041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5" name="Rectangle 19">
            <a:extLst>
              <a:ext uri="{FF2B5EF4-FFF2-40B4-BE49-F238E27FC236}">
                <a16:creationId xmlns:a16="http://schemas.microsoft.com/office/drawing/2014/main" id="{35CC9A72-28AA-430D-B759-9E44D580F2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60E3680-0979-4D32-B5BD-C14858A1ED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96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7C445E4-9DF9-4318-8DC4-10A8666CD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6546F69-8774-4A85-B4C3-8B3FC4C15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B1311819-A71B-42D9-9296-25AE4ADE7B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BE44E8C4-B389-4B52-9879-C494A8FB09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8B60E48B-3C58-4BAB-AB06-052D9CD57E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D93E5154-A5A7-4C63-AF89-CCC6958A1B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B443-0E31-48C7-838E-3D8C91815BC9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Deciding on Investments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C20550C-CD4F-443A-A2EF-E40864265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Example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FB53F68-2A18-4BE9-A958-FCABF596E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A company is currently considering three investments with the cash flows shown below.  Which investment(s) is (are) acceptable, assuming the company has set a target MARR of 25%? (use NPV calculations and ROR calculations).  Which investments are acceptable, assuming the </a:t>
            </a:r>
            <a:r>
              <a:rPr lang="en-US" dirty="0"/>
              <a:t>company's MARR is 8% and the capital available is (</a:t>
            </a:r>
            <a:r>
              <a:rPr lang="en-US" dirty="0" err="1"/>
              <a:t>i</a:t>
            </a:r>
            <a:r>
              <a:rPr lang="en-US" dirty="0"/>
              <a:t>) $250,000? and (ii) $150,000?</a:t>
            </a:r>
            <a:endParaRPr lang="en-US" dirty="0">
              <a:effectLst/>
            </a:endParaRPr>
          </a:p>
        </p:txBody>
      </p:sp>
      <p:graphicFrame>
        <p:nvGraphicFramePr>
          <p:cNvPr id="37938" name="Group 50">
            <a:extLst>
              <a:ext uri="{FF2B5EF4-FFF2-40B4-BE49-F238E27FC236}">
                <a16:creationId xmlns:a16="http://schemas.microsoft.com/office/drawing/2014/main" id="{B6DDF0DC-3CED-47D5-BCC9-B07C2F4C9A3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4038600"/>
          <a:ext cx="6477000" cy="23018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3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End of Year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Investment A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Investment B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Investment C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1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-$50,000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-$75000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-$100000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35,000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EF18888-6F19-4B84-8655-FBD87F6A8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Selection and Budget Allocation Among Mutually Exclusive Investments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FD159A7-B935-428A-950B-63FC08410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>
                <a:effectLst/>
              </a:rPr>
              <a:t>At most only one of the investments may be acceptable</a:t>
            </a:r>
          </a:p>
          <a:p>
            <a:pPr>
              <a:lnSpc>
                <a:spcPct val="80000"/>
              </a:lnSpc>
            </a:pPr>
            <a:r>
              <a:rPr lang="en-US" altLang="en-US" sz="1800">
                <a:effectLst/>
              </a:rPr>
              <a:t>Following algorithm always yields the maximum total return on the total amount invested</a:t>
            </a:r>
          </a:p>
          <a:p>
            <a:pPr lvl="1">
              <a:lnSpc>
                <a:spcPct val="80000"/>
              </a:lnSpc>
            </a:pPr>
            <a:r>
              <a:rPr lang="en-US" altLang="en-US" sz="1600">
                <a:effectLst/>
              </a:rPr>
              <a:t>(1) Eliminate any investment that exceeds the budget</a:t>
            </a:r>
          </a:p>
          <a:p>
            <a:pPr lvl="1">
              <a:lnSpc>
                <a:spcPct val="80000"/>
              </a:lnSpc>
            </a:pPr>
            <a:r>
              <a:rPr lang="en-US" altLang="en-US" sz="1600">
                <a:effectLst/>
              </a:rPr>
              <a:t>(2) Arrange the remaining investments in ascending order.  Eliminate any investment that is dominated by another investment (amount of investment is less and return is higher).  Compute ROR for each investment.</a:t>
            </a:r>
          </a:p>
          <a:p>
            <a:pPr lvl="1">
              <a:lnSpc>
                <a:spcPct val="80000"/>
              </a:lnSpc>
            </a:pPr>
            <a:r>
              <a:rPr lang="en-US" altLang="en-US" sz="1600">
                <a:effectLst/>
              </a:rPr>
              <a:t>(3) Eliminate from any further consideration any investment having ROR &lt; MARR</a:t>
            </a:r>
          </a:p>
          <a:p>
            <a:pPr lvl="1">
              <a:lnSpc>
                <a:spcPct val="80000"/>
              </a:lnSpc>
            </a:pPr>
            <a:r>
              <a:rPr lang="en-US" altLang="en-US" sz="1600">
                <a:effectLst/>
              </a:rPr>
              <a:t>(4) From the surviving investments, select as the "standard" the smallest investment</a:t>
            </a:r>
          </a:p>
          <a:p>
            <a:pPr lvl="1">
              <a:lnSpc>
                <a:spcPct val="80000"/>
              </a:lnSpc>
            </a:pPr>
            <a:r>
              <a:rPr lang="en-US" altLang="en-US" sz="1600">
                <a:effectLst/>
              </a:rPr>
              <a:t>(5) Compute the incremental ROR (</a:t>
            </a:r>
            <a:r>
              <a:rPr lang="el-GR" altLang="en-US" sz="1600">
                <a:effectLst/>
                <a:cs typeface="Tahoma" panose="020B0604030504040204" pitchFamily="34" charset="0"/>
              </a:rPr>
              <a:t>Δ</a:t>
            </a:r>
            <a:r>
              <a:rPr lang="en-US" altLang="en-US" sz="1600">
                <a:effectLst/>
                <a:cs typeface="Tahoma" panose="020B0604030504040204" pitchFamily="34" charset="0"/>
              </a:rPr>
              <a:t>ROR) </a:t>
            </a:r>
            <a:r>
              <a:rPr lang="en-US" altLang="en-US" sz="1600">
                <a:effectLst/>
              </a:rPr>
              <a:t>of the "challenger" that immediately succeeds the "standard" in the list of investments</a:t>
            </a:r>
          </a:p>
          <a:p>
            <a:pPr lvl="1">
              <a:lnSpc>
                <a:spcPct val="80000"/>
              </a:lnSpc>
            </a:pPr>
            <a:r>
              <a:rPr lang="en-US" altLang="en-US" sz="1600">
                <a:effectLst/>
              </a:rPr>
              <a:t>(6) If </a:t>
            </a:r>
            <a:r>
              <a:rPr lang="el-GR" altLang="en-US" sz="1600">
                <a:effectLst/>
                <a:cs typeface="Tahoma" panose="020B0604030504040204" pitchFamily="34" charset="0"/>
              </a:rPr>
              <a:t>Δ</a:t>
            </a:r>
            <a:r>
              <a:rPr lang="en-US" altLang="en-US" sz="1600">
                <a:effectLst/>
                <a:cs typeface="Tahoma" panose="020B0604030504040204" pitchFamily="34" charset="0"/>
              </a:rPr>
              <a:t>ROR &lt; MARR eliminate this challenger from further consideration and repeat step (5) for the next challenger; if </a:t>
            </a:r>
            <a:r>
              <a:rPr lang="el-GR" altLang="en-US" sz="1600">
                <a:effectLst/>
                <a:cs typeface="Tahoma" panose="020B0604030504040204" pitchFamily="34" charset="0"/>
              </a:rPr>
              <a:t>Δ</a:t>
            </a:r>
            <a:r>
              <a:rPr lang="en-US" altLang="en-US" sz="1600">
                <a:effectLst/>
                <a:cs typeface="Tahoma" panose="020B0604030504040204" pitchFamily="34" charset="0"/>
              </a:rPr>
              <a:t>ROR &gt; MARR, eliminate the old standard from further consideration, replace it with this challenger as the new standard, and repeat step (5) </a:t>
            </a:r>
          </a:p>
          <a:p>
            <a:pPr lvl="1">
              <a:lnSpc>
                <a:spcPct val="80000"/>
              </a:lnSpc>
            </a:pPr>
            <a:r>
              <a:rPr lang="en-US" altLang="en-US" sz="1600">
                <a:effectLst/>
                <a:cs typeface="Tahoma" panose="020B0604030504040204" pitchFamily="34" charset="0"/>
              </a:rPr>
              <a:t>(7) Select the one surviving investment; it is the best alternative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2D8D146-8A0F-4A75-9CDC-875411DBD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Example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AA5291A-26CC-463C-BAA9-55332CD84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A company is attempting to determine the best machine for their shop.  Five alternative machines are shown below in the table.  The company has a budget of $250,000 and a MARR of 15%.  Which machine should the company purchase?  Assume n=100 years and the salvage value is zero for each machine.</a:t>
            </a:r>
          </a:p>
          <a:p>
            <a:endParaRPr lang="en-US" altLang="en-US">
              <a:effectLst/>
            </a:endParaRPr>
          </a:p>
        </p:txBody>
      </p:sp>
      <p:graphicFrame>
        <p:nvGraphicFramePr>
          <p:cNvPr id="40016" name="Group 80">
            <a:extLst>
              <a:ext uri="{FF2B5EF4-FFF2-40B4-BE49-F238E27FC236}">
                <a16:creationId xmlns:a16="http://schemas.microsoft.com/office/drawing/2014/main" id="{34CD1646-06E2-45CF-B6B1-85254661C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3404"/>
              </p:ext>
            </p:extLst>
          </p:nvPr>
        </p:nvGraphicFramePr>
        <p:xfrm>
          <a:off x="1524000" y="3962400"/>
          <a:ext cx="7162800" cy="228758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5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Machine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Annual Revenue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Initial Cost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Economy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$50,000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Regular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Deluxe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Super Deluxe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9480-A744-4AB2-916A-5153F0D2C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Selection Among Mutually Exclusive Investments with Different Lives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87DF1-66F4-44B3-8AEC-343FA526F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Repeatability assumption applies in the comparison of the investments if the study period can be infinite in length or a common multiple of the useful lives (typically the least common multiple)</a:t>
            </a:r>
          </a:p>
          <a:p>
            <a:pPr>
              <a:defRPr/>
            </a:pPr>
            <a:r>
              <a:rPr lang="en-US" dirty="0"/>
              <a:t>Repeatability assumption - the economic estimates for an alternative's initial useful life cycle will be repeated in all subsequent replacement cycles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DDDC0-EF1A-4F96-A57F-7B4D2628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pic>
        <p:nvPicPr>
          <p:cNvPr id="17411" name="Content Placeholder 4" descr="Example 6-9.jpg">
            <a:extLst>
              <a:ext uri="{FF2B5EF4-FFF2-40B4-BE49-F238E27FC236}">
                <a16:creationId xmlns:a16="http://schemas.microsoft.com/office/drawing/2014/main" id="{A814D8AD-ACA8-4BF7-B575-B94AABAB4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5519738" cy="2586038"/>
          </a:xfr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D17E-C9DC-420B-8443-2219AC51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Organization’s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FE0DB-6371-4618-BEF6-E78022AAB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Issues considered by top management</a:t>
            </a:r>
          </a:p>
          <a:p>
            <a:pPr lvl="1">
              <a:defRPr/>
            </a:pPr>
            <a:r>
              <a:rPr lang="en-US" dirty="0"/>
              <a:t>The amount of money available for investment, and the source and cost of these funds (i.e., debt or equity)</a:t>
            </a:r>
          </a:p>
          <a:p>
            <a:pPr lvl="1">
              <a:defRPr/>
            </a:pPr>
            <a:r>
              <a:rPr lang="en-US" dirty="0"/>
              <a:t>The number of good projects available for investment and their purposes (i.e., whether they sustain present operations and are essential, or whether they expand on present operations and are elective)</a:t>
            </a:r>
          </a:p>
          <a:p>
            <a:pPr lvl="1">
              <a:defRPr/>
            </a:pPr>
            <a:r>
              <a:rPr lang="en-US" dirty="0"/>
              <a:t>The amount of perceived risk associated with investment opportunities available and the estimated cost of administering the projects over short planning horizons versus long planning horizons</a:t>
            </a:r>
          </a:p>
          <a:p>
            <a:pPr lvl="1">
              <a:defRPr/>
            </a:pPr>
            <a:r>
              <a:rPr lang="en-US" dirty="0"/>
              <a:t>The type of organization involved (i.e. government, public utility, or private industry)</a:t>
            </a:r>
          </a:p>
          <a:p>
            <a:pPr>
              <a:defRPr/>
            </a:pPr>
            <a:r>
              <a:rPr lang="en-US" dirty="0"/>
              <a:t>MARR (minimum attractive rate of return, sometimes called the hurdle rate) should be chosen to maximize the well-being of an organization, taking into consideration the issues above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6687D-0562-4D52-8E9D-6400B72A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Capital Rationing to Determine MARR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AE19B7-4F5A-443E-BB2E-A39A0A477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Capital rationing exists when management decides to limit the total amount of capital invested</a:t>
            </a:r>
          </a:p>
          <a:p>
            <a:pPr>
              <a:defRPr/>
            </a:pPr>
            <a:r>
              <a:rPr lang="en-US" dirty="0"/>
              <a:t>Example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Char char="–"/>
              <a:tabLst/>
              <a:defRPr/>
            </a:pPr>
            <a:r>
              <a:rPr lang="en-US" dirty="0"/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$6 million of available capital to invest</a:t>
            </a:r>
            <a:endParaRPr lang="en-US" dirty="0"/>
          </a:p>
          <a:p>
            <a:pPr lvl="1">
              <a:defRPr/>
            </a:pPr>
            <a:r>
              <a:rPr lang="en-US" dirty="0"/>
              <a:t>cumulative investment requirements of seven acceptable projects</a:t>
            </a:r>
          </a:p>
          <a:p>
            <a:pPr lvl="1">
              <a:buFontTx/>
              <a:buNone/>
              <a:defRPr/>
            </a:pPr>
            <a:r>
              <a:rPr lang="en-US" dirty="0"/>
              <a:t>and the prospective annual rate of profit of each</a:t>
            </a:r>
          </a:p>
          <a:p>
            <a:pPr lvl="1">
              <a:defRPr/>
            </a:pPr>
            <a:r>
              <a:rPr lang="en-US" dirty="0"/>
              <a:t>the cost of capital will tend to increase</a:t>
            </a:r>
          </a:p>
          <a:p>
            <a:pPr lvl="1">
              <a:buFontTx/>
              <a:buNone/>
              <a:defRPr/>
            </a:pPr>
            <a:r>
              <a:rPr lang="en-US" dirty="0"/>
              <a:t>gradually as larger sums of money are</a:t>
            </a:r>
          </a:p>
          <a:p>
            <a:pPr lvl="1">
              <a:buFontTx/>
              <a:buNone/>
              <a:defRPr/>
            </a:pPr>
            <a:r>
              <a:rPr lang="en-US" dirty="0"/>
              <a:t>raised through increased borrowing (debt)</a:t>
            </a:r>
          </a:p>
          <a:p>
            <a:pPr lvl="1">
              <a:buFontTx/>
              <a:buNone/>
              <a:defRPr/>
            </a:pPr>
            <a:r>
              <a:rPr lang="en-US" dirty="0"/>
              <a:t>or new issuances of common stock (equity)</a:t>
            </a:r>
          </a:p>
          <a:p>
            <a:pPr lvl="1">
              <a:defRPr/>
            </a:pPr>
            <a:r>
              <a:rPr lang="en-US" dirty="0"/>
              <a:t>last funded project would be E</a:t>
            </a:r>
          </a:p>
          <a:p>
            <a:pPr lvl="1">
              <a:defRPr/>
            </a:pPr>
            <a:r>
              <a:rPr lang="en-US" dirty="0"/>
              <a:t>the MARR by the opportunity cost</a:t>
            </a:r>
          </a:p>
          <a:p>
            <a:pPr lvl="1">
              <a:buFontTx/>
              <a:buNone/>
              <a:defRPr/>
            </a:pPr>
            <a:r>
              <a:rPr lang="en-US" dirty="0"/>
              <a:t>principle would be 16% (by not</a:t>
            </a:r>
          </a:p>
          <a:p>
            <a:pPr lvl="1">
              <a:buFontTx/>
              <a:buNone/>
              <a:defRPr/>
            </a:pPr>
            <a:r>
              <a:rPr lang="en-US" dirty="0"/>
              <a:t>being able to invest in project F,</a:t>
            </a:r>
          </a:p>
          <a:p>
            <a:pPr lvl="1">
              <a:buFontTx/>
              <a:buNone/>
              <a:defRPr/>
            </a:pPr>
            <a:r>
              <a:rPr lang="en-US" dirty="0"/>
              <a:t>the firm will be forfeiting the chance</a:t>
            </a:r>
          </a:p>
          <a:p>
            <a:pPr lvl="1">
              <a:buFontTx/>
              <a:buNone/>
              <a:defRPr/>
            </a:pPr>
            <a:r>
              <a:rPr lang="en-US" dirty="0"/>
              <a:t>to realize 16% annual return)</a:t>
            </a:r>
          </a:p>
        </p:txBody>
      </p:sp>
      <p:pic>
        <p:nvPicPr>
          <p:cNvPr id="6148" name="Picture 3" descr="Fig 5-1.jpg">
            <a:extLst>
              <a:ext uri="{FF2B5EF4-FFF2-40B4-BE49-F238E27FC236}">
                <a16:creationId xmlns:a16="http://schemas.microsoft.com/office/drawing/2014/main" id="{A0EC9382-7F77-4DB4-ADE8-1ED1CBC84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81400"/>
            <a:ext cx="3654431" cy="264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ECCD6-30F2-4906-A755-7002C5CC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pic>
        <p:nvPicPr>
          <p:cNvPr id="7171" name="Content Placeholder 3" descr="Example 5-1.jpg">
            <a:extLst>
              <a:ext uri="{FF2B5EF4-FFF2-40B4-BE49-F238E27FC236}">
                <a16:creationId xmlns:a16="http://schemas.microsoft.com/office/drawing/2014/main" id="{D4E5C085-57B0-406F-9289-380D75AED6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133600"/>
            <a:ext cx="5368925" cy="3478213"/>
          </a:xfr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CC5F-1770-4EEF-A3D6-9E203A38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Valuation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86D72-4B85-4329-9F23-8274DF675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648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Present worth (including capitalized worth/capitalized costs and NPV)</a:t>
            </a:r>
          </a:p>
          <a:p>
            <a:pPr>
              <a:defRPr/>
            </a:pPr>
            <a:r>
              <a:rPr lang="en-US" dirty="0"/>
              <a:t>Future worth</a:t>
            </a:r>
          </a:p>
          <a:p>
            <a:pPr>
              <a:defRPr/>
            </a:pPr>
            <a:r>
              <a:rPr lang="en-US" dirty="0"/>
              <a:t>Annual worth (equivalent uniform annual series/equivalent uniform annual cost, EUAS/EAUC)</a:t>
            </a:r>
          </a:p>
          <a:p>
            <a:pPr>
              <a:defRPr/>
            </a:pPr>
            <a:r>
              <a:rPr lang="en-US" dirty="0"/>
              <a:t>Internal rate of return (IRR) or rate of return (ROR)</a:t>
            </a:r>
          </a:p>
          <a:p>
            <a:pPr lvl="1">
              <a:defRPr/>
            </a:pPr>
            <a:r>
              <a:rPr lang="en-US" dirty="0"/>
              <a:t>NPV set equal to zero</a:t>
            </a:r>
          </a:p>
          <a:p>
            <a:pPr>
              <a:defRPr/>
            </a:pPr>
            <a:r>
              <a:rPr lang="en-US" dirty="0"/>
              <a:t>Payback analysis - the time required for an initial investment to be recovered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neglecting the time value of money, </a:t>
            </a:r>
            <a:r>
              <a:rPr lang="en-US" dirty="0" err="1"/>
              <a:t>i</a:t>
            </a:r>
            <a:r>
              <a:rPr lang="en-US" dirty="0"/>
              <a:t>=0%                                                        (used in initial screening of projects)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discounted payback analysis, </a:t>
            </a:r>
            <a:r>
              <a:rPr lang="en-US" dirty="0" err="1"/>
              <a:t>i</a:t>
            </a:r>
            <a:r>
              <a:rPr lang="en-US" dirty="0"/>
              <a:t>&gt;0%</a:t>
            </a:r>
          </a:p>
          <a:p>
            <a:pPr lvl="2">
              <a:defRPr/>
            </a:pPr>
            <a:endParaRPr lang="en-US" dirty="0"/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dirty="0"/>
              <a:t>for equal NCF (net cash flow) each year                     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accuracy of payback analysis? – cash flows after payback period are neglected</a:t>
            </a:r>
          </a:p>
          <a:p>
            <a:pPr>
              <a:defRPr/>
            </a:pPr>
            <a:r>
              <a:rPr lang="en-US" dirty="0"/>
              <a:t>Benefit-cost ratio (BCR)</a:t>
            </a:r>
          </a:p>
          <a:p>
            <a:pPr lvl="1">
              <a:defRPr/>
            </a:pPr>
            <a:r>
              <a:rPr lang="en-US" dirty="0"/>
              <a:t>BCR = (B-D)/C, where B = equivalent value of the benefits associated with the project, D = the equivalent value of the "</a:t>
            </a:r>
            <a:r>
              <a:rPr lang="en-US" dirty="0" err="1"/>
              <a:t>disbenefits</a:t>
            </a:r>
            <a:r>
              <a:rPr lang="en-US" dirty="0"/>
              <a:t>", and C = project's net cost</a:t>
            </a:r>
          </a:p>
          <a:p>
            <a:pPr lvl="1">
              <a:defRPr/>
            </a:pPr>
            <a:r>
              <a:rPr lang="en-US" dirty="0"/>
              <a:t>net benefit value (NBV) = B-D-C</a:t>
            </a:r>
          </a:p>
          <a:p>
            <a:pPr lvl="1">
              <a:defRPr/>
            </a:pPr>
            <a:r>
              <a:rPr lang="en-US" dirty="0"/>
              <a:t>want BCR&gt;1, NBV&gt;0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102E23A6-E56A-412F-B173-C81ADBBD8E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4267200"/>
          <a:ext cx="175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52600" imgH="457200" progId="Equation.3">
                  <p:embed/>
                </p:oleObj>
              </mc:Choice>
              <mc:Fallback>
                <p:oleObj name="Equation" r:id="rId2" imgW="1752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267200"/>
                        <a:ext cx="1752600" cy="457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7B25B6FD-E763-4C21-A5CB-E51549E243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654931"/>
              </p:ext>
            </p:extLst>
          </p:nvPr>
        </p:nvGraphicFramePr>
        <p:xfrm>
          <a:off x="4864100" y="4826000"/>
          <a:ext cx="1625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25600" imgH="241300" progId="Equation.3">
                  <p:embed/>
                </p:oleObj>
              </mc:Choice>
              <mc:Fallback>
                <p:oleObj name="Equation" r:id="rId4" imgW="16256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4826000"/>
                        <a:ext cx="1625600" cy="2413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1">
            <a:extLst>
              <a:ext uri="{FF2B5EF4-FFF2-40B4-BE49-F238E27FC236}">
                <a16:creationId xmlns:a16="http://schemas.microsoft.com/office/drawing/2014/main" id="{3D0A36D9-241C-4048-A6D9-977813EDAB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657600"/>
          <a:ext cx="1130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30300" imgH="457200" progId="Equation.3">
                  <p:embed/>
                </p:oleObj>
              </mc:Choice>
              <mc:Fallback>
                <p:oleObj name="Equation" r:id="rId6" imgW="11303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57600"/>
                        <a:ext cx="1130300" cy="457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CB22-A309-4F3F-8AA4-AA3046E30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A092-2D8C-45C8-8525-B83812ADF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Given the following cash flows compute</a:t>
            </a:r>
          </a:p>
          <a:p>
            <a:pPr lvl="1">
              <a:defRPr/>
            </a:pPr>
            <a:r>
              <a:rPr lang="en-US" dirty="0"/>
              <a:t>PW and FW assuming an 8% annual interest rate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machine costs $40,000 to purchase and $10,000 per year to operate.  The machine has no salvage value, and a 10-year life.  If </a:t>
            </a:r>
            <a:r>
              <a:rPr lang="en-US" dirty="0" err="1"/>
              <a:t>i</a:t>
            </a:r>
            <a:r>
              <a:rPr lang="en-US" dirty="0"/>
              <a:t>=10% per year, compounded annually, what is the EUAC of the machine?</a:t>
            </a:r>
          </a:p>
          <a:p>
            <a:pPr>
              <a:defRPr/>
            </a:pPr>
            <a:r>
              <a:rPr lang="en-US" dirty="0"/>
              <a:t>A company is contemplating the purchase of a new machine.  The purchase price of the new machine is $60,000 and its annual operating cost is $2,675.40.  The machine has a life of seven years, and it is expected to generate $15,000 in revenues in each year of its life.  What is the net present value of the investment in this machine if the interest rate is (a) 8% per year, (b) 10% per year, and (c) 12% per year.  Determine the IRR for the machine.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460C5B-9B9D-4E7F-A838-7C10264357F8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667000"/>
          <a:ext cx="6096000" cy="741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800" dirty="0"/>
                        <a:t>End</a:t>
                      </a:r>
                      <a:r>
                        <a:rPr lang="en-US" sz="1800" baseline="0" dirty="0"/>
                        <a:t> of Year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/>
                        <a:t>Cash Flow, $1,000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-10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243" name="Object 5">
            <a:hlinkClick r:id="" action="ppaction://ole?verb=1"/>
            <a:extLst>
              <a:ext uri="{FF2B5EF4-FFF2-40B4-BE49-F238E27FC236}">
                <a16:creationId xmlns:a16="http://schemas.microsoft.com/office/drawing/2014/main" id="{3DC634BC-1DAD-42FD-80DA-4361FA601F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172827"/>
              </p:ext>
            </p:extLst>
          </p:nvPr>
        </p:nvGraphicFramePr>
        <p:xfrm>
          <a:off x="5029200" y="5791200"/>
          <a:ext cx="609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71480" progId="Excel.Sheet.8">
                  <p:embed/>
                </p:oleObj>
              </mc:Choice>
              <mc:Fallback>
                <p:oleObj name="Worksheet" showAsIcon="1" r:id="rId2" imgW="914400" imgH="77148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791200"/>
                        <a:ext cx="609600" cy="514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C416-65BA-4EBF-851F-FC33D0D5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74296-903E-43F1-BD19-73C26DF39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Find the IRR for cash flows of -$50,000 in year 0 and +$16,719 each year in years 1-5</a:t>
            </a:r>
          </a:p>
          <a:p>
            <a:pPr>
              <a:defRPr/>
            </a:pPr>
            <a:r>
              <a:rPr lang="en-US" dirty="0"/>
              <a:t>Determine the payback period for the cash flows in the example above</a:t>
            </a:r>
          </a:p>
          <a:p>
            <a:pPr>
              <a:defRPr/>
            </a:pP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0244" name="Picture 3" descr="Example 8.7 Schaum's.jpg">
            <a:extLst>
              <a:ext uri="{FF2B5EF4-FFF2-40B4-BE49-F238E27FC236}">
                <a16:creationId xmlns:a16="http://schemas.microsoft.com/office/drawing/2014/main" id="{2AB97930-34C1-4E6C-81BE-957FB6BB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05200"/>
            <a:ext cx="6894513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8FBE-6009-4FAD-9D58-EAC8D940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AAFFB-B5F7-4062-8FD2-2EB080059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company is considering the purchase of a new machine; machine model A and B are available.  Both models have a five year life, and their cash flows are as given in the table below.  The interest rate is 10% per year, compounded annually.  Which model should the company purchase?  Use NPV, PBP (</a:t>
            </a:r>
            <a:r>
              <a:rPr lang="en-US" dirty="0" err="1"/>
              <a:t>i</a:t>
            </a:r>
            <a:r>
              <a:rPr lang="en-US" dirty="0"/>
              <a:t>=0%), discounted PBP (</a:t>
            </a:r>
            <a:r>
              <a:rPr lang="en-US" dirty="0" err="1"/>
              <a:t>i</a:t>
            </a:r>
            <a:r>
              <a:rPr lang="en-US" dirty="0"/>
              <a:t>=10%), and ROR.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45E18B-C188-4239-BD9D-63BB236D9642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962400"/>
          <a:ext cx="6096000" cy="2595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end</a:t>
                      </a:r>
                      <a:r>
                        <a:rPr lang="en-US" sz="1800" baseline="0" dirty="0"/>
                        <a:t> of year</a:t>
                      </a:r>
                      <a:endParaRPr lang="en-US" sz="1800" dirty="0"/>
                    </a:p>
                  </a:txBody>
                  <a:tcPr marT="45714" marB="45714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cash flows</a:t>
                      </a: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model</a:t>
                      </a:r>
                      <a:r>
                        <a:rPr lang="en-US" sz="1800" baseline="0" dirty="0"/>
                        <a:t> A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model B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-$30,000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-$30,000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10,000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30,000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10,000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5,000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10,000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3,000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10,000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2,000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564F440-7A6A-4CDF-962A-FE6CC2818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Selection and Budget Allocation Among Independent Investments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2F4985E-7FCB-4778-81CB-4FA5A96C1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Following algorithm most often maximizes the financial return on the available funds</a:t>
            </a:r>
          </a:p>
          <a:p>
            <a:pPr lvl="1"/>
            <a:r>
              <a:rPr lang="en-US" altLang="en-US">
                <a:effectLst/>
              </a:rPr>
              <a:t>(1) Compute ROR (IRR) for each investment</a:t>
            </a:r>
          </a:p>
          <a:p>
            <a:pPr lvl="1"/>
            <a:r>
              <a:rPr lang="en-US" altLang="en-US">
                <a:effectLst/>
              </a:rPr>
              <a:t>(2) Eliminate any investment whose ROR is less than the MARR</a:t>
            </a:r>
          </a:p>
          <a:p>
            <a:pPr lvl="1"/>
            <a:r>
              <a:rPr lang="en-US" altLang="en-US">
                <a:effectLst/>
              </a:rPr>
              <a:t>(3) Arrange the surviving investments from step (2) in descending order of ROR</a:t>
            </a:r>
          </a:p>
          <a:p>
            <a:pPr lvl="1"/>
            <a:r>
              <a:rPr lang="en-US" altLang="en-US">
                <a:effectLst/>
              </a:rPr>
              <a:t>(4) Select investments from the top of this list downward, until an additional selection would exceed the available funds or budget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1520844566</TotalTime>
  <Pages>10</Pages>
  <Words>1309</Words>
  <Application>Microsoft Office PowerPoint</Application>
  <PresentationFormat>On-screen Show (4:3)</PresentationFormat>
  <Paragraphs>162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Shimmer</vt:lpstr>
      <vt:lpstr>Custom Design</vt:lpstr>
      <vt:lpstr>Equation</vt:lpstr>
      <vt:lpstr>Worksheet</vt:lpstr>
      <vt:lpstr>Deciding on Investments</vt:lpstr>
      <vt:lpstr>Organization’s perspective</vt:lpstr>
      <vt:lpstr>Using Capital Rationing to Determine MARR</vt:lpstr>
      <vt:lpstr>Example</vt:lpstr>
      <vt:lpstr>Valuation Methods</vt:lpstr>
      <vt:lpstr>Examples</vt:lpstr>
      <vt:lpstr>Examples</vt:lpstr>
      <vt:lpstr>Examples</vt:lpstr>
      <vt:lpstr>Selection and Budget Allocation Among Independent Investments</vt:lpstr>
      <vt:lpstr>Example</vt:lpstr>
      <vt:lpstr>Selection and Budget Allocation Among Mutually Exclusive Investments</vt:lpstr>
      <vt:lpstr>Example</vt:lpstr>
      <vt:lpstr>Selection Among Mutually Exclusive Investments with Different Lives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228</cp:revision>
  <cp:lastPrinted>1601-01-01T00:00:00Z</cp:lastPrinted>
  <dcterms:created xsi:type="dcterms:W3CDTF">1997-05-11T21:15:14Z</dcterms:created>
  <dcterms:modified xsi:type="dcterms:W3CDTF">2023-10-31T14:38:33Z</dcterms:modified>
</cp:coreProperties>
</file>