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  <p:sldMasterId id="2147483661" r:id="rId2"/>
  </p:sldMasterIdLst>
  <p:notesMasterIdLst>
    <p:notesMasterId r:id="rId21"/>
  </p:notesMasterIdLst>
  <p:handoutMasterIdLst>
    <p:handoutMasterId r:id="rId22"/>
  </p:handoutMasterIdLst>
  <p:sldIdLst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6" r:id="rId11"/>
    <p:sldId id="288" r:id="rId12"/>
    <p:sldId id="289" r:id="rId13"/>
    <p:sldId id="282" r:id="rId14"/>
    <p:sldId id="283" r:id="rId15"/>
    <p:sldId id="284" r:id="rId16"/>
    <p:sldId id="285" r:id="rId17"/>
    <p:sldId id="287" r:id="rId18"/>
    <p:sldId id="290" r:id="rId19"/>
    <p:sldId id="291" r:id="rId20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333333"/>
    <a:srgbClr val="969696"/>
    <a:srgbClr val="00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95033" autoAdjust="0"/>
  </p:normalViewPr>
  <p:slideViewPr>
    <p:cSldViewPr>
      <p:cViewPr>
        <p:scale>
          <a:sx n="100" d="100"/>
          <a:sy n="100" d="100"/>
        </p:scale>
        <p:origin x="365" y="-4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BD5BD1E-7140-4037-8AB5-5F2B37BCE8C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054A496-75DA-4D4B-889F-9F8512B323D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CDA34A4-6DA6-49C2-A326-8F8E8F734E95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3DF37BE8-01BF-48F9-B8B7-8810B641F7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>
                <a:extLst>
                  <a:ext uri="{FF2B5EF4-FFF2-40B4-BE49-F238E27FC236}">
                    <a16:creationId xmlns:a16="http://schemas.microsoft.com/office/drawing/2014/main" id="{224DFA13-B069-4F01-AC7E-B20B5BD832A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32 w 5184"/>
                  <a:gd name="T3" fmla="*/ 3159 h 3159"/>
                  <a:gd name="T4" fmla="*/ 5232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FE859426-95E4-4BF0-B235-4C32AB3D677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62 w 556"/>
                  <a:gd name="T5" fmla="*/ 3159 h 3159"/>
                  <a:gd name="T6" fmla="*/ 562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8B73388F-1F68-41A1-AE62-AADDA8FA89C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Tahoma" charset="0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BB4441B4-F420-4A4E-A17A-10F078BDB15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4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4 w 251"/>
                <a:gd name="T7" fmla="*/ 12 h 12"/>
                <a:gd name="T8" fmla="*/ 254 w 251"/>
                <a:gd name="T9" fmla="*/ 0 h 12"/>
                <a:gd name="T10" fmla="*/ 254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FB648AAB-A70B-4C8D-98B3-6EC113E4D88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687 w 251"/>
                <a:gd name="T5" fmla="*/ 12 h 12"/>
                <a:gd name="T6" fmla="*/ 687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>
              <a:extLst>
                <a:ext uri="{FF2B5EF4-FFF2-40B4-BE49-F238E27FC236}">
                  <a16:creationId xmlns:a16="http://schemas.microsoft.com/office/drawing/2014/main" id="{33CA4D0C-B3EE-4615-8E3F-5EBD520EC1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CAC141DD-4197-4A6B-9775-F3B524EB381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>
                <a:extLst>
                  <a:ext uri="{FF2B5EF4-FFF2-40B4-BE49-F238E27FC236}">
                    <a16:creationId xmlns:a16="http://schemas.microsoft.com/office/drawing/2014/main" id="{0A93E601-5B75-40E6-AAA2-5AB6BA71E70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>
                <a:extLst>
                  <a:ext uri="{FF2B5EF4-FFF2-40B4-BE49-F238E27FC236}">
                    <a16:creationId xmlns:a16="http://schemas.microsoft.com/office/drawing/2014/main" id="{1D8C872B-CDED-4EA2-9239-DEC6B580851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6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69 w 4724"/>
                  <a:gd name="T7" fmla="*/ 12 h 12"/>
                  <a:gd name="T8" fmla="*/ 4769 w 4724"/>
                  <a:gd name="T9" fmla="*/ 0 h 12"/>
                  <a:gd name="T10" fmla="*/ 476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>
                <a:extLst>
                  <a:ext uri="{FF2B5EF4-FFF2-40B4-BE49-F238E27FC236}">
                    <a16:creationId xmlns:a16="http://schemas.microsoft.com/office/drawing/2014/main" id="{2C922108-3A19-45B4-AE3F-00DB8EE52E7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>
                <a:extLst>
                  <a:ext uri="{FF2B5EF4-FFF2-40B4-BE49-F238E27FC236}">
                    <a16:creationId xmlns:a16="http://schemas.microsoft.com/office/drawing/2014/main" id="{031B9772-5232-4B22-9789-485E1022FEE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014EBEDE-A37D-4F08-9CFB-EE032163760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Tahoma" charset="0"/>
                </a:endParaRPr>
              </a:p>
            </p:txBody>
          </p:sp>
        </p:grpSp>
      </p:grpSp>
      <p:sp>
        <p:nvSpPr>
          <p:cNvPr id="9217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7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0F0F9090-B803-44C5-9CC8-BF6CD509380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FBFAEE35-90C6-4C67-88FE-1AC9E81878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CB3298DB-05CD-453A-973E-C0B7846687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73213-5C02-40A0-BC2B-A14407E1BD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811592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67865859-5C22-4B93-9234-36352392AD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FEA2EA7B-11B0-4C4E-B7CE-05467808A8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E19C65BB-F441-4FFA-9A21-60D35B0526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28B756-ACE4-4F08-B21A-8DED8CC850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593863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558E6FA3-6B8E-4B20-BD34-59832A5A67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3AFB2DC8-9C4F-47BD-A234-5BBBD1388E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C1CAA732-98AC-46E2-94AF-07BDB4D413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F10E84-9F71-4987-AF09-A38EAC8156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5901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54CEA8-4868-4B42-ACE1-122DB0292F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4D4CB6-4081-44BA-9BB5-BDD75B1207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7DB685-1EFA-4586-AEB7-4E972FE506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2A8674-5BB5-4589-9AB7-948BB85C8B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856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01DD29-7931-4AB3-8A02-73A1B822EA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FA675A-AD0F-4279-B9E0-78E25589AE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1BA514-4CFD-44F4-A43A-3B954BB828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9AA09-0DB2-4FDE-8874-30DD605A22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683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73DE1B-A771-47F8-839A-759AAA323B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98AD83-90DE-44EE-BCBC-6D1365BFF0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5A189F-166B-45F1-83EC-A7B904518C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51BC33-760C-4F90-A33F-0CF716B6AF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483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52E009-0B8C-44AB-ACBD-F2D912ACA1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F91487-3C00-4D98-B60A-535E36E841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518B3C-A588-45C1-BD57-A919A4B609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8375D6-0321-4D08-AA96-6179094869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6311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82833C1-7D5B-4249-924D-60D9B08CAA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1E3A7F0-6497-4A4B-BE5B-B31235F808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F32C034-4347-414E-B7F1-A0D3F70D31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487EB-B647-4C06-B55B-57CFA53E9C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0746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73C2F84-9CC8-4491-83D8-24D2D5114C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0F52F70-74A0-45C1-9523-BD58699E93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1ADF3B9-4856-45DB-B145-B85E78AA70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447FDE-3325-40BD-8C63-610ADA4DCB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9985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94344C3-46E0-4FEF-86D1-9588E12FB4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9A93271-2295-49A8-9B60-F587FA1C54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8D109F2-A33C-47B0-B4AA-940B3090D9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6CBF09-4D5D-4F21-B243-FEA6765EA7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8515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4387AF-48A9-49A7-A757-2ACBCA4274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5180EB-1967-4BC5-9ECD-1BA50C67EA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8D6B4B-BE57-4E47-98CC-A08CFC3BD1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87378A-4F12-48A2-ABA9-B5EC08781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4359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67B46D31-7B83-4B9D-AA34-5E989FA386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4FAD964E-6AE4-4DE7-90C9-9F8CDC0AD4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12B66880-6E98-413F-A99A-E5B95027A1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A669E5-FD9D-4143-B5ED-860E142F18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718929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23F68-DA0F-4194-A1CB-351841E048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F4499C-C650-4DBB-B4BD-31D693668E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82CD03-D9F2-481E-AAE6-731DEBE105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8C9010-53D0-4236-97B2-591CA808A1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9398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5E91B2-BDA4-4F70-9CB3-0957504623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47C05F-6B00-4A58-83D8-98E1D1C625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72712-A36A-4C2B-A3D6-74AEB539BF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C8DFE-C045-4DCE-B79D-1C985F260F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5633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090514-B283-451F-8F18-B8AE52CDF6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FACA90-55B1-4EA3-9FCA-8AC5482FB2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D320C0-85CA-418A-8297-58EEC532F0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B8DBA3-CB71-447D-A88F-77699376AF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661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98D7EC76-529C-4609-842F-33789F9343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F7EC9286-DC3B-411F-AC65-7A379431C4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F11D230B-EB1D-491E-A34F-02302FF269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003DC4-011B-4CD1-B56E-DBC853DE9E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6539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9E3D61D2-00C6-4875-B19D-524275EDE5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4933B1C2-1D4A-4EDD-84CF-D6FBC63D21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F981707E-43E2-4901-8121-517E0B2CF8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B2843C-8F2D-4051-A3A3-FFF05BE1D4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619672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517349CF-C4DE-49DC-A401-844CBD4792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E0625F30-065D-4F1F-905F-5886C81C33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9962AC05-A186-462F-AFFF-BEE7054899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E889D4-E9EC-4B5A-AC07-2498F26A9C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93748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57C00408-5FAA-475A-97E5-71DB90C75F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82CE09B8-6F56-4102-8D84-F8BDF75FCE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99A2C02E-0028-4668-8A8E-045A1356FB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F2C333-F947-4960-8164-465FF4581E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042220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B5E2726F-8954-4AFD-8AE2-52138AED50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033A3150-9294-4180-9DD2-7BEEB45222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3187DB70-71EA-4E56-B8C2-F7F3FD402C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5302A-9B36-4750-9DEF-94136E0B27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784325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89CD6054-C24C-4B33-BB1E-CBF9D8E900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73AE5E00-73FB-4601-8272-B5BA3FF884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9DC112FD-A1F3-4F97-AD5E-8479D1DAA2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0F214-0B91-45F8-AAC6-07304BF025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102210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8BC1E706-808E-4FBA-8DB4-FBA27E50E7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A981E678-FA96-40BB-A8CD-3AA5BBE3BF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D950156F-C0A2-4222-B65F-10794F7D17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D3797B-9944-4527-9BD4-8EAB1C8BF6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51377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1FE7CD38-2820-4B6C-8F98-E977334A1EF9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>
              <a:extLst>
                <a:ext uri="{FF2B5EF4-FFF2-40B4-BE49-F238E27FC236}">
                  <a16:creationId xmlns:a16="http://schemas.microsoft.com/office/drawing/2014/main" id="{00F00F5A-8A04-4C84-A6BF-4019C06EEF4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32 w 5184"/>
                <a:gd name="T3" fmla="*/ 3159 h 3159"/>
                <a:gd name="T4" fmla="*/ 5232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B22C4AAB-FC86-4B74-9703-03C0D534F7F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62 w 556"/>
                <a:gd name="T5" fmla="*/ 3159 h 3159"/>
                <a:gd name="T6" fmla="*/ 562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86906CEE-96CD-4102-B9DB-0745E9C9905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>
                <a:extLst>
                  <a:ext uri="{FF2B5EF4-FFF2-40B4-BE49-F238E27FC236}">
                    <a16:creationId xmlns:a16="http://schemas.microsoft.com/office/drawing/2014/main" id="{B448FBD3-446A-4391-8528-D4FE9562758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>
                <a:extLst>
                  <a:ext uri="{FF2B5EF4-FFF2-40B4-BE49-F238E27FC236}">
                    <a16:creationId xmlns:a16="http://schemas.microsoft.com/office/drawing/2014/main" id="{45757B28-0013-4E71-A052-6D3114FC299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>
                <a:extLst>
                  <a:ext uri="{FF2B5EF4-FFF2-40B4-BE49-F238E27FC236}">
                    <a16:creationId xmlns:a16="http://schemas.microsoft.com/office/drawing/2014/main" id="{E7A7FF6A-B475-4889-891C-F73839BA0EF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6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69 w 4724"/>
                  <a:gd name="T7" fmla="*/ 12 h 12"/>
                  <a:gd name="T8" fmla="*/ 4769 w 4724"/>
                  <a:gd name="T9" fmla="*/ 0 h 12"/>
                  <a:gd name="T10" fmla="*/ 476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8EC710B8-BFB4-4F8D-B02D-5823DC5FB90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>
                <a:extLst>
                  <a:ext uri="{FF2B5EF4-FFF2-40B4-BE49-F238E27FC236}">
                    <a16:creationId xmlns:a16="http://schemas.microsoft.com/office/drawing/2014/main" id="{4A197DAC-314D-4095-883B-A9221361B6C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7" name="Freeform 11">
                <a:extLst>
                  <a:ext uri="{FF2B5EF4-FFF2-40B4-BE49-F238E27FC236}">
                    <a16:creationId xmlns:a16="http://schemas.microsoft.com/office/drawing/2014/main" id="{743BF530-4D45-4DDC-B1F9-34F6CF71C3B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1041" name="Freeform 12">
                <a:extLst>
                  <a:ext uri="{FF2B5EF4-FFF2-40B4-BE49-F238E27FC236}">
                    <a16:creationId xmlns:a16="http://schemas.microsoft.com/office/drawing/2014/main" id="{4168E95D-2240-4E0A-B3B7-9E309A0CEAB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687 w 251"/>
                  <a:gd name="T5" fmla="*/ 12 h 12"/>
                  <a:gd name="T6" fmla="*/ 687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>
                <a:extLst>
                  <a:ext uri="{FF2B5EF4-FFF2-40B4-BE49-F238E27FC236}">
                    <a16:creationId xmlns:a16="http://schemas.microsoft.com/office/drawing/2014/main" id="{7E0FA180-7E12-4B0A-98DA-DEFEF80D415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4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4 w 251"/>
                  <a:gd name="T7" fmla="*/ 12 h 12"/>
                  <a:gd name="T8" fmla="*/ 254 w 251"/>
                  <a:gd name="T9" fmla="*/ 0 h 12"/>
                  <a:gd name="T10" fmla="*/ 254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50" name="Freeform 14">
                <a:extLst>
                  <a:ext uri="{FF2B5EF4-FFF2-40B4-BE49-F238E27FC236}">
                    <a16:creationId xmlns:a16="http://schemas.microsoft.com/office/drawing/2014/main" id="{AEE59A47-5FC7-434B-806D-0053B7AAE5F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Tahoma" charset="0"/>
                </a:endParaRPr>
              </a:p>
            </p:txBody>
          </p:sp>
        </p:grpSp>
      </p:grpSp>
      <p:sp>
        <p:nvSpPr>
          <p:cNvPr id="91151" name="Rectangle 15">
            <a:extLst>
              <a:ext uri="{FF2B5EF4-FFF2-40B4-BE49-F238E27FC236}">
                <a16:creationId xmlns:a16="http://schemas.microsoft.com/office/drawing/2014/main" id="{FEE19ACC-55DC-4144-B769-840D4483A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1152" name="Rectangle 16">
            <a:extLst>
              <a:ext uri="{FF2B5EF4-FFF2-40B4-BE49-F238E27FC236}">
                <a16:creationId xmlns:a16="http://schemas.microsoft.com/office/drawing/2014/main" id="{61A908FE-85BB-4635-AF11-87F819C3A1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1153" name="Rectangle 17">
            <a:extLst>
              <a:ext uri="{FF2B5EF4-FFF2-40B4-BE49-F238E27FC236}">
                <a16:creationId xmlns:a16="http://schemas.microsoft.com/office/drawing/2014/main" id="{3255A9D8-01B3-4064-B9BA-C59890F368A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54" name="Rectangle 18">
            <a:extLst>
              <a:ext uri="{FF2B5EF4-FFF2-40B4-BE49-F238E27FC236}">
                <a16:creationId xmlns:a16="http://schemas.microsoft.com/office/drawing/2014/main" id="{4DE538B5-C560-4FA6-ABB8-5C8F776516E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55" name="Rectangle 19">
            <a:extLst>
              <a:ext uri="{FF2B5EF4-FFF2-40B4-BE49-F238E27FC236}">
                <a16:creationId xmlns:a16="http://schemas.microsoft.com/office/drawing/2014/main" id="{D619FB71-125D-47D7-93FA-09B7E8FD8A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9A7C2DF-31BC-49A9-9E48-BC335A858F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04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0F2DE3D-9F4E-430D-A1D0-FD49885C8B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513733C-7AD4-42C8-95B6-BA41308E25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5236" name="Rectangle 4">
            <a:extLst>
              <a:ext uri="{FF2B5EF4-FFF2-40B4-BE49-F238E27FC236}">
                <a16:creationId xmlns:a16="http://schemas.microsoft.com/office/drawing/2014/main" id="{9A00155B-B7DD-4D73-BBFF-ABBFF5A6138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7" name="Rectangle 5">
            <a:extLst>
              <a:ext uri="{FF2B5EF4-FFF2-40B4-BE49-F238E27FC236}">
                <a16:creationId xmlns:a16="http://schemas.microsoft.com/office/drawing/2014/main" id="{0B327315-95CF-466D-920C-07C312344D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8" name="Rectangle 6">
            <a:extLst>
              <a:ext uri="{FF2B5EF4-FFF2-40B4-BE49-F238E27FC236}">
                <a16:creationId xmlns:a16="http://schemas.microsoft.com/office/drawing/2014/main" id="{F0097DC3-B022-4EAF-97AF-5EDD98716B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73190200-2E40-4CB3-BD1E-82B3B387A3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rs.gov/publications/p946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hyperlink" Target="https://course1.winona.edu/kdennehy/CME401/Topics/Depreciation/DepreciationBusExampl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14A78C4-5D02-4992-AA53-E862A91925EC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Depreciation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8B6CA1FE-1315-41C2-8705-C577A44F851F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E5364-B4CB-48AC-8E30-9C0514259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DB depreciation method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0E743-177D-4142-AD21-7852C4C99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Rework previous example with the DB method when</a:t>
            </a:r>
          </a:p>
          <a:p>
            <a:pPr lvl="1">
              <a:defRPr/>
            </a:pPr>
            <a:r>
              <a:rPr lang="en-US" dirty="0"/>
              <a:t>R = 2/N (200% DB method)</a:t>
            </a:r>
          </a:p>
          <a:p>
            <a:pPr lvl="1">
              <a:defRPr/>
            </a:pPr>
            <a:r>
              <a:rPr lang="en-US" dirty="0"/>
              <a:t>R = 1.5/N (150% DB method)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C0487-01CA-470E-A168-5783F5370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DB method with switchover to SL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D3DBA-1A5D-4634-9E50-26CC439C9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DB method never reaches a book value of zero</a:t>
            </a:r>
          </a:p>
          <a:p>
            <a:pPr>
              <a:defRPr/>
            </a:pPr>
            <a:r>
              <a:rPr lang="en-US" dirty="0"/>
              <a:t>It is permissible to switch from the DB method to the SL method so that an asset's BV</a:t>
            </a:r>
            <a:r>
              <a:rPr lang="en-US" baseline="-25000" dirty="0"/>
              <a:t>N</a:t>
            </a:r>
            <a:r>
              <a:rPr lang="en-US" dirty="0"/>
              <a:t> will be zero (or some other determined amount, such as SV</a:t>
            </a:r>
            <a:r>
              <a:rPr lang="en-US" baseline="-25000" dirty="0"/>
              <a:t>N</a:t>
            </a:r>
            <a:r>
              <a:rPr lang="en-US" dirty="0"/>
              <a:t>)</a:t>
            </a:r>
            <a:endParaRPr lang="en-US" baseline="-25000" dirty="0"/>
          </a:p>
          <a:p>
            <a:pPr>
              <a:defRPr/>
            </a:pPr>
            <a:r>
              <a:rPr lang="en-US" dirty="0"/>
              <a:t>Rework previous example with switchover to SL method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63046-8338-4951-93CB-270C8B615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MACRS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BB778-5A2B-4C47-8ACE-38F73B91B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MACRS applies to most tangible depreciable property placed in service after December 31, 1986</a:t>
            </a:r>
          </a:p>
          <a:p>
            <a:pPr>
              <a:defRPr/>
            </a:pPr>
            <a:r>
              <a:rPr lang="en-US" dirty="0"/>
              <a:t>Examples of assets not depreciated under MACRS include property that one elects to depreciate under a method that is not based on a term of years (units-of-production method) and intangible property</a:t>
            </a:r>
          </a:p>
          <a:p>
            <a:pPr>
              <a:defRPr/>
            </a:pPr>
            <a:r>
              <a:rPr lang="en-US" dirty="0"/>
              <a:t>The salvage value of an asset at the end of its useful life is defined to be zero</a:t>
            </a:r>
          </a:p>
          <a:p>
            <a:pPr>
              <a:defRPr/>
            </a:pPr>
            <a:r>
              <a:rPr lang="en-US" dirty="0"/>
              <a:t>Useful life estimates are not used directly in calculating depreciation amounts </a:t>
            </a:r>
            <a:r>
              <a:rPr lang="en-US"/>
              <a:t>- asset </a:t>
            </a:r>
            <a:r>
              <a:rPr lang="en-US" dirty="0"/>
              <a:t>classes have been established and assigned a </a:t>
            </a:r>
            <a:r>
              <a:rPr lang="en-US"/>
              <a:t>class life</a:t>
            </a:r>
            <a:endParaRPr lang="en-US" dirty="0"/>
          </a:p>
          <a:p>
            <a:pPr>
              <a:defRPr/>
            </a:pPr>
            <a:r>
              <a:rPr lang="en-US" dirty="0"/>
              <a:t>Depreciation rates (from the tables) are applied to the unadjusted basis of one’s property in each year of the recovery period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BB4C-BD06-4F70-9E29-C18D88C9A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MACRS consists of two systems for computing depreciation deductions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71742-F180-4119-B807-5C46B3FB0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General Depreciation System (GDS)</a:t>
            </a:r>
          </a:p>
          <a:p>
            <a:pPr lvl="1">
              <a:defRPr/>
            </a:pPr>
            <a:r>
              <a:rPr lang="en-US" dirty="0"/>
              <a:t>Most tangible personal property is assigned to one of six personal property classes (3-, 5-, 7-, 10-, 15-, and 20-year property)</a:t>
            </a:r>
          </a:p>
          <a:p>
            <a:pPr lvl="1">
              <a:defRPr/>
            </a:pPr>
            <a:r>
              <a:rPr lang="en-US" dirty="0"/>
              <a:t>Real property is assigned to one of two real property classes, nonresidential real property and residential real property</a:t>
            </a:r>
          </a:p>
          <a:p>
            <a:pPr>
              <a:defRPr/>
            </a:pPr>
            <a:r>
              <a:rPr lang="en-US" dirty="0"/>
              <a:t>Alternative Depreciation System (ADS)</a:t>
            </a:r>
          </a:p>
          <a:p>
            <a:pPr lvl="1">
              <a:defRPr/>
            </a:pPr>
            <a:r>
              <a:rPr lang="en-US" dirty="0"/>
              <a:t>Provides a longer recovery period and uses only the SL method of depreciation</a:t>
            </a:r>
          </a:p>
          <a:p>
            <a:pPr lvl="1">
              <a:defRPr/>
            </a:pPr>
            <a:r>
              <a:rPr lang="en-US" dirty="0"/>
              <a:t>Property placed in any tax-exempt use and property used predominantly outside the US are examples of assets that are required to be depreciated under ADS</a:t>
            </a:r>
          </a:p>
          <a:p>
            <a:pPr lvl="1">
              <a:defRPr/>
            </a:pPr>
            <a:r>
              <a:rPr lang="en-US" dirty="0"/>
              <a:t>Any property that qualifies under GDS can be depreciated under ADS, if elected</a:t>
            </a:r>
          </a:p>
          <a:p>
            <a:pPr lvl="2">
              <a:defRPr/>
            </a:pPr>
            <a:endParaRPr lang="en-US" dirty="0"/>
          </a:p>
          <a:p>
            <a:pPr lvl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43756-DC48-423A-8AEB-2433A8153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MACRS class lives and recovery periods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BC4E3-1B14-48CB-ADAB-429021099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hlinkClick r:id="rId2"/>
              </a:rPr>
              <a:t>IRS Publication 946 (2022), How To Depreciate Property</a:t>
            </a:r>
            <a:endParaRPr lang="en-US" dirty="0"/>
          </a:p>
          <a:p>
            <a:pPr lvl="1">
              <a:defRPr/>
            </a:pPr>
            <a:r>
              <a:rPr lang="en-US" dirty="0"/>
              <a:t>Table A-1</a:t>
            </a:r>
          </a:p>
          <a:p>
            <a:pPr lvl="1">
              <a:defRPr/>
            </a:pPr>
            <a:r>
              <a:rPr lang="en-US" dirty="0"/>
              <a:t>Table B-1 is many pages - in general, asset classes in the high 20's through low 30's are related to the composites/plastics industry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C38F6-9F4E-484F-8504-955D4EF47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MACRS depreciation amounts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F62B6-CF3F-4B14-89B7-CE5837090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For GDS 3-, 5-, 7-, and 10-year personal property classes: the 200% DB method, which switches to the SL method when that method provides a greater deduction</a:t>
            </a:r>
          </a:p>
          <a:p>
            <a:pPr>
              <a:defRPr/>
            </a:pPr>
            <a:r>
              <a:rPr lang="en-US" dirty="0"/>
              <a:t>For GDS 15- and 20-year personal property classes: the 150% DB method, which switches to SL method when that method provides a greater deduction</a:t>
            </a:r>
          </a:p>
          <a:p>
            <a:pPr>
              <a:defRPr/>
            </a:pPr>
            <a:r>
              <a:rPr lang="en-US" dirty="0"/>
              <a:t>For GDS nonresidential real and residential rental property classes: the SL method over the fixed GDS recovery periods</a:t>
            </a:r>
          </a:p>
          <a:p>
            <a:pPr>
              <a:defRPr/>
            </a:pPr>
            <a:r>
              <a:rPr lang="en-US" dirty="0"/>
              <a:t>For ADS personal and real property classes: the SL method over the fixed ADS recovery periods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6DE5A-B89D-42ED-991A-650946546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Half-year time convention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5E145-11B6-4C06-B5D2-7D4369B89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 asset placed into service anytime during the year can be treated as if use began in the middle of the year and one-half year of depreciation is allowed</a:t>
            </a:r>
          </a:p>
          <a:p>
            <a:pPr>
              <a:defRPr/>
            </a:pPr>
            <a:r>
              <a:rPr lang="en-US" dirty="0"/>
              <a:t>When the asset is disposed of the half-year convention again applies</a:t>
            </a:r>
          </a:p>
          <a:p>
            <a:pPr>
              <a:defRPr/>
            </a:pPr>
            <a:r>
              <a:rPr lang="en-US" dirty="0"/>
              <a:t>If the asset is disposed of before the full recovery period is used, then only half of the normal depreciation can be taken for that year</a:t>
            </a:r>
          </a:p>
          <a:p>
            <a:pPr>
              <a:defRPr/>
            </a:pPr>
            <a:r>
              <a:rPr lang="en-US" dirty="0"/>
              <a:t>An alternate procedure is to record the quarter in which the asset is placed into service and a prorated amount of depreciation is allowed using the mid-quarter date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12526-9A8A-486B-9FCE-59431D21F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Comparison of Depreciation Methods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7A987-52CA-4F92-9479-E541B6041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Bus Company has decided to purchase a new bus for $85,000 with a trade-in of their old bus.  The old bus has a BV of $10,000 at the time of the trade-in.  The new bus will be kept for 10 years before being sold.  Its estimated salvage value at that time is expected to be $5,000.</a:t>
            </a:r>
          </a:p>
          <a:p>
            <a:pPr lvl="1">
              <a:defRPr/>
            </a:pPr>
            <a:r>
              <a:rPr lang="en-US" dirty="0"/>
              <a:t>SL method</a:t>
            </a:r>
          </a:p>
          <a:p>
            <a:pPr lvl="1">
              <a:defRPr/>
            </a:pPr>
            <a:r>
              <a:rPr lang="en-US" dirty="0"/>
              <a:t>(200%) DB method</a:t>
            </a:r>
          </a:p>
          <a:p>
            <a:pPr lvl="1">
              <a:defRPr/>
            </a:pPr>
            <a:r>
              <a:rPr lang="en-US" dirty="0"/>
              <a:t>(200%) DB method with switchover to SL</a:t>
            </a:r>
          </a:p>
          <a:p>
            <a:pPr lvl="1">
              <a:defRPr/>
            </a:pPr>
            <a:r>
              <a:rPr lang="en-US" dirty="0"/>
              <a:t>MACRS (GDS) with half-year convention </a:t>
            </a:r>
          </a:p>
          <a:p>
            <a:pPr lvl="2">
              <a:defRPr/>
            </a:pPr>
            <a:r>
              <a:rPr lang="en-US" dirty="0"/>
              <a:t>bus is sold in year five</a:t>
            </a:r>
          </a:p>
          <a:p>
            <a:pPr lvl="2">
              <a:defRPr/>
            </a:pPr>
            <a:r>
              <a:rPr lang="en-US" dirty="0"/>
              <a:t>bus is sold in year six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Solution </a:t>
            </a:r>
          </a:p>
        </p:txBody>
      </p:sp>
      <p:graphicFrame>
        <p:nvGraphicFramePr>
          <p:cNvPr id="20484" name="Object 3">
            <a:hlinkClick r:id="rId2"/>
            <a:extLst>
              <a:ext uri="{FF2B5EF4-FFF2-40B4-BE49-F238E27FC236}">
                <a16:creationId xmlns:a16="http://schemas.microsoft.com/office/drawing/2014/main" id="{BACB674C-7B11-457F-AEEB-C4065C1E6F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20985"/>
              </p:ext>
            </p:extLst>
          </p:nvPr>
        </p:nvGraphicFramePr>
        <p:xfrm>
          <a:off x="2895600" y="56388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showAsIcon="1" r:id="rId3" imgW="914400" imgH="771480" progId="Acrobat.Document.DC">
                  <p:embed/>
                </p:oleObj>
              </mc:Choice>
              <mc:Fallback>
                <p:oleObj name="Acrobat Document" showAsIcon="1" r:id="rId3" imgW="914400" imgH="771480" progId="Acrobat.Document.DC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638800"/>
                        <a:ext cx="914400" cy="7715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3349-918A-4C28-8E9E-58D52F973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 (continued)</a:t>
            </a:r>
          </a:p>
        </p:txBody>
      </p:sp>
      <p:pic>
        <p:nvPicPr>
          <p:cNvPr id="21507" name="Content Placeholder 3" descr="Fig 7-2 BV Comparisons for Selected Methods of Depreciation.jpg">
            <a:extLst>
              <a:ext uri="{FF2B5EF4-FFF2-40B4-BE49-F238E27FC236}">
                <a16:creationId xmlns:a16="http://schemas.microsoft.com/office/drawing/2014/main" id="{7995FF87-F030-4D8D-9465-2029198A30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17825" y="2403475"/>
            <a:ext cx="4800600" cy="4087813"/>
          </a:xfr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83D2B-AAEA-42F7-9D94-71475CD5C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What is depreciation?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E7FEF-0F3A-4830-B229-BCC952E64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Depreciation is an accounting concept that establishes an annual deduction against before-tax income such that the effect of time and use on an asset's value can be reflected in a firm's financial statements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83D0C-589B-47BD-96DA-BE6075FF2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What constitutes a depreciable property?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883EC-3ED6-4672-AAD8-9198573AF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It must be used in business or held to produce income</a:t>
            </a:r>
          </a:p>
          <a:p>
            <a:pPr eaLnBrk="1" hangingPunct="1">
              <a:defRPr/>
            </a:pPr>
            <a:r>
              <a:rPr lang="en-US" dirty="0"/>
              <a:t>It must have a determinable useful life and the life must be longer than one year</a:t>
            </a:r>
          </a:p>
          <a:p>
            <a:pPr eaLnBrk="1" hangingPunct="1">
              <a:defRPr/>
            </a:pPr>
            <a:r>
              <a:rPr lang="en-US" dirty="0"/>
              <a:t>It must be something that wears out, decays, gets used up, becomes obsolete, or loses value from natural causes</a:t>
            </a:r>
          </a:p>
          <a:p>
            <a:pPr eaLnBrk="1" hangingPunct="1">
              <a:defRPr/>
            </a:pPr>
            <a:r>
              <a:rPr lang="en-US" dirty="0"/>
              <a:t>It is not inventory, stock in trade, or investment property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06DF7-49A2-4813-BBCB-5D45E56B3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Classifications of depreciable property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0DB38-46C2-4208-BBD9-81A1BDDF8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Tangible property - can be seen and touched</a:t>
            </a:r>
          </a:p>
          <a:p>
            <a:pPr lvl="1" eaLnBrk="1" hangingPunct="1">
              <a:defRPr/>
            </a:pPr>
            <a:r>
              <a:rPr lang="en-US" dirty="0"/>
              <a:t>Personal property - machinery, vehicles, equipment, furniture, ...</a:t>
            </a:r>
          </a:p>
          <a:p>
            <a:pPr lvl="1" eaLnBrk="1" hangingPunct="1">
              <a:defRPr/>
            </a:pPr>
            <a:r>
              <a:rPr lang="en-US" dirty="0"/>
              <a:t>Real property - land and generally anything that is erected on, growing on, or attached to land (however land is </a:t>
            </a:r>
            <a:r>
              <a:rPr lang="en-US" u="sng" dirty="0"/>
              <a:t>not</a:t>
            </a:r>
            <a:r>
              <a:rPr lang="en-US" dirty="0"/>
              <a:t> depreciable, it does not have a determinable life)</a:t>
            </a:r>
          </a:p>
          <a:p>
            <a:pPr eaLnBrk="1" hangingPunct="1">
              <a:defRPr/>
            </a:pPr>
            <a:r>
              <a:rPr lang="en-US" dirty="0"/>
              <a:t>Intangible property - personal property such as a copyright, patent, or franchise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CC42D-9B54-472F-8C13-F0C00A666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Depreciation timeframe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7D4B1-4643-45F5-BEA4-0838B47BC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Company can begin to depreciate property it owns when the property is placed in service for use in the business and for the production of income</a:t>
            </a:r>
          </a:p>
          <a:p>
            <a:pPr eaLnBrk="1" hangingPunct="1">
              <a:defRPr/>
            </a:pPr>
            <a:r>
              <a:rPr lang="en-US" dirty="0"/>
              <a:t>Property is considered to be placed in service when it is ready and available for a specific use, even if it is not actually used yet</a:t>
            </a:r>
          </a:p>
          <a:p>
            <a:pPr eaLnBrk="1" hangingPunct="1">
              <a:defRPr/>
            </a:pPr>
            <a:r>
              <a:rPr lang="en-US" dirty="0"/>
              <a:t>Depreciation stops when the cost of placing an asset in service has been recovered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8CB33-1AFE-4A97-9FFF-841CB9440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Depreciation methods permitted by the Internal Revenue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94EA0-F722-4EEF-8AD2-89216A5DB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Before 1981 - the depreciation methods used were primarily Straight-Line (SL), Declining Balance (DB), and Sum of the Years Digits (SYD)</a:t>
            </a:r>
          </a:p>
          <a:p>
            <a:pPr eaLnBrk="1" hangingPunct="1">
              <a:defRPr/>
            </a:pPr>
            <a:r>
              <a:rPr lang="en-US" dirty="0"/>
              <a:t>After 1980 and before 1987 - for federal income taxes, tangible property placed in service during this period must be depreciated by using the Accelerated Cost Recovery System (ACRS)</a:t>
            </a:r>
          </a:p>
          <a:p>
            <a:pPr eaLnBrk="1" hangingPunct="1">
              <a:defRPr/>
            </a:pPr>
            <a:r>
              <a:rPr lang="en-US" dirty="0"/>
              <a:t>After 1986 - the Modified Accelerated Cost Recovery System (MACRS) is required for the depreciation of tangible property placed in service after 1986</a:t>
            </a:r>
          </a:p>
          <a:p>
            <a:pPr eaLnBrk="1" hangingPunct="1">
              <a:defRPr/>
            </a:pPr>
            <a:r>
              <a:rPr lang="en-US" dirty="0"/>
              <a:t>There is also a method where the decrease in value is not a function of time (number of years), but rather it is a function of use - Units-of-Production method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17C35-FB54-4127-A6ED-00DD02EE5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SL depreciation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1F445-B911-419F-B678-2AEDB9C79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Assumes that a constant amount is depreciated each year over the depreciable (useful) life of the asset</a:t>
            </a:r>
          </a:p>
          <a:p>
            <a:pPr eaLnBrk="1" hangingPunct="1">
              <a:defRPr/>
            </a:pPr>
            <a:r>
              <a:rPr lang="en-US" dirty="0"/>
              <a:t> </a:t>
            </a:r>
          </a:p>
          <a:p>
            <a:pPr eaLnBrk="1" hangingPunct="1">
              <a:defRPr/>
            </a:pPr>
            <a:endParaRPr lang="en-US" dirty="0"/>
          </a:p>
        </p:txBody>
      </p:sp>
      <p:pic>
        <p:nvPicPr>
          <p:cNvPr id="10244" name="Picture 3" descr="StraightLineDefinition.jpg">
            <a:extLst>
              <a:ext uri="{FF2B5EF4-FFF2-40B4-BE49-F238E27FC236}">
                <a16:creationId xmlns:a16="http://schemas.microsoft.com/office/drawing/2014/main" id="{4D18F5B0-ED96-48D5-A9C1-E61B63977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43200"/>
            <a:ext cx="4473575" cy="290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EE851-5573-4F8E-95A0-4D5C6ABB4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SL depreciation method example</a:t>
            </a:r>
          </a:p>
        </p:txBody>
      </p:sp>
      <p:pic>
        <p:nvPicPr>
          <p:cNvPr id="11267" name="Content Placeholder 5" descr="StraightLineExample.jpg">
            <a:extLst>
              <a:ext uri="{FF2B5EF4-FFF2-40B4-BE49-F238E27FC236}">
                <a16:creationId xmlns:a16="http://schemas.microsoft.com/office/drawing/2014/main" id="{B4A7D338-1A5A-41FA-B989-F45A5633A4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2057400"/>
            <a:ext cx="5900738" cy="1149350"/>
          </a:xfr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C031F-BF1C-4416-BF07-3D4C10B31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DB depreciation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9672D-FC0D-4C8F-BF44-06136CF8B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3276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Annual cost of depreciation is a fixed percentage of the BV at the beginning of the year</a:t>
            </a:r>
          </a:p>
          <a:p>
            <a:pPr>
              <a:defRPr/>
            </a:pPr>
            <a:r>
              <a:rPr lang="en-US" dirty="0"/>
              <a:t>The ratio of the depreciation in any one year to the BV at the beginning of the year is constant throughout the life of the asset and is designated by R</a:t>
            </a:r>
          </a:p>
          <a:p>
            <a:pPr lvl="1">
              <a:defRPr/>
            </a:pPr>
            <a:r>
              <a:rPr lang="en-US" dirty="0"/>
              <a:t>200% DB is being used, then R=2/N, where N = the depreciable (useful) life of an asset</a:t>
            </a:r>
          </a:p>
          <a:p>
            <a:pPr lvl="1">
              <a:defRPr/>
            </a:pPr>
            <a:r>
              <a:rPr lang="en-US" dirty="0"/>
              <a:t>150% DB is being used, then R=1.5/N</a:t>
            </a:r>
          </a:p>
          <a:p>
            <a:pPr>
              <a:defRPr/>
            </a:pPr>
            <a:r>
              <a:rPr lang="en-US" dirty="0"/>
              <a:t>SV is not in any of the equations below, however BV can’t fall below </a:t>
            </a:r>
            <a:r>
              <a:rPr lang="en-US"/>
              <a:t>SV and </a:t>
            </a:r>
            <a:r>
              <a:rPr lang="en-US" dirty="0"/>
              <a:t>this will limit </a:t>
            </a:r>
            <a:r>
              <a:rPr lang="en-US" dirty="0" err="1"/>
              <a:t>d</a:t>
            </a:r>
            <a:r>
              <a:rPr lang="en-US" baseline="-25000" dirty="0" err="1"/>
              <a:t>k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12292" name="Picture 3" descr="DecliningBalanceDefinition.jpg">
            <a:extLst>
              <a:ext uri="{FF2B5EF4-FFF2-40B4-BE49-F238E27FC236}">
                <a16:creationId xmlns:a16="http://schemas.microsoft.com/office/drawing/2014/main" id="{4EF3EB69-862F-400D-BAFA-9AD9D4AEF3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029200"/>
            <a:ext cx="1935163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1520843580</TotalTime>
  <Pages>10</Pages>
  <Words>1181</Words>
  <Application>Microsoft Office PowerPoint</Application>
  <PresentationFormat>On-screen Show (4:3)</PresentationFormat>
  <Paragraphs>79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Tahoma</vt:lpstr>
      <vt:lpstr>Times New Roman</vt:lpstr>
      <vt:lpstr>Wingdings</vt:lpstr>
      <vt:lpstr>Shimmer</vt:lpstr>
      <vt:lpstr>Custom Design</vt:lpstr>
      <vt:lpstr>Adobe Acrobat Document</vt:lpstr>
      <vt:lpstr>Depreciation</vt:lpstr>
      <vt:lpstr>What is depreciation?</vt:lpstr>
      <vt:lpstr>What constitutes a depreciable property?</vt:lpstr>
      <vt:lpstr>Classifications of depreciable property</vt:lpstr>
      <vt:lpstr>Depreciation timeframe</vt:lpstr>
      <vt:lpstr>Depreciation methods permitted by the Internal Revenue Service</vt:lpstr>
      <vt:lpstr>SL depreciation method</vt:lpstr>
      <vt:lpstr>SL depreciation method example</vt:lpstr>
      <vt:lpstr>DB depreciation method</vt:lpstr>
      <vt:lpstr>DB depreciation method example</vt:lpstr>
      <vt:lpstr>DB method with switchover to SL method</vt:lpstr>
      <vt:lpstr>MACRS</vt:lpstr>
      <vt:lpstr>MACRS consists of two systems for computing depreciation deductions</vt:lpstr>
      <vt:lpstr>MACRS class lives and recovery periods</vt:lpstr>
      <vt:lpstr>MACRS depreciation amounts</vt:lpstr>
      <vt:lpstr>Half-year time convention</vt:lpstr>
      <vt:lpstr>Comparison of Depreciation Methods Example</vt:lpstr>
      <vt:lpstr>Example (continued)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Engineering Design Process</dc:title>
  <dc:subject/>
  <dc:creator>Winona State University</dc:creator>
  <cp:keywords/>
  <dc:description/>
  <cp:lastModifiedBy>Dennehy, Keith</cp:lastModifiedBy>
  <cp:revision>188</cp:revision>
  <cp:lastPrinted>1601-01-01T00:00:00Z</cp:lastPrinted>
  <dcterms:created xsi:type="dcterms:W3CDTF">1997-05-11T21:15:14Z</dcterms:created>
  <dcterms:modified xsi:type="dcterms:W3CDTF">2023-08-29T22:00:24Z</dcterms:modified>
</cp:coreProperties>
</file>