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75" r:id="rId3"/>
    <p:sldId id="274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33"/>
    <a:srgbClr val="969696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BBE2ECC-ACC6-41AD-853A-42840217C9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6AA1DC0-7519-4F70-9C65-B127F6DAE5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859A976-787F-463F-8216-B60EBA50FE6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4689D40-1644-41B8-B57F-D348A52FC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C85BBB9E-C7CB-4868-AD28-BD5B166F11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76971D7B-265A-4513-9DD5-481F6B9171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5DEED2D-ADF0-44BB-88AD-05929671E1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Tahoma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135E16D-9D8C-4385-88FE-AA753FF09EC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20E2640-F637-4861-B368-98D9F6289B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F2E3608-7721-4FB1-B8BB-5F4E352778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1E5A45EE-1425-40EF-8A49-D7B18499496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73CDC5E-3EB7-492E-8E3D-D0454AF606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2699AF0-D547-4138-9139-429AC72EE8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69D7B36-FEBD-4AA8-B0AB-137AA7F3FB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3C8C14E3-7C0A-4693-A12D-6B4667F35F7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F816237E-87C0-4FE6-A5C9-E32637C59A8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charset="0"/>
                </a:endParaRPr>
              </a:p>
            </p:txBody>
          </p:sp>
        </p:grpSp>
      </p:grpSp>
      <p:sp>
        <p:nvSpPr>
          <p:cNvPr id="921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98B58D3-08C9-4500-A313-278770EB9A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113A0D40-0C88-4A95-8E5A-518A2C836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DF3CA739-D858-4D6E-A117-BA5AF6032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2278E-BAC6-47A2-9CD4-67969ED84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1539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C820E04-F6F1-42F5-9E36-4886A5811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237F71C-A4B4-45C4-BE1F-035932D17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C1C5710-5ECC-460F-B73F-07985AB18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5772B-950D-43C3-BA07-AF014483C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963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88A5CE1-12AC-4244-B395-8CD414F96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7354356-F086-4DCE-A476-F0FBE391E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69D7E8F-DD80-4771-9522-CE9915DEA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DDBE-ABD2-4709-B299-66E4DA2A3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0199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DD1D8-303C-4FF9-8903-3BBDD4102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5F805-87B9-41EA-A40E-0FCA1633F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685ABF-AC01-4ACF-992F-FF1FA0697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19FF8-9B8A-479E-B4D9-67BCCB384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8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39D60-91D4-4A85-A339-00C3C6DDE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3B6D5-B8E2-42EC-8748-EE00F32D8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341DD-B884-4187-A49B-6379D31D5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63254-BDF1-47CB-9F1A-6D6C2B61D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9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BD95B8-296A-4D92-995D-D909638A2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D78A65-3F20-4952-B2DB-422E3B637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7E0D1-3509-4B29-A434-F47EAA74D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52474-0B8C-45AA-BC70-70E4185AB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29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A5876-2510-4BDF-91C7-3BB47D284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20514C-2215-498A-815A-B861951D5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E9F859-DA89-4599-BDE0-2C612F94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BFE04-102E-4929-B21C-EE63B4D73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339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6E02F9-0E06-4F8B-92D6-8A94FC52C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D37948-C232-406F-9554-9293A2951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717A63-0306-4E86-A4A0-1A31DFDC3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D8EF5-9B90-4B6A-A1FC-BE191D6E2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7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ACFCF9-B6C7-433B-866D-3DE366D8D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E1AE33-3F8B-4245-BBC8-00B834348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FA15CF-C98E-456B-A807-F0AF7F4A8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60C49-91DD-44F2-84FA-FD4B2B338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756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0E9931-168F-4F98-899B-3404A62BE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E318AD-40DA-4945-84DF-995E0C799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7CEEB1-8D4D-42F7-B525-84F76549B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9C7E8-9E34-44C2-85FA-E17AD2FB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81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F2A59-496F-4EB5-9111-73ED8AD98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8D8C3-1A50-4268-B3CF-49D3F7F25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5B36-93CC-489C-9E65-3A8787614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52C1A-28C3-498C-9648-3E19051ED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50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BAEE1E7-11A3-4F13-BF4E-234844AAD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6C016B2-FF31-4D7D-9307-99CC9B6A7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85F557A-9E52-48A2-AF62-82D62D53E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70560-578F-404C-94F8-0687168FC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923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D58AA-D039-4497-9ABE-3B99E1405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B9EF1-60A0-4F57-BD92-46FE38A1D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63C08-BBF8-4820-8705-1E4D83364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B0EEE-9E24-4845-B5E6-9F9BE2347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20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7C6421-CD84-47FB-B070-49BB6E2E1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81B9D0-3FDA-407A-ABEC-2ABB728B0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5BB431-EB81-43F8-8C8A-26E7F5760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19CC-C06D-42BE-A8B5-4F09B8FD8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85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166A41-F840-4004-AE83-F37B37059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D96AC-867A-4EBB-BEB1-497A2714A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1BF29-D756-484F-8871-CE3895A98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899FB-71A9-4EB0-894F-AC63EE7B2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5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9FF8CB1-A68B-4291-BD9C-4BF195987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38D44AD-18E2-4439-A976-B5D896D8C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2D59E78-7F8C-4E51-8559-27D5A529B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E3F3E-87AA-4498-A531-1413BFF4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1281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1AB0C5A-C4C8-417B-BE84-F3B55D38A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BD3A087-2E35-41AB-B9F4-9E2BE6089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2AC186C-9BB6-402E-A067-19BAE7D9B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6CFC9-96F5-46D2-AA27-4E55743C8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6614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0E25041-86A7-4DD3-A4DF-59019766B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B1AFA5D-2628-482B-BE09-7513BCF20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44111AF5-B0B7-4937-A1EB-29077C712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25DC2-F542-41D2-94A8-A487E3E17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2305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F756CB3-6D26-4CF5-9A14-287432D9B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C3BF291-2618-4500-9AD4-4E331629B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3CBA30E-C14F-4C43-80CE-4973DD908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20175-66BF-467D-9887-92E197BEA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7940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95F1DA8-8B21-48BC-AA91-8398B1828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FB476CF-58C5-4B8C-B5FA-396B668EF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78D2C30-5C0F-48FD-8B75-CAEC84EF9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D5117-4119-435A-9B12-FCC0D0D36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70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50E9330-2B3C-4EF7-8E1B-AE41C6C5E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2C2DBFB-B351-40F1-99F0-6598C858B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4AA7555-09D7-4D15-9BD5-CE825F838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62767-CBA4-40E2-B6CE-8F4FB8C7A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FC84BFE-3368-4569-AB63-71048C034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36140E5-179B-4EC6-A3BB-CC0ECA051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DB7A966-B6E3-47EC-B6A7-3179B7D3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C8681-71E2-46B5-8568-140FCCF46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704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E389C42-42CD-4FED-8A2A-12132E48984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08950B9C-5FFC-47C2-8A34-78BDD83F1E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4EBDDC81-4C8C-40FC-9D1B-7BB896F3AA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73CC9823-C681-41C3-AC51-EF5CB970CF0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A4F3718E-D9DA-4926-A589-74E44760A0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21603BFC-7B74-4234-9325-48BA555A23E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AA9D857F-64A2-4934-9871-946430C568D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04C1E008-9027-41EF-8279-4AC58FD296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1A6CA188-7010-43E2-A78F-5E221EF1791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7" name="Freeform 11">
                <a:extLst>
                  <a:ext uri="{FF2B5EF4-FFF2-40B4-BE49-F238E27FC236}">
                    <a16:creationId xmlns:a16="http://schemas.microsoft.com/office/drawing/2014/main" id="{6325BB00-B3C3-4DCA-9A09-9DA576CFD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charset="0"/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58B6EAF2-41E0-4F56-841E-210EB4FB819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8FC13C0D-9125-4064-A102-EA4FB04783E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0" name="Freeform 14">
                <a:extLst>
                  <a:ext uri="{FF2B5EF4-FFF2-40B4-BE49-F238E27FC236}">
                    <a16:creationId xmlns:a16="http://schemas.microsoft.com/office/drawing/2014/main" id="{92BEB0F6-7891-4A01-889B-4BFE9FDC1DF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charset="0"/>
                </a:endParaRPr>
              </a:p>
            </p:txBody>
          </p:sp>
        </p:grpSp>
      </p:grpSp>
      <p:sp>
        <p:nvSpPr>
          <p:cNvPr id="91151" name="Rectangle 15">
            <a:extLst>
              <a:ext uri="{FF2B5EF4-FFF2-40B4-BE49-F238E27FC236}">
                <a16:creationId xmlns:a16="http://schemas.microsoft.com/office/drawing/2014/main" id="{C214FE61-2CFF-41CC-BA93-335A8821B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52" name="Rectangle 16">
            <a:extLst>
              <a:ext uri="{FF2B5EF4-FFF2-40B4-BE49-F238E27FC236}">
                <a16:creationId xmlns:a16="http://schemas.microsoft.com/office/drawing/2014/main" id="{0CFBADEC-1356-4F52-A8AA-44D092671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53" name="Rectangle 17">
            <a:extLst>
              <a:ext uri="{FF2B5EF4-FFF2-40B4-BE49-F238E27FC236}">
                <a16:creationId xmlns:a16="http://schemas.microsoft.com/office/drawing/2014/main" id="{4F1A07FF-C75B-44E6-B545-9E54CEAAC3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54" name="Rectangle 18">
            <a:extLst>
              <a:ext uri="{FF2B5EF4-FFF2-40B4-BE49-F238E27FC236}">
                <a16:creationId xmlns:a16="http://schemas.microsoft.com/office/drawing/2014/main" id="{6A8ED7B0-237F-47C8-B905-F77DCFBDF0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55" name="Rectangle 19">
            <a:extLst>
              <a:ext uri="{FF2B5EF4-FFF2-40B4-BE49-F238E27FC236}">
                <a16:creationId xmlns:a16="http://schemas.microsoft.com/office/drawing/2014/main" id="{FF8AE381-228C-4AF3-9831-F409B25C31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C65A4EE-D9DD-4860-8DC1-0DFEA7F46A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D729A4B-D03E-43BA-B945-08F40611C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B1F6255-E272-46A7-8346-BB2E0C0A7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CFF757E0-EC9E-4763-8A61-279FEB1CE0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6F96B22E-C4CD-44E2-B8B2-9E347871E8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5C29A82A-5C19-41B6-9EF9-AEDE920331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36A064D-1BEF-476E-8893-95B7422B32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xpolicycenter.org/briefing-book/what-are-major-federal-excise-taxes-and-how-much-money-do-they-rai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publications/p542/ar02.html#d0e189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course1.winona.edu/kdennehy/CME401/Topics/IncomeTaxes/Example7-17Solut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DE0E-C14C-44AB-9480-1298CD63C031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Corporate Income Taxes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AFE79-D02E-4B35-AAC8-ACA8F011EC8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CBC90455-0C33-4527-B5CA-7E8DF8AA4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Different Types of Corporate Taxes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6E19436B-8B6F-47AB-A827-EDEAC3F4D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Income taxes</a:t>
            </a:r>
          </a:p>
          <a:p>
            <a:pPr lvl="1" eaLnBrk="1" hangingPunct="1">
              <a:defRPr/>
            </a:pPr>
            <a:r>
              <a:rPr lang="en-US" sz="1800" dirty="0"/>
              <a:t>assessed on gross revenues minus allowable deductions</a:t>
            </a:r>
          </a:p>
          <a:p>
            <a:pPr lvl="1" eaLnBrk="1" hangingPunct="1">
              <a:defRPr/>
            </a:pPr>
            <a:r>
              <a:rPr lang="en-US" sz="1800" dirty="0"/>
              <a:t>levied by federal, most states, and sometimes municipal governments</a:t>
            </a:r>
          </a:p>
          <a:p>
            <a:pPr eaLnBrk="1" hangingPunct="1">
              <a:defRPr/>
            </a:pPr>
            <a:r>
              <a:rPr lang="en-US" dirty="0"/>
              <a:t>Property taxes</a:t>
            </a:r>
          </a:p>
          <a:p>
            <a:pPr eaLnBrk="1" hangingPunct="1">
              <a:defRPr/>
            </a:pPr>
            <a:r>
              <a:rPr lang="en-US" dirty="0"/>
              <a:t>Sales taxes (adds to the cost of items purchased)</a:t>
            </a:r>
          </a:p>
          <a:p>
            <a:pPr eaLnBrk="1" hangingPunct="1">
              <a:defRPr/>
            </a:pPr>
            <a:r>
              <a:rPr lang="en-US" dirty="0"/>
              <a:t>Excise taxes</a:t>
            </a:r>
          </a:p>
          <a:p>
            <a:pPr lvl="1" eaLnBrk="1" hangingPunct="1">
              <a:defRPr/>
            </a:pPr>
            <a:r>
              <a:rPr lang="en-US" sz="1800" dirty="0"/>
              <a:t>federal taxes assessed as a function of the sale of certain goods and services (</a:t>
            </a:r>
            <a:r>
              <a:rPr lang="en-US" sz="1600" dirty="0">
                <a:hlinkClick r:id="rId2"/>
              </a:rPr>
              <a:t>https://www.taxpolicycenter.org/briefing-book/what-are-major-federal-excise-taxes-and-how-much-money-do-they-raise</a:t>
            </a:r>
            <a:r>
              <a:rPr lang="en-US" sz="1400" dirty="0"/>
              <a:t>)</a:t>
            </a:r>
            <a:endParaRPr lang="en-US" sz="1800" dirty="0"/>
          </a:p>
          <a:p>
            <a:pPr lvl="1" eaLnBrk="1" hangingPunct="1">
              <a:defRPr/>
            </a:pPr>
            <a:r>
              <a:rPr lang="en-US" sz="1800" dirty="0"/>
              <a:t>may be charged to manufacturer or original provider of the goods or services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62AF-99EB-4B91-8DC6-5F86550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Corporate Taxable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53813-757C-43AD-8176-E8536C8D2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Taxable income = gross income - all expenses except capital investments - depreciation deductions</a:t>
            </a:r>
          </a:p>
          <a:p>
            <a:pPr eaLnBrk="1" hangingPunct="1">
              <a:defRPr/>
            </a:pPr>
            <a:r>
              <a:rPr lang="en-US" dirty="0">
                <a:hlinkClick r:id="rId2"/>
              </a:rPr>
              <a:t>Federal Tax rate schedule (IRS Publication 542)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State income taxes</a:t>
            </a:r>
          </a:p>
          <a:p>
            <a:pPr lvl="1" eaLnBrk="1" hangingPunct="1">
              <a:defRPr/>
            </a:pPr>
            <a:r>
              <a:rPr lang="en-US" sz="1800" dirty="0"/>
              <a:t>in most cases much less than federal taxes and is often in the range of 6% to 12% of taxable income (MN is 9.8%)</a:t>
            </a:r>
          </a:p>
          <a:p>
            <a:pPr lvl="1" eaLnBrk="1" hangingPunct="1">
              <a:defRPr/>
            </a:pPr>
            <a:r>
              <a:rPr lang="en-US" sz="1800" dirty="0"/>
              <a:t>state income taxes are deductible from taxable income for federal tax purposes, but federal income taxes are not deductible from taxable income for state tax purposes</a:t>
            </a:r>
          </a:p>
          <a:p>
            <a:pPr eaLnBrk="1" hangingPunct="1">
              <a:defRPr/>
            </a:pPr>
            <a:r>
              <a:rPr lang="en-US" dirty="0"/>
              <a:t>General expression for the effective income tax rate</a:t>
            </a:r>
          </a:p>
          <a:p>
            <a:pPr lvl="1" eaLnBrk="1" hangingPunct="1">
              <a:defRPr/>
            </a:pPr>
            <a:r>
              <a:rPr lang="en-US" sz="1800" dirty="0"/>
              <a:t>t = state rate + federal rate*(1 - state rate)</a:t>
            </a:r>
          </a:p>
          <a:p>
            <a:pPr lvl="1" eaLnBrk="1" hangingPunct="1">
              <a:defRPr/>
            </a:pPr>
            <a:r>
              <a:rPr lang="en-US" sz="1800" dirty="0"/>
              <a:t>using a federal rate = 21% and a state rate = 9%, t ≈ 30% (prior to changes in 2017, the federal rate = 35%, </a:t>
            </a:r>
            <a:r>
              <a:rPr lang="en-US" sz="1800"/>
              <a:t>t ≈ 40%)  </a:t>
            </a:r>
            <a:endParaRPr lang="en-US" sz="1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96D8-58C6-45DC-90E8-DF5784E5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Income Tax Example</a:t>
            </a:r>
          </a:p>
        </p:txBody>
      </p:sp>
      <p:pic>
        <p:nvPicPr>
          <p:cNvPr id="7171" name="Content Placeholder 3" descr="Example 7-10 Project-Based Income Taxes.jpg">
            <a:extLst>
              <a:ext uri="{FF2B5EF4-FFF2-40B4-BE49-F238E27FC236}">
                <a16:creationId xmlns:a16="http://schemas.microsoft.com/office/drawing/2014/main" id="{71782566-29E6-42DD-9B73-499C9C8F3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5730875" cy="1474788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DBBD-47FE-41D2-9F6E-28CFCEC4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Tax Consequences of a Gain (Loss) on the Disposal of an Asset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975B-4784-41AC-92CE-60BB628C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When a depreciable asset is sold, the market value rarely equals the book value, a gain (loss) results</a:t>
            </a:r>
          </a:p>
          <a:p>
            <a:pPr eaLnBrk="1" hangingPunct="1">
              <a:defRPr/>
            </a:pPr>
            <a:r>
              <a:rPr lang="en-US" dirty="0"/>
              <a:t>Gain (loss) on disposal = MV - BV</a:t>
            </a:r>
          </a:p>
          <a:p>
            <a:pPr eaLnBrk="1" hangingPunct="1">
              <a:defRPr/>
            </a:pPr>
            <a:r>
              <a:rPr lang="en-US" dirty="0"/>
              <a:t>When the sale results in a gain, it is often referred to as depreciation recapture</a:t>
            </a:r>
          </a:p>
          <a:p>
            <a:pPr eaLnBrk="1" hangingPunct="1">
              <a:defRPr/>
            </a:pPr>
            <a:r>
              <a:rPr lang="en-US" dirty="0"/>
              <a:t>The tax rate for the gain (loss) on disposal of depreciable personal property is typically the same as for ordinary income or loss (the effective income tax rate, t)</a:t>
            </a:r>
          </a:p>
          <a:p>
            <a:pPr eaLnBrk="1" hangingPunct="1">
              <a:defRPr/>
            </a:pP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8196" name="Picture 3" descr="Example 7-11 Tax Consequences of Selling an Asset.jpg">
            <a:extLst>
              <a:ext uri="{FF2B5EF4-FFF2-40B4-BE49-F238E27FC236}">
                <a16:creationId xmlns:a16="http://schemas.microsoft.com/office/drawing/2014/main" id="{56DAA438-0FEA-4351-900D-1DD105C4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55006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737B-D322-4F24-86A9-192196A4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Project After Tax Cash Flows</a:t>
            </a:r>
          </a:p>
        </p:txBody>
      </p:sp>
      <p:pic>
        <p:nvPicPr>
          <p:cNvPr id="9219" name="Content Placeholder 7" descr="ATCF Equations.jpg">
            <a:extLst>
              <a:ext uri="{FF2B5EF4-FFF2-40B4-BE49-F238E27FC236}">
                <a16:creationId xmlns:a16="http://schemas.microsoft.com/office/drawing/2014/main" id="{08630208-3557-4B87-BC20-C21D24B55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057400"/>
            <a:ext cx="4737100" cy="4621213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E5EE-95F5-45DA-99ED-DE2852A1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ATCF In Tabular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8426C-74FC-470B-B764-4CC78B09C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Solution  </a:t>
            </a:r>
          </a:p>
        </p:txBody>
      </p:sp>
      <p:pic>
        <p:nvPicPr>
          <p:cNvPr id="10244" name="Picture 6" descr="ATCF Tabular Format.jpg">
            <a:extLst>
              <a:ext uri="{FF2B5EF4-FFF2-40B4-BE49-F238E27FC236}">
                <a16:creationId xmlns:a16="http://schemas.microsoft.com/office/drawing/2014/main" id="{B6AABCC6-A37B-427F-9840-BCEEEBF95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573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Example 7-17 Study Period less than MACRS Recovery Period.jpg">
            <a:extLst>
              <a:ext uri="{FF2B5EF4-FFF2-40B4-BE49-F238E27FC236}">
                <a16:creationId xmlns:a16="http://schemas.microsoft.com/office/drawing/2014/main" id="{29BF336B-E1B0-4497-81A3-43FB381B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4419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6" name="Object 2">
            <a:hlinkClick r:id="rId4"/>
            <a:extLst>
              <a:ext uri="{FF2B5EF4-FFF2-40B4-BE49-F238E27FC236}">
                <a16:creationId xmlns:a16="http://schemas.microsoft.com/office/drawing/2014/main" id="{51D55979-DAF4-4F02-AE53-10E3C62E3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850100"/>
              </p:ext>
            </p:extLst>
          </p:nvPr>
        </p:nvGraphicFramePr>
        <p:xfrm>
          <a:off x="2590800" y="563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1520842400</TotalTime>
  <Pages>10</Pages>
  <Words>335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Tahoma</vt:lpstr>
      <vt:lpstr>Times New Roman</vt:lpstr>
      <vt:lpstr>Wingdings</vt:lpstr>
      <vt:lpstr>Shimmer</vt:lpstr>
      <vt:lpstr>Custom Design</vt:lpstr>
      <vt:lpstr>Acrobat Document</vt:lpstr>
      <vt:lpstr>Corporate Income Taxes</vt:lpstr>
      <vt:lpstr>Different Types of Corporate Taxes</vt:lpstr>
      <vt:lpstr>Corporate Taxable Income</vt:lpstr>
      <vt:lpstr>Income Tax Example</vt:lpstr>
      <vt:lpstr>Tax Consequences of a Gain (Loss) on the Disposal of an Asset</vt:lpstr>
      <vt:lpstr>Project After Tax Cash Flows</vt:lpstr>
      <vt:lpstr>ATCF In Tabular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Engineering Design Process</dc:title>
  <dc:subject/>
  <dc:creator>Winona State University</dc:creator>
  <cp:keywords/>
  <dc:description/>
  <cp:lastModifiedBy>Dennehy, Keith</cp:lastModifiedBy>
  <cp:revision>113</cp:revision>
  <cp:lastPrinted>1601-01-01T00:00:00Z</cp:lastPrinted>
  <dcterms:created xsi:type="dcterms:W3CDTF">1997-05-11T21:15:14Z</dcterms:created>
  <dcterms:modified xsi:type="dcterms:W3CDTF">2023-09-05T22:06:19Z</dcterms:modified>
</cp:coreProperties>
</file>