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85" r:id="rId3"/>
    <p:sldId id="289" r:id="rId4"/>
    <p:sldId id="286" r:id="rId5"/>
    <p:sldId id="290" r:id="rId6"/>
    <p:sldId id="287" r:id="rId7"/>
    <p:sldId id="288" r:id="rId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3333"/>
    <a:srgbClr val="969696"/>
    <a:srgbClr val="00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28" autoAdjust="0"/>
  </p:normalViewPr>
  <p:slideViewPr>
    <p:cSldViewPr>
      <p:cViewPr>
        <p:scale>
          <a:sx n="80" d="100"/>
          <a:sy n="80" d="100"/>
        </p:scale>
        <p:origin x="1522" y="-29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0C0B599-3E02-4FD7-B986-BF6223D07B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5F68F61-ABAA-47D9-B542-D05F7D4AFAC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6BECF80-62B0-4839-855B-22CC53C4A6EC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AD3DE89-E7F6-4B80-B2C1-81C4194AB4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D27EA9C1-A165-42D1-A823-0CC18D06808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2DFF52FC-8746-490A-A899-3585845989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66AA5003-B8F1-4BB0-A6ED-C430A9A872F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Tahoma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0725C504-0DDB-474B-8822-003E76EF04A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Tahoma" charset="0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CABCCCF7-5C00-4323-B055-0B7EEA8768A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Tahoma" charset="0"/>
              </a:endParaRPr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29FABA69-C132-469E-8A1A-87871A78F9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F5DFEB70-0DA6-4DB2-977F-303E5274A05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7BADA061-C56B-4AAA-8334-54D60916DD9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E8036BF0-E7B9-464D-87A9-22A9113EAC0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CFCF32A4-81CB-40F4-ADB2-49DF093426B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796C33B7-90BD-43E9-98FA-D04B53402E3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FCB4EAC1-F399-458A-B607-26C45A51704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</p:grpSp>
      </p:grpSp>
      <p:sp>
        <p:nvSpPr>
          <p:cNvPr id="9217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7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F5D37DD5-3ED4-4876-91D7-DBFFF2DB5F0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36E0B681-ECE0-4777-AA7E-86CA6D4136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2BAD8BFE-106C-4E83-943E-90473C897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61834-46A3-4014-927C-6F768E0A8F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15711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984E6586-038F-465A-822C-9F52470F59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592C3F92-0BC1-4EED-86E2-BE7F4197A5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0EF7FA46-1746-4C31-B842-69B6E97AC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284E69-13E3-4859-BE93-0FEE56A358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2845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BA719E68-3050-4F70-8C89-E2041641D7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05AA1108-B8E2-4B29-8A8C-CC438B47A7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4196A1BA-E757-4083-825A-BF6656088C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F245C-290C-4142-B488-9F997F7E04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2332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4DB9AB-9D91-4E67-B167-6ADCE1DFBD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2425A2-CDFB-4050-A8E9-03C95ADF70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252C3F-95D4-42A1-B5AB-4444CF73FB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35579-D296-40D6-942D-F44376F40F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292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5C7C30-A1BF-4A08-912A-DD453CF333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757805-B654-4628-9E42-D47C1B2C99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45432F-A9E3-41FA-8914-2EB95B8DAD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A5EA9-9C6A-476B-85D8-07756E8E18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813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162682-CFB4-4EE7-A2AD-FE8EFFA7B5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31E218-1BF1-4ACE-8A84-F21D74A47E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A69987-C751-4EC8-AC4F-DEB6CC9F7B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4F5B53-6E09-432B-AFEE-DCD34D4992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091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4971F5-1DB7-4F2B-891A-7243E06BF8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103888-242A-4785-9406-54EC637453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632A6D-B46E-4847-9B06-63D9AADD85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592D99-1717-4F6E-8E7E-EDFCBF0CBF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98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DC26657-2BB7-4E96-B873-1794EF3024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F9AAC05-9328-4B67-B692-12E3134B2D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15EC32D-C5E2-4350-BD0F-E814F5331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3FBB3-23C0-44B1-8B1D-4FEAA7E675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488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0F617F7-1C2E-4AB1-A058-760D5EE861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2B80D5-3F4D-4E10-AD65-B47A48CAB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FE1FE2-1CF5-4E05-B511-F42C53A4CB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E1F4F-4878-4BF1-949B-938780515B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218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49F883A-BC8E-41A0-91C7-79B6835D4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DD3FE6E-8AA9-4284-BA11-3C52ED1CCD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D248DCF-7A4D-4E7D-9AAF-6EB08E261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00E85-24EE-4D01-A231-613655410A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601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3C738A-C3F1-4072-A684-2A0FA95388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6F8924-D2A3-4025-9F71-AC8EE60828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B0E992-5E49-44A3-890B-BA60E84D26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044EB-EA87-4322-9147-0B8FDEDA2D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23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9F412202-9F90-4F86-B7E2-87B0F4399A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67856AC7-B9A2-493F-B9AC-7BC07C2914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49D25D3B-CAD1-41E9-BEB6-01C386E15A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02F26-47BD-4CE2-ABD4-E6F3C8279C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39163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3AED77-AFE1-490F-860F-52C0510DCF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B1EE88-6E46-409C-8C2E-A3AB75B2A2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82B671-FE5E-4662-BAD0-148C876527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4CF08-6B52-4093-942E-360C36C825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521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59F62F-AF38-4818-AEC2-D3066D2A5D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A39C4B-B49A-46C4-94F0-C511FE67E9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235F69-FAED-4430-8276-B5A2A76EAB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5DD1C-A133-410F-916E-BC4D3FFE4D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021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7A04C4-15F1-4DBC-B35A-6D7224E93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4576D6-B166-4F2B-BE0F-6BF0BE4F05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F6E82F-3191-4406-88D3-7477B5F78D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A67B8-F63A-426C-B1FB-ADDE006ADC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1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C6E8BD5C-427C-4C77-A4E5-52C9DFE1B3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EF72688A-230A-41B7-B75F-F985B8F9BF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52901AA7-3C39-4C21-9B12-CDC07D393C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210981-E44D-4AF5-B8D4-3E9F8EA628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53240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F2511D38-0F72-4461-BEE7-2DE763E0D0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2D7C03F7-0ED4-4C18-AC70-1478A145D9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146BDA8F-B134-4032-948E-F149824C5F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F5C1EF-25A2-4746-8E3A-9001AFEA6C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56714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B887AF55-8A47-431F-8851-628EFE8B88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AD231559-9A0C-4A87-AB2B-40C213582A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C3EB21F3-7BC6-41F1-A6DB-043D01F0F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5AE3C-0D39-454E-B26A-BB461B279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91718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D4A5E1CB-953A-4B97-A082-3485487DA3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0CEC5CA5-A43F-4D56-91F8-15896FA26A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A867DA6A-0D93-4680-9986-7D43F073CF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33316-5426-4D97-A141-72802F27E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48944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C93C5216-4A17-417D-B11B-3BC7C15F6A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3F5CFE06-001F-4DBF-82F9-FA790EAA26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A0C6255B-CAE8-4AC1-8620-344827ABC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8A9D4-FEE4-4BC5-8592-B4AE070D4A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84901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B05029CA-CD2F-42DD-890C-C096470BA7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1FD5E589-1816-4F42-A63B-31DA7F9320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CCB9340C-2149-42DD-9BA3-A0E0136655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A830C-5662-460A-9513-FBA520B5C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96276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316AB668-B593-4802-8AD7-F62F60AA70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804A6C4C-B7BC-4C10-88A6-49799D3614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89A0E9AD-5DF3-4D87-8823-867E4BFB3D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17A1A-4A8B-4F8E-8D2C-3EB0B16FF7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81688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387CBD6C-1C2D-43FD-B6DD-339656A2F75A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91139" name="Freeform 3">
              <a:extLst>
                <a:ext uri="{FF2B5EF4-FFF2-40B4-BE49-F238E27FC236}">
                  <a16:creationId xmlns:a16="http://schemas.microsoft.com/office/drawing/2014/main" id="{1852BEA7-D77D-4DAB-AE65-D8410029D81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Tahoma" charset="0"/>
              </a:endParaRPr>
            </a:p>
          </p:txBody>
        </p:sp>
        <p:sp>
          <p:nvSpPr>
            <p:cNvPr id="91140" name="Freeform 4">
              <a:extLst>
                <a:ext uri="{FF2B5EF4-FFF2-40B4-BE49-F238E27FC236}">
                  <a16:creationId xmlns:a16="http://schemas.microsoft.com/office/drawing/2014/main" id="{7BA3A965-36EC-4EC4-93E9-B9AA1087516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latin typeface="Tahoma" charset="0"/>
              </a:endParaRPr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8B15387A-072B-421A-89A6-6F30F7DDA71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91142" name="Freeform 6">
                <a:extLst>
                  <a:ext uri="{FF2B5EF4-FFF2-40B4-BE49-F238E27FC236}">
                    <a16:creationId xmlns:a16="http://schemas.microsoft.com/office/drawing/2014/main" id="{70C71266-5004-4090-8A74-596C192F3FB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91143" name="Freeform 7">
                <a:extLst>
                  <a:ext uri="{FF2B5EF4-FFF2-40B4-BE49-F238E27FC236}">
                    <a16:creationId xmlns:a16="http://schemas.microsoft.com/office/drawing/2014/main" id="{29340CB9-CFF4-49F0-8DA5-F7634B4E0DB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91144" name="Freeform 8">
                <a:extLst>
                  <a:ext uri="{FF2B5EF4-FFF2-40B4-BE49-F238E27FC236}">
                    <a16:creationId xmlns:a16="http://schemas.microsoft.com/office/drawing/2014/main" id="{4DDC9447-FE93-4729-A239-19CF8D46B2D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91145" name="Freeform 9">
                <a:extLst>
                  <a:ext uri="{FF2B5EF4-FFF2-40B4-BE49-F238E27FC236}">
                    <a16:creationId xmlns:a16="http://schemas.microsoft.com/office/drawing/2014/main" id="{84BDD357-9F00-48EE-A7DE-8147D21708C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91146" name="Freeform 10">
                <a:extLst>
                  <a:ext uri="{FF2B5EF4-FFF2-40B4-BE49-F238E27FC236}">
                    <a16:creationId xmlns:a16="http://schemas.microsoft.com/office/drawing/2014/main" id="{D7051750-DAFA-464D-8A01-DBF65A14324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91147" name="Freeform 11">
                <a:extLst>
                  <a:ext uri="{FF2B5EF4-FFF2-40B4-BE49-F238E27FC236}">
                    <a16:creationId xmlns:a16="http://schemas.microsoft.com/office/drawing/2014/main" id="{5198B7A8-1EA7-4CEE-AA8D-44214DF79EB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91148" name="Freeform 12">
                <a:extLst>
                  <a:ext uri="{FF2B5EF4-FFF2-40B4-BE49-F238E27FC236}">
                    <a16:creationId xmlns:a16="http://schemas.microsoft.com/office/drawing/2014/main" id="{1ECE31EB-D567-4DDD-821F-31DB3AAFE7B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91149" name="Freeform 13">
                <a:extLst>
                  <a:ext uri="{FF2B5EF4-FFF2-40B4-BE49-F238E27FC236}">
                    <a16:creationId xmlns:a16="http://schemas.microsoft.com/office/drawing/2014/main" id="{9588DA39-C28D-420B-A920-116ADB69235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  <p:sp>
            <p:nvSpPr>
              <p:cNvPr id="91150" name="Freeform 14">
                <a:extLst>
                  <a:ext uri="{FF2B5EF4-FFF2-40B4-BE49-F238E27FC236}">
                    <a16:creationId xmlns:a16="http://schemas.microsoft.com/office/drawing/2014/main" id="{9E602448-E79D-484A-97F8-1CE65EFEA5C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ahoma" charset="0"/>
                </a:endParaRPr>
              </a:p>
            </p:txBody>
          </p:sp>
        </p:grpSp>
      </p:grpSp>
      <p:sp>
        <p:nvSpPr>
          <p:cNvPr id="91151" name="Rectangle 15">
            <a:extLst>
              <a:ext uri="{FF2B5EF4-FFF2-40B4-BE49-F238E27FC236}">
                <a16:creationId xmlns:a16="http://schemas.microsoft.com/office/drawing/2014/main" id="{17225E48-C723-4891-BD2A-3F581B177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1152" name="Rectangle 16">
            <a:extLst>
              <a:ext uri="{FF2B5EF4-FFF2-40B4-BE49-F238E27FC236}">
                <a16:creationId xmlns:a16="http://schemas.microsoft.com/office/drawing/2014/main" id="{DFCC4300-3D09-4FAB-8220-13B0CEC941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1153" name="Rectangle 17">
            <a:extLst>
              <a:ext uri="{FF2B5EF4-FFF2-40B4-BE49-F238E27FC236}">
                <a16:creationId xmlns:a16="http://schemas.microsoft.com/office/drawing/2014/main" id="{B70C011B-D745-41F0-AE59-0582B5B8F5F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54" name="Rectangle 18">
            <a:extLst>
              <a:ext uri="{FF2B5EF4-FFF2-40B4-BE49-F238E27FC236}">
                <a16:creationId xmlns:a16="http://schemas.microsoft.com/office/drawing/2014/main" id="{FE8D0CA9-EA2C-46C9-9134-EBD516D1FB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55" name="Rectangle 19">
            <a:extLst>
              <a:ext uri="{FF2B5EF4-FFF2-40B4-BE49-F238E27FC236}">
                <a16:creationId xmlns:a16="http://schemas.microsoft.com/office/drawing/2014/main" id="{02EDE42C-1DCA-4F26-B0FD-FDB3FA2F52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1C824F8-FFAA-43AB-B9E8-3CF2260809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0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C041470-B915-4D35-8269-2284B3329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D4DB065-B8E7-4CAE-9E59-316067FE26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5236" name="Rectangle 4">
            <a:extLst>
              <a:ext uri="{FF2B5EF4-FFF2-40B4-BE49-F238E27FC236}">
                <a16:creationId xmlns:a16="http://schemas.microsoft.com/office/drawing/2014/main" id="{039F2002-DCEE-457A-AF02-570A42632D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60B68CE1-0B30-4501-AF51-4114391DC7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238" name="Rectangle 6">
            <a:extLst>
              <a:ext uri="{FF2B5EF4-FFF2-40B4-BE49-F238E27FC236}">
                <a16:creationId xmlns:a16="http://schemas.microsoft.com/office/drawing/2014/main" id="{D25D67CB-0A6E-4392-9B46-3E6D3B9A35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anose="02020603050405020304" pitchFamily="18" charset="0"/>
              </a:defRPr>
            </a:lvl1pPr>
          </a:lstStyle>
          <a:p>
            <a:fld id="{3B9B29C2-3BE1-4B2D-B68A-568EE168C8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ls.gov/cp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D8F81-B40C-46BE-AD33-0D92B0C3B908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Inflation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6DE9A-C83D-4754-93CD-1835DDD605AD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12E54-30B7-4916-AC2D-4EE1A15F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61945-0859-47FC-A8B8-48D6DFEFC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>
                <a:hlinkClick r:id="rId2"/>
              </a:rPr>
              <a:t>www.bls.gov/cpi</a:t>
            </a:r>
            <a:endParaRPr lang="en-US" dirty="0"/>
          </a:p>
        </p:txBody>
      </p:sp>
      <p:pic>
        <p:nvPicPr>
          <p:cNvPr id="5124" name="Picture 7">
            <a:extLst>
              <a:ext uri="{FF2B5EF4-FFF2-40B4-BE49-F238E27FC236}">
                <a16:creationId xmlns:a16="http://schemas.microsoft.com/office/drawing/2014/main" id="{ED8304A0-A655-4173-903F-746B1C358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40227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8">
            <a:extLst>
              <a:ext uri="{FF2B5EF4-FFF2-40B4-BE49-F238E27FC236}">
                <a16:creationId xmlns:a16="http://schemas.microsoft.com/office/drawing/2014/main" id="{0B4E571D-C9F7-4ACF-802C-832708691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267200"/>
            <a:ext cx="4057650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DA60C-510B-4ACB-A714-762E3311D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</a:t>
            </a:r>
          </a:p>
        </p:txBody>
      </p:sp>
      <p:pic>
        <p:nvPicPr>
          <p:cNvPr id="6147" name="Picture 2">
            <a:extLst>
              <a:ext uri="{FF2B5EF4-FFF2-40B4-BE49-F238E27FC236}">
                <a16:creationId xmlns:a16="http://schemas.microsoft.com/office/drawing/2014/main" id="{CC671DBD-5BF8-43CC-A0CB-F85AA7C981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6850" y="1981200"/>
            <a:ext cx="6061456" cy="2895600"/>
          </a:xfr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C063B-FE60-A151-0FBD-5C398B4E3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AA05C7-6615-4700-7D1A-BE2DF7972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a company borrowed $100,000 today to be repaid at the end of three years at a combined (market) interest rate of 11%, what is the actual-dollar amount owed at the end of the three years, the real interest rate, and the real-dollar amount equivalent in purchasing power to the actual-dollar amount at the end of the third year?  The base or reference period is now (b=0) and the general price inflation rate (</a:t>
            </a:r>
            <a:r>
              <a:rPr lang="en-US" i="1" dirty="0"/>
              <a:t>f</a:t>
            </a:r>
            <a:r>
              <a:rPr lang="en-US" dirty="0"/>
              <a:t> ) is 5% per year.</a:t>
            </a:r>
          </a:p>
        </p:txBody>
      </p:sp>
    </p:spTree>
    <p:extLst>
      <p:ext uri="{BB962C8B-B14F-4D97-AF65-F5344CB8AC3E}">
        <p14:creationId xmlns:p14="http://schemas.microsoft.com/office/powerpoint/2010/main" val="371219679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2AC47-5E70-4DCF-BD24-064067367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9BA45-B79F-441D-A166-24C521788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Thinking in terms of the future worth one year into the future</a:t>
            </a:r>
          </a:p>
          <a:p>
            <a:pPr lvl="1">
              <a:defRPr/>
            </a:pPr>
            <a:r>
              <a:rPr lang="en-US" dirty="0"/>
              <a:t>1+i</a:t>
            </a:r>
            <a:r>
              <a:rPr lang="en-US" baseline="-25000" dirty="0"/>
              <a:t>c</a:t>
            </a:r>
            <a:r>
              <a:rPr lang="en-US" dirty="0"/>
              <a:t> = (1+f)(1+i</a:t>
            </a:r>
            <a:r>
              <a:rPr lang="en-US" baseline="-25000" dirty="0"/>
              <a:t>r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dirty="0"/>
              <a:t>1+i</a:t>
            </a:r>
            <a:r>
              <a:rPr lang="en-US" baseline="-25000" dirty="0"/>
              <a:t>c</a:t>
            </a:r>
            <a:r>
              <a:rPr lang="en-US" dirty="0"/>
              <a:t> = 1+ </a:t>
            </a:r>
            <a:r>
              <a:rPr lang="en-US" dirty="0" err="1"/>
              <a:t>i</a:t>
            </a:r>
            <a:r>
              <a:rPr lang="en-US" baseline="-25000" dirty="0" err="1"/>
              <a:t>r</a:t>
            </a:r>
            <a:r>
              <a:rPr lang="en-US" dirty="0" err="1"/>
              <a:t>+f</a:t>
            </a:r>
            <a:r>
              <a:rPr lang="en-US" dirty="0"/>
              <a:t>+(f)(</a:t>
            </a:r>
            <a:r>
              <a:rPr lang="en-US" dirty="0" err="1"/>
              <a:t>i</a:t>
            </a:r>
            <a:r>
              <a:rPr lang="en-US" baseline="-25000" dirty="0" err="1"/>
              <a:t>r</a:t>
            </a:r>
            <a:r>
              <a:rPr lang="en-US" dirty="0"/>
              <a:t>)</a:t>
            </a:r>
          </a:p>
          <a:p>
            <a:pPr lvl="1">
              <a:defRPr/>
            </a:pPr>
            <a:r>
              <a:rPr lang="en-US" b="1" dirty="0" err="1"/>
              <a:t>i</a:t>
            </a:r>
            <a:r>
              <a:rPr lang="en-US" b="1" baseline="-25000" dirty="0" err="1"/>
              <a:t>c</a:t>
            </a:r>
            <a:r>
              <a:rPr lang="en-US" b="1" dirty="0"/>
              <a:t> = </a:t>
            </a:r>
            <a:r>
              <a:rPr lang="en-US" b="1" dirty="0" err="1"/>
              <a:t>i</a:t>
            </a:r>
            <a:r>
              <a:rPr lang="en-US" b="1" baseline="-25000" dirty="0" err="1"/>
              <a:t>r</a:t>
            </a:r>
            <a:r>
              <a:rPr lang="en-US" b="1" dirty="0" err="1"/>
              <a:t>+f</a:t>
            </a:r>
            <a:r>
              <a:rPr lang="en-US" b="1" dirty="0"/>
              <a:t>+(f)(</a:t>
            </a:r>
            <a:r>
              <a:rPr lang="en-US" b="1" dirty="0" err="1"/>
              <a:t>i</a:t>
            </a:r>
            <a:r>
              <a:rPr lang="en-US" b="1" baseline="-25000" dirty="0" err="1"/>
              <a:t>r</a:t>
            </a:r>
            <a:r>
              <a:rPr lang="en-US" b="1" dirty="0"/>
              <a:t>)</a:t>
            </a:r>
            <a:endParaRPr lang="en-US" dirty="0"/>
          </a:p>
          <a:p>
            <a:pPr lvl="1">
              <a:defRPr/>
            </a:pPr>
            <a:r>
              <a:rPr lang="en-US" dirty="0" err="1"/>
              <a:t>i</a:t>
            </a:r>
            <a:r>
              <a:rPr lang="en-US" baseline="-25000" dirty="0" err="1"/>
              <a:t>c</a:t>
            </a:r>
            <a:r>
              <a:rPr lang="en-US" dirty="0"/>
              <a:t> = </a:t>
            </a:r>
            <a:r>
              <a:rPr lang="en-US" dirty="0" err="1"/>
              <a:t>i</a:t>
            </a:r>
            <a:r>
              <a:rPr lang="en-US" baseline="-25000" dirty="0" err="1"/>
              <a:t>r</a:t>
            </a:r>
            <a:r>
              <a:rPr lang="en-US" dirty="0"/>
              <a:t>(1+f)+f</a:t>
            </a:r>
          </a:p>
          <a:p>
            <a:pPr lvl="1">
              <a:defRPr/>
            </a:pPr>
            <a:r>
              <a:rPr lang="en-US" dirty="0" err="1"/>
              <a:t>i</a:t>
            </a:r>
            <a:r>
              <a:rPr lang="en-US" baseline="-25000" dirty="0" err="1"/>
              <a:t>r</a:t>
            </a:r>
            <a:r>
              <a:rPr lang="en-US" dirty="0"/>
              <a:t>(1+f) = </a:t>
            </a:r>
            <a:r>
              <a:rPr lang="en-US" dirty="0" err="1"/>
              <a:t>i</a:t>
            </a:r>
            <a:r>
              <a:rPr lang="en-US" baseline="-25000" dirty="0" err="1"/>
              <a:t>c</a:t>
            </a:r>
            <a:r>
              <a:rPr lang="en-US" dirty="0"/>
              <a:t>-f</a:t>
            </a:r>
          </a:p>
          <a:p>
            <a:pPr lvl="1">
              <a:defRPr/>
            </a:pPr>
            <a:r>
              <a:rPr lang="en-US" b="1" dirty="0" err="1"/>
              <a:t>i</a:t>
            </a:r>
            <a:r>
              <a:rPr lang="en-US" b="1" baseline="-25000" dirty="0" err="1"/>
              <a:t>r</a:t>
            </a:r>
            <a:r>
              <a:rPr lang="en-US" b="1" dirty="0"/>
              <a:t> = (</a:t>
            </a:r>
            <a:r>
              <a:rPr lang="en-US" b="1" dirty="0" err="1"/>
              <a:t>i</a:t>
            </a:r>
            <a:r>
              <a:rPr lang="en-US" b="1" baseline="-25000" dirty="0" err="1"/>
              <a:t>c</a:t>
            </a:r>
            <a:r>
              <a:rPr lang="en-US" b="1" dirty="0"/>
              <a:t>-f)/(1+f) </a:t>
            </a:r>
          </a:p>
          <a:p>
            <a:pPr lvl="1">
              <a:defRPr/>
            </a:pPr>
            <a:endParaRPr lang="en-US" b="1" dirty="0"/>
          </a:p>
          <a:p>
            <a:pPr lvl="1">
              <a:defRPr/>
            </a:pPr>
            <a:endParaRPr lang="en-US" b="1" dirty="0"/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351AE-46D5-4544-B4E6-6664EB592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</a:t>
            </a:r>
          </a:p>
        </p:txBody>
      </p:sp>
      <p:pic>
        <p:nvPicPr>
          <p:cNvPr id="8195" name="Picture 2">
            <a:extLst>
              <a:ext uri="{FF2B5EF4-FFF2-40B4-BE49-F238E27FC236}">
                <a16:creationId xmlns:a16="http://schemas.microsoft.com/office/drawing/2014/main" id="{40CB2969-8920-45C4-882A-A39C27F4FA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799" y="1981200"/>
            <a:ext cx="5837649" cy="3124200"/>
          </a:xfr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1520842647</TotalTime>
  <Pages>10</Pages>
  <Words>181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Shimmer</vt:lpstr>
      <vt:lpstr>Custom Design</vt:lpstr>
      <vt:lpstr>Inflation</vt:lpstr>
      <vt:lpstr>Terminology</vt:lpstr>
      <vt:lpstr>Example</vt:lpstr>
      <vt:lpstr>Example</vt:lpstr>
      <vt:lpstr>Equations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Engineering Design Process</dc:title>
  <dc:subject/>
  <dc:creator>Winona State University</dc:creator>
  <cp:keywords/>
  <dc:description/>
  <cp:lastModifiedBy>Dennehy, Keith</cp:lastModifiedBy>
  <cp:revision>132</cp:revision>
  <cp:lastPrinted>1601-01-01T00:00:00Z</cp:lastPrinted>
  <dcterms:created xsi:type="dcterms:W3CDTF">1997-05-11T21:15:14Z</dcterms:created>
  <dcterms:modified xsi:type="dcterms:W3CDTF">2023-10-10T20:23:14Z</dcterms:modified>
</cp:coreProperties>
</file>