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9" r:id="rId1"/>
    <p:sldMasterId id="2147483661" r:id="rId2"/>
  </p:sldMasterIdLst>
  <p:notesMasterIdLst>
    <p:notesMasterId r:id="rId12"/>
  </p:notesMasterIdLst>
  <p:handoutMasterIdLst>
    <p:handoutMasterId r:id="rId13"/>
  </p:handoutMasterIdLst>
  <p:sldIdLst>
    <p:sldId id="282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93" autoAdjust="0"/>
  </p:normalViewPr>
  <p:slideViewPr>
    <p:cSldViewPr>
      <p:cViewPr varScale="1"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DB9CC3B-4161-4B0B-958E-2C6CFFFCFD7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F1ADC19C-50C7-428F-8F17-4E4DE1D3C36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CE3EB1-599B-43CB-A932-A82DE14D53EE}"/>
              </a:ext>
            </a:extLst>
          </p:cNvPr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D29615B0-AB4A-46D5-9866-A2791AE7F67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>
                <a:extLst>
                  <a:ext uri="{FF2B5EF4-FFF2-40B4-BE49-F238E27FC236}">
                    <a16:creationId xmlns:a16="http://schemas.microsoft.com/office/drawing/2014/main" id="{68E6C8A1-2BEC-4F41-929F-B8403D37647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360 w 5184"/>
                  <a:gd name="T3" fmla="*/ 3159 h 3159"/>
                  <a:gd name="T4" fmla="*/ 5360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Freeform 5">
                <a:extLst>
                  <a:ext uri="{FF2B5EF4-FFF2-40B4-BE49-F238E27FC236}">
                    <a16:creationId xmlns:a16="http://schemas.microsoft.com/office/drawing/2014/main" id="{0E3703D3-1FF2-4A75-8947-4D5FDB2F2F6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78 w 556"/>
                  <a:gd name="T5" fmla="*/ 3159 h 3159"/>
                  <a:gd name="T6" fmla="*/ 578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4FB20C55-F4D0-45EF-88C2-B33887A11A0A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F2E93601-316D-4462-BC8D-242C805A4E59}"/>
                </a:ext>
              </a:extLst>
            </p:cNvPr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62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62 w 251"/>
                <a:gd name="T7" fmla="*/ 12 h 12"/>
                <a:gd name="T8" fmla="*/ 262 w 251"/>
                <a:gd name="T9" fmla="*/ 0 h 12"/>
                <a:gd name="T10" fmla="*/ 262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77930B48-3CAA-4E0E-B72E-1C13F6C566E4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10049 w 251"/>
                <a:gd name="T5" fmla="*/ 12 h 12"/>
                <a:gd name="T6" fmla="*/ 10049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9">
              <a:extLst>
                <a:ext uri="{FF2B5EF4-FFF2-40B4-BE49-F238E27FC236}">
                  <a16:creationId xmlns:a16="http://schemas.microsoft.com/office/drawing/2014/main" id="{013451C7-C305-48D1-83E5-7488645605A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>
                <a:extLst>
                  <a:ext uri="{FF2B5EF4-FFF2-40B4-BE49-F238E27FC236}">
                    <a16:creationId xmlns:a16="http://schemas.microsoft.com/office/drawing/2014/main" id="{2EF51031-8134-45B4-BA8C-C854D6F66BEB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1">
                <a:extLst>
                  <a:ext uri="{FF2B5EF4-FFF2-40B4-BE49-F238E27FC236}">
                    <a16:creationId xmlns:a16="http://schemas.microsoft.com/office/drawing/2014/main" id="{6B137008-FB20-430C-9BCB-A1A341F84818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2">
                <a:extLst>
                  <a:ext uri="{FF2B5EF4-FFF2-40B4-BE49-F238E27FC236}">
                    <a16:creationId xmlns:a16="http://schemas.microsoft.com/office/drawing/2014/main" id="{DDD3DCE3-6491-49A2-8FD3-A2F1D8F2A91E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88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889 w 4724"/>
                  <a:gd name="T7" fmla="*/ 12 h 12"/>
                  <a:gd name="T8" fmla="*/ 4889 w 4724"/>
                  <a:gd name="T9" fmla="*/ 0 h 12"/>
                  <a:gd name="T10" fmla="*/ 488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3">
                <a:extLst>
                  <a:ext uri="{FF2B5EF4-FFF2-40B4-BE49-F238E27FC236}">
                    <a16:creationId xmlns:a16="http://schemas.microsoft.com/office/drawing/2014/main" id="{B47A1B21-A6E8-4710-8BBD-2D84D7334D51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4">
                <a:extLst>
                  <a:ext uri="{FF2B5EF4-FFF2-40B4-BE49-F238E27FC236}">
                    <a16:creationId xmlns:a16="http://schemas.microsoft.com/office/drawing/2014/main" id="{32C18E91-E4C8-4C5A-8D3D-47E99EEDBF98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5">
                <a:extLst>
                  <a:ext uri="{FF2B5EF4-FFF2-40B4-BE49-F238E27FC236}">
                    <a16:creationId xmlns:a16="http://schemas.microsoft.com/office/drawing/2014/main" id="{38713282-0790-4171-BFA4-AE2B305BD51D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</p:grpSp>
      </p:grpSp>
      <p:sp>
        <p:nvSpPr>
          <p:cNvPr id="92176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2177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8">
            <a:extLst>
              <a:ext uri="{FF2B5EF4-FFF2-40B4-BE49-F238E27FC236}">
                <a16:creationId xmlns:a16="http://schemas.microsoft.com/office/drawing/2014/main" id="{1E1F58B2-653E-4AE6-BBEF-6DA4AB2F83F2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9">
            <a:extLst>
              <a:ext uri="{FF2B5EF4-FFF2-40B4-BE49-F238E27FC236}">
                <a16:creationId xmlns:a16="http://schemas.microsoft.com/office/drawing/2014/main" id="{7261F900-7B6F-44F7-B0DF-05290D3B07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20">
            <a:extLst>
              <a:ext uri="{FF2B5EF4-FFF2-40B4-BE49-F238E27FC236}">
                <a16:creationId xmlns:a16="http://schemas.microsoft.com/office/drawing/2014/main" id="{5ACE68A8-2DA6-4B94-9E54-095D3B65A9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533AAF1-ACE8-4F3F-948D-59CCCA7786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600514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FB202A02-8A07-4803-B491-82503ADA99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9AC482D2-107D-40C5-B481-0C3E82A7EF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FAAEB1D4-6BA8-48A2-845F-BF10847831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2DE971-E2D8-4076-8A1B-D51E809604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980757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6B34A295-B563-445E-BFE0-5471E1C1F8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36FC0B76-E889-4783-8646-B95836CFAF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1E6D0AEB-C6A7-48E8-9BE2-3179FFB224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1674F0-7287-4034-AA17-8CE85C1779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6241345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8F5BC0-09F9-4958-AE71-D5B555A96A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5ECCAA3-AF5C-423F-89B6-42EAE41B34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0ADEFCD-B11E-4FEE-B109-56618ACA20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DB8753-B96B-48A0-AF4A-D63A0B9611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276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F6DFFE9-B264-4C0B-8645-C9F9AFFD61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3797CB8-6FDC-4619-B812-3955E06F4C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11097FA-E9B5-442C-9C01-97DB35887D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1AE74-20F2-4EAA-8F88-88C186FBE5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24339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C5703F2-D71D-4A0C-AD0F-D382E0C791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A1B2418-351C-48A8-A179-063D8CB6CA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A1B798C-10C9-435D-B7F4-D323F635FD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BACD99-A8F6-489C-A56B-73447AF677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95464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097E1DC-2009-4AC9-9DDA-8613314888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F522F5B-7A05-42AB-83F8-6712F26E2E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37BE41C-FCC6-4545-A3FB-D7D3BCAB14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C99492-0DFF-4AA8-BCA9-A97EA28DC3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14336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91A2BB3-1E7F-4D22-A47E-09D4D2AFBB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65BEBC0-5E41-4CAC-8A7D-510CA31F42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CBC7FB2-ADEB-4AD4-A8C4-AACB2650BC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DC4A2-9A4B-4FB2-B68E-B8F8F027E0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34975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AEDFE34-7130-4568-97E8-068DF724C3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7FA75DB-28CA-4E0A-BDCD-BE434E5B51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4B93CE9-D678-4522-8FFA-186D324A06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9F7FDB-FE4C-4F54-B3A6-13A631364A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92619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9CA79B6-361F-4C4D-93BA-12B691287C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1E27842-7725-44E2-836D-813C1A4ADE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FEC377F-97EF-418C-A64E-C9D4115350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11B1D7-93F4-4671-9FB0-B9E329BB3B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74319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86263E-0685-4ABE-BA44-EB5884FF06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474100-3C8B-47F0-893C-003BDB4851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E8CD01-9E90-4687-A619-54D265EE00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2926BB-4BAF-441A-9CF0-387FE0F26A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1617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38AADC23-63B4-4BDD-909F-1193004B35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702BC3E4-6160-465F-AD96-FD006C213F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6E52C425-47D3-4E0D-8E58-1C4A22DD69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057956-23F4-43EB-AE39-A684E62259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9389645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E548662-60CA-4750-9491-0B37D95401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118D566-5B66-429D-A551-CEFE22BDF6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084E199-FAB9-4F1B-B459-316F57EFEB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FE438D-954B-462A-ADFA-25CE47BE22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96111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EB74884-46A7-4214-9467-8E9021E765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2DED2EF-8019-4726-B4D9-1F727233F7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FE5F36-6C71-427F-849F-46316968C5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9FDCF-1D67-4A27-BC51-CD969A0CF6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8498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B3AF56F-98EB-4A9E-8833-AB3DEE31E4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76A88CE-88C7-4E9E-B0DE-C6A0F95718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9FECA45-C563-4F16-9D21-8E39F26E2A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FCF6F5-05E0-4ABA-BA85-4F983D55A1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968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C2083219-719B-4DE7-970C-6366DBD850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64738AED-2E00-44AC-9D54-74F882F7D8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CC4760F2-85EB-45CD-A76C-CE0F015E31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846B26-AC58-41FE-AE90-FFED52909C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040189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5BC2AB9D-92FD-4157-A738-B7B40CD739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E89580FE-8348-46B8-8C78-32CC84A53D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50230B44-9CE5-40C4-900B-7D848730A1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09DF0-CA8A-4F63-9E3E-AFEE8144A7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854444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7">
            <a:extLst>
              <a:ext uri="{FF2B5EF4-FFF2-40B4-BE49-F238E27FC236}">
                <a16:creationId xmlns:a16="http://schemas.microsoft.com/office/drawing/2014/main" id="{C346D90E-E65B-4AC2-A1E7-A21E726422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8">
            <a:extLst>
              <a:ext uri="{FF2B5EF4-FFF2-40B4-BE49-F238E27FC236}">
                <a16:creationId xmlns:a16="http://schemas.microsoft.com/office/drawing/2014/main" id="{ACE9B7FD-F42C-4EAA-930B-FD8197A093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>
            <a:extLst>
              <a:ext uri="{FF2B5EF4-FFF2-40B4-BE49-F238E27FC236}">
                <a16:creationId xmlns:a16="http://schemas.microsoft.com/office/drawing/2014/main" id="{AAF196FD-40CD-4CD5-974F-0A064154C3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AEF93-BA9C-430B-99BC-0C8BC99E52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11603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7">
            <a:extLst>
              <a:ext uri="{FF2B5EF4-FFF2-40B4-BE49-F238E27FC236}">
                <a16:creationId xmlns:a16="http://schemas.microsoft.com/office/drawing/2014/main" id="{DDDB7145-1EBE-4685-B546-163C09CF40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8">
            <a:extLst>
              <a:ext uri="{FF2B5EF4-FFF2-40B4-BE49-F238E27FC236}">
                <a16:creationId xmlns:a16="http://schemas.microsoft.com/office/drawing/2014/main" id="{803E07A7-1611-439F-9FBC-4A6FD6E79D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8848776E-8182-4DA3-B823-4D904088E7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0EC4F5-9D83-479A-A8EE-5124687C63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016641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>
            <a:extLst>
              <a:ext uri="{FF2B5EF4-FFF2-40B4-BE49-F238E27FC236}">
                <a16:creationId xmlns:a16="http://schemas.microsoft.com/office/drawing/2014/main" id="{89634788-423A-40A2-ABFF-F2A1BA881E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8">
            <a:extLst>
              <a:ext uri="{FF2B5EF4-FFF2-40B4-BE49-F238E27FC236}">
                <a16:creationId xmlns:a16="http://schemas.microsoft.com/office/drawing/2014/main" id="{5591242F-AF6F-483B-8935-0570EEE0B9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57237178-FA2C-466B-89AC-E428476E2C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272D5-5637-4163-8E62-B965008652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827853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16DA66E5-E575-4736-ACFE-38DBDC4E15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6AD54D34-DBC0-47DF-B5FD-CADC2E8F41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A1E2FE6D-114D-43BD-845E-1BEEF8FD82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DE25D-8EA4-4863-9846-E086533391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321076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C698E4A3-7D63-469A-8DF6-A664791800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006DB659-8F1B-4DA9-AFC5-99DD590BF0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8B875A93-25BE-489A-B8CE-2E83383145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ED6E3-01E9-42ED-B505-AF925B5B2D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7120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8A40FC06-6F35-4714-8CDA-5F7BA09D1627}"/>
              </a:ext>
            </a:extLst>
          </p:cNvPr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032" name="Freeform 3">
              <a:extLst>
                <a:ext uri="{FF2B5EF4-FFF2-40B4-BE49-F238E27FC236}">
                  <a16:creationId xmlns:a16="http://schemas.microsoft.com/office/drawing/2014/main" id="{41062D82-454E-4525-AB9F-17964B733DF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360 w 5184"/>
                <a:gd name="T3" fmla="*/ 3159 h 3159"/>
                <a:gd name="T4" fmla="*/ 5360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4">
              <a:extLst>
                <a:ext uri="{FF2B5EF4-FFF2-40B4-BE49-F238E27FC236}">
                  <a16:creationId xmlns:a16="http://schemas.microsoft.com/office/drawing/2014/main" id="{3E574CBE-F9E8-4DBC-93D7-EEFD8F46B1B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78 w 556"/>
                <a:gd name="T5" fmla="*/ 3159 h 3159"/>
                <a:gd name="T6" fmla="*/ 578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34" name="Group 5">
              <a:extLst>
                <a:ext uri="{FF2B5EF4-FFF2-40B4-BE49-F238E27FC236}">
                  <a16:creationId xmlns:a16="http://schemas.microsoft.com/office/drawing/2014/main" id="{1C6AB4FE-71B5-4FE4-B8FA-808EC7F034C1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035" name="Freeform 6">
                <a:extLst>
                  <a:ext uri="{FF2B5EF4-FFF2-40B4-BE49-F238E27FC236}">
                    <a16:creationId xmlns:a16="http://schemas.microsoft.com/office/drawing/2014/main" id="{31FC0208-B4BA-4189-889F-762496594178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" name="Freeform 7">
                <a:extLst>
                  <a:ext uri="{FF2B5EF4-FFF2-40B4-BE49-F238E27FC236}">
                    <a16:creationId xmlns:a16="http://schemas.microsoft.com/office/drawing/2014/main" id="{B2C99BFF-54AE-4330-8117-8E8466BAFF8F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" name="Freeform 8">
                <a:extLst>
                  <a:ext uri="{FF2B5EF4-FFF2-40B4-BE49-F238E27FC236}">
                    <a16:creationId xmlns:a16="http://schemas.microsoft.com/office/drawing/2014/main" id="{C43633E9-7CB8-47A8-9653-D1B16A3A2589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88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889 w 4724"/>
                  <a:gd name="T7" fmla="*/ 12 h 12"/>
                  <a:gd name="T8" fmla="*/ 4889 w 4724"/>
                  <a:gd name="T9" fmla="*/ 0 h 12"/>
                  <a:gd name="T10" fmla="*/ 488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" name="Freeform 9">
                <a:extLst>
                  <a:ext uri="{FF2B5EF4-FFF2-40B4-BE49-F238E27FC236}">
                    <a16:creationId xmlns:a16="http://schemas.microsoft.com/office/drawing/2014/main" id="{EE66B47F-A49B-473D-8401-EB85E1E69E07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" name="Freeform 10">
                <a:extLst>
                  <a:ext uri="{FF2B5EF4-FFF2-40B4-BE49-F238E27FC236}">
                    <a16:creationId xmlns:a16="http://schemas.microsoft.com/office/drawing/2014/main" id="{E929C9F5-4A7A-4680-92C1-F60E39504CC1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47" name="Freeform 11">
                <a:extLst>
                  <a:ext uri="{FF2B5EF4-FFF2-40B4-BE49-F238E27FC236}">
                    <a16:creationId xmlns:a16="http://schemas.microsoft.com/office/drawing/2014/main" id="{9D045735-0D56-43AE-A6CF-67653F04EFA7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  <p:sp>
            <p:nvSpPr>
              <p:cNvPr id="1041" name="Freeform 12">
                <a:extLst>
                  <a:ext uri="{FF2B5EF4-FFF2-40B4-BE49-F238E27FC236}">
                    <a16:creationId xmlns:a16="http://schemas.microsoft.com/office/drawing/2014/main" id="{A98A7881-AF70-41F7-AA65-6E2DEC4AC0FC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10049 w 251"/>
                  <a:gd name="T5" fmla="*/ 12 h 12"/>
                  <a:gd name="T6" fmla="*/ 10049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2" name="Freeform 13">
                <a:extLst>
                  <a:ext uri="{FF2B5EF4-FFF2-40B4-BE49-F238E27FC236}">
                    <a16:creationId xmlns:a16="http://schemas.microsoft.com/office/drawing/2014/main" id="{3C34A409-AD8C-429C-9FD9-63032E5E8D98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62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62 w 251"/>
                  <a:gd name="T7" fmla="*/ 12 h 12"/>
                  <a:gd name="T8" fmla="*/ 262 w 251"/>
                  <a:gd name="T9" fmla="*/ 0 h 12"/>
                  <a:gd name="T10" fmla="*/ 262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50" name="Freeform 14">
                <a:extLst>
                  <a:ext uri="{FF2B5EF4-FFF2-40B4-BE49-F238E27FC236}">
                    <a16:creationId xmlns:a16="http://schemas.microsoft.com/office/drawing/2014/main" id="{5BDCCA19-D9B4-48C2-ACBC-CB32C4280829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</p:grpSp>
      </p:grpSp>
      <p:sp>
        <p:nvSpPr>
          <p:cNvPr id="91151" name="Rectangle 15">
            <a:extLst>
              <a:ext uri="{FF2B5EF4-FFF2-40B4-BE49-F238E27FC236}">
                <a16:creationId xmlns:a16="http://schemas.microsoft.com/office/drawing/2014/main" id="{E13D564F-2932-44EC-BEBB-F1147B0B8F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91152" name="Rectangle 16">
            <a:extLst>
              <a:ext uri="{FF2B5EF4-FFF2-40B4-BE49-F238E27FC236}">
                <a16:creationId xmlns:a16="http://schemas.microsoft.com/office/drawing/2014/main" id="{BC870F16-C0BF-42A9-822B-5A3C25AEDB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1153" name="Rectangle 17">
            <a:extLst>
              <a:ext uri="{FF2B5EF4-FFF2-40B4-BE49-F238E27FC236}">
                <a16:creationId xmlns:a16="http://schemas.microsoft.com/office/drawing/2014/main" id="{32E70E0E-84F3-415E-B43B-F144885B89D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54" name="Rectangle 18">
            <a:extLst>
              <a:ext uri="{FF2B5EF4-FFF2-40B4-BE49-F238E27FC236}">
                <a16:creationId xmlns:a16="http://schemas.microsoft.com/office/drawing/2014/main" id="{04C051AC-3984-418D-879A-935600992A3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55" name="Rectangle 19">
            <a:extLst>
              <a:ext uri="{FF2B5EF4-FFF2-40B4-BE49-F238E27FC236}">
                <a16:creationId xmlns:a16="http://schemas.microsoft.com/office/drawing/2014/main" id="{E32A3DEC-4B2F-4BED-B4C4-D9A09A40AE0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63743111-CE63-4EC5-9283-87EC6840AC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19" r:id="rId1"/>
    <p:sldLayoutId id="2147484098" r:id="rId2"/>
    <p:sldLayoutId id="2147484099" r:id="rId3"/>
    <p:sldLayoutId id="2147484100" r:id="rId4"/>
    <p:sldLayoutId id="2147484101" r:id="rId5"/>
    <p:sldLayoutId id="2147484102" r:id="rId6"/>
    <p:sldLayoutId id="2147484103" r:id="rId7"/>
    <p:sldLayoutId id="2147484104" r:id="rId8"/>
    <p:sldLayoutId id="2147484105" r:id="rId9"/>
    <p:sldLayoutId id="2147484106" r:id="rId10"/>
    <p:sldLayoutId id="2147484107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3CB1526-7EC8-4F9E-A4CA-71DD8D2B72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4728966E-D65C-46B3-B6F2-52450E7301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5236" name="Rectangle 4">
            <a:extLst>
              <a:ext uri="{FF2B5EF4-FFF2-40B4-BE49-F238E27FC236}">
                <a16:creationId xmlns:a16="http://schemas.microsoft.com/office/drawing/2014/main" id="{4E12AA39-30FE-4B8A-A154-0ECCB6AE12A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237" name="Rectangle 5">
            <a:extLst>
              <a:ext uri="{FF2B5EF4-FFF2-40B4-BE49-F238E27FC236}">
                <a16:creationId xmlns:a16="http://schemas.microsoft.com/office/drawing/2014/main" id="{0C57538D-8CF5-4361-9C71-F3E64EB12FC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238" name="Rectangle 6">
            <a:extLst>
              <a:ext uri="{FF2B5EF4-FFF2-40B4-BE49-F238E27FC236}">
                <a16:creationId xmlns:a16="http://schemas.microsoft.com/office/drawing/2014/main" id="{152E778D-1B08-4FD8-B510-EB3717A6819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3591452-CEE1-41CB-84E8-75C341C00F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8" r:id="rId1"/>
    <p:sldLayoutId id="2147484109" r:id="rId2"/>
    <p:sldLayoutId id="2147484110" r:id="rId3"/>
    <p:sldLayoutId id="2147484111" r:id="rId4"/>
    <p:sldLayoutId id="2147484112" r:id="rId5"/>
    <p:sldLayoutId id="2147484113" r:id="rId6"/>
    <p:sldLayoutId id="2147484114" r:id="rId7"/>
    <p:sldLayoutId id="2147484115" r:id="rId8"/>
    <p:sldLayoutId id="2147484116" r:id="rId9"/>
    <p:sldLayoutId id="2147484117" r:id="rId10"/>
    <p:sldLayoutId id="214748411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>
            <a:extLst>
              <a:ext uri="{FF2B5EF4-FFF2-40B4-BE49-F238E27FC236}">
                <a16:creationId xmlns:a16="http://schemas.microsoft.com/office/drawing/2014/main" id="{1737E708-8868-4372-868F-9989E0C95B8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066800" y="1997075"/>
            <a:ext cx="7086600" cy="38703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/>
              <a:t>Project Description for</a:t>
            </a:r>
            <a:br>
              <a:rPr lang="en-US" dirty="0"/>
            </a:br>
            <a:r>
              <a:rPr lang="en-US" dirty="0"/>
              <a:t>Design Project I/II 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1600" dirty="0"/>
              <a:t>Fall 2023/</a:t>
            </a:r>
            <a:r>
              <a:rPr lang="en-US" sz="1600"/>
              <a:t>Spring 2024</a:t>
            </a:r>
            <a:br>
              <a:rPr lang="en-US" sz="1600" dirty="0"/>
            </a:br>
            <a:r>
              <a:rPr lang="en-US" sz="1600" dirty="0"/>
              <a:t>Prof. Dennehy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Rectangle 4">
            <a:extLst>
              <a:ext uri="{FF2B5EF4-FFF2-40B4-BE49-F238E27FC236}">
                <a16:creationId xmlns:a16="http://schemas.microsoft.com/office/drawing/2014/main" id="{3405DA8F-0861-415E-BD2D-5F16E39F6D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The senior-level capstone design experience will consist of two parts</a:t>
            </a:r>
          </a:p>
        </p:txBody>
      </p:sp>
      <p:sp>
        <p:nvSpPr>
          <p:cNvPr id="74757" name="Rectangle 5">
            <a:extLst>
              <a:ext uri="{FF2B5EF4-FFF2-40B4-BE49-F238E27FC236}">
                <a16:creationId xmlns:a16="http://schemas.microsoft.com/office/drawing/2014/main" id="{CCDD62AE-8C36-46B7-BD05-DBC5356025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1800" dirty="0"/>
              <a:t>Propose design projects</a:t>
            </a:r>
          </a:p>
          <a:p>
            <a:pPr eaLnBrk="1" hangingPunct="1">
              <a:defRPr/>
            </a:pPr>
            <a:r>
              <a:rPr lang="en-US" sz="1800" dirty="0"/>
              <a:t>Work on a design project selected from the ones proposed</a:t>
            </a:r>
          </a:p>
          <a:p>
            <a:pPr lvl="1" eaLnBrk="1" hangingPunct="1">
              <a:defRPr/>
            </a:pPr>
            <a:r>
              <a:rPr lang="en-US" dirty="0"/>
              <a:t>Complete the design work in the Fall semester</a:t>
            </a:r>
          </a:p>
          <a:p>
            <a:pPr lvl="1" eaLnBrk="1" hangingPunct="1">
              <a:defRPr/>
            </a:pPr>
            <a:r>
              <a:rPr lang="en-US" dirty="0"/>
              <a:t>Carry out the development work (manufacturing and testing) during the Spring semester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FE7C58E7-AECC-41CC-9D1C-BF3E7E5D6E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A few guidelines for the design projects</a:t>
            </a:r>
          </a:p>
        </p:txBody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899BF070-EA7B-4BBA-BDC1-F6DA5C6AA7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1800" dirty="0"/>
              <a:t>Required to have a fully functioning prototype by the end of the Spring semester</a:t>
            </a:r>
          </a:p>
          <a:p>
            <a:pPr eaLnBrk="1" hangingPunct="1">
              <a:defRPr/>
            </a:pPr>
            <a:r>
              <a:rPr lang="en-US" sz="1800" dirty="0"/>
              <a:t>Need to incorporate the use of composite materials</a:t>
            </a:r>
          </a:p>
          <a:p>
            <a:pPr eaLnBrk="1" hangingPunct="1">
              <a:defRPr/>
            </a:pPr>
            <a:r>
              <a:rPr lang="en-US" sz="1800" dirty="0"/>
              <a:t>Project can be designed and developed using the capabilities found within the Department of Composite Materials Engineering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4" name="Rectangle 4">
            <a:extLst>
              <a:ext uri="{FF2B5EF4-FFF2-40B4-BE49-F238E27FC236}">
                <a16:creationId xmlns:a16="http://schemas.microsoft.com/office/drawing/2014/main" id="{17DF2844-F7CF-4037-B127-0D42B7C5E0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The design project proposal must demonstrate the merits of the proposed product</a:t>
            </a:r>
          </a:p>
        </p:txBody>
      </p:sp>
      <p:sp>
        <p:nvSpPr>
          <p:cNvPr id="97285" name="Rectangle 5">
            <a:extLst>
              <a:ext uri="{FF2B5EF4-FFF2-40B4-BE49-F238E27FC236}">
                <a16:creationId xmlns:a16="http://schemas.microsoft.com/office/drawing/2014/main" id="{1CE20852-153A-46C1-8D89-0BDC33CB9D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1800" dirty="0"/>
              <a:t>Think of the proposal as being presented to venture capitalists (if you were an entrepreneur) or to upper management (if you worked for a company)</a:t>
            </a:r>
          </a:p>
          <a:p>
            <a:pPr eaLnBrk="1" hangingPunct="1">
              <a:defRPr/>
            </a:pPr>
            <a:r>
              <a:rPr lang="en-US" sz="1800" dirty="0"/>
              <a:t>Identify the product area</a:t>
            </a:r>
          </a:p>
          <a:p>
            <a:pPr eaLnBrk="1" hangingPunct="1">
              <a:defRPr/>
            </a:pPr>
            <a:r>
              <a:rPr lang="en-US" sz="1800" dirty="0"/>
              <a:t>Define and quantify the target market</a:t>
            </a:r>
          </a:p>
          <a:p>
            <a:pPr eaLnBrk="1" hangingPunct="1">
              <a:defRPr/>
            </a:pPr>
            <a:r>
              <a:rPr lang="en-US" sz="1800" dirty="0"/>
              <a:t>Describe the proposed product and its pricing 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4E2E2BE6-AB18-4BB9-8CEE-28F4AE2841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Define the target market</a:t>
            </a:r>
          </a:p>
        </p:txBody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4E671DAD-B928-4396-8632-0C1ADE97C9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1800" dirty="0"/>
              <a:t>Who are the customers for the proposed product? (including identifying specific customers you have access to – this will be critical later on in the design process)</a:t>
            </a:r>
          </a:p>
          <a:p>
            <a:pPr eaLnBrk="1" hangingPunct="1">
              <a:defRPr/>
            </a:pPr>
            <a:r>
              <a:rPr lang="en-US" sz="1800" dirty="0"/>
              <a:t>Quantify the size of the market (look through census info, data collected by societies/associations serving the target market, extrapolate data from representative sample, …)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03BC175D-FFD2-4EB8-B845-314C53D654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Learn about competing companies and their products</a:t>
            </a:r>
          </a:p>
        </p:txBody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371EE82C-F1EA-4ED4-BBC1-4B39DF3A39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419600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dirty="0"/>
              <a:t>Describe the products</a:t>
            </a:r>
          </a:p>
          <a:p>
            <a:pPr eaLnBrk="1" hangingPunct="1">
              <a:defRPr/>
            </a:pPr>
            <a:r>
              <a:rPr lang="en-US" sz="1800" dirty="0"/>
              <a:t>Report the prices</a:t>
            </a:r>
          </a:p>
          <a:p>
            <a:pPr eaLnBrk="1" hangingPunct="1">
              <a:defRPr/>
            </a:pPr>
            <a:r>
              <a:rPr lang="en-US" sz="1800" dirty="0"/>
              <a:t>Describe initial product introductions and subsequent innovations</a:t>
            </a:r>
          </a:p>
          <a:p>
            <a:pPr eaLnBrk="1" hangingPunct="1">
              <a:defRPr/>
            </a:pPr>
            <a:r>
              <a:rPr lang="en-US" sz="1800" dirty="0"/>
              <a:t>Provide any historical information on penetration/growth of new product introductions</a:t>
            </a:r>
          </a:p>
          <a:p>
            <a:pPr eaLnBrk="1" hangingPunct="1">
              <a:defRPr/>
            </a:pPr>
            <a:r>
              <a:rPr lang="en-US" sz="1800" dirty="0"/>
              <a:t>Describe products that failed to make it in the market and try to understand why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5814E991-6A32-4231-934E-964C043630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Describe the proposed product</a:t>
            </a:r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5E5DD87A-54C8-48C5-8EAA-6F43DF6645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1800" dirty="0"/>
              <a:t>Describe the proposed product (what differentiates it from the competing products?)</a:t>
            </a:r>
          </a:p>
          <a:p>
            <a:pPr eaLnBrk="1" hangingPunct="1">
              <a:defRPr/>
            </a:pPr>
            <a:r>
              <a:rPr lang="en-US" sz="1800"/>
              <a:t>Understand </a:t>
            </a:r>
            <a:r>
              <a:rPr lang="en-US" sz="1800" dirty="0"/>
              <a:t>the steps in the manufacturing of your product</a:t>
            </a:r>
          </a:p>
          <a:p>
            <a:pPr eaLnBrk="1" hangingPunct="1">
              <a:defRPr/>
            </a:pPr>
            <a:r>
              <a:rPr lang="en-US" sz="1800" dirty="0"/>
              <a:t>Demonstrate the profitability of your pricing strategy</a:t>
            </a:r>
            <a:endParaRPr lang="en-US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id="{202DA4C5-D6AA-49F6-9727-4F5E8D92B9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Getting started – coming up with product ideas</a:t>
            </a:r>
          </a:p>
        </p:txBody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3F25865C-A93A-47CA-A838-B3F0ACE120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1800" dirty="0"/>
              <a:t>Benefits of composite materials over traditional materials?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14ECF8F6-3F4A-4DA0-A670-477E3C1026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Benefits of composite materials over traditional materials</a:t>
            </a:r>
          </a:p>
        </p:txBody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39A6BE9C-46DE-4A2D-BACA-6008A66F48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1800"/>
              <a:t>Specific strength and stiffness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/>
              <a:t>Design flexibility - ability to tailor properties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/>
              <a:t>Fatigue resistance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/>
              <a:t>Corrosion resistance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/>
              <a:t>Electrically/thermally conductive/insulating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/>
              <a:t>Complex shapes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Styling (aesthetics)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Parts consolidation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/>
              <a:t>Paint elimination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Fiber patterned finish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In-mold color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/>
              <a:t>Lower cost tooling and shorter lead times (low volume and/or complex shapes)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/>
              <a:t>"WOW" factor (new materials, new technology)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1520842312</TotalTime>
  <Pages>10</Pages>
  <Words>404</Words>
  <Application>Microsoft Office PowerPoint</Application>
  <PresentationFormat>On-screen Show (4:3)</PresentationFormat>
  <Paragraphs>44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Tahoma</vt:lpstr>
      <vt:lpstr>Times New Roman</vt:lpstr>
      <vt:lpstr>Wingdings</vt:lpstr>
      <vt:lpstr>Shimmer</vt:lpstr>
      <vt:lpstr>Custom Design</vt:lpstr>
      <vt:lpstr>Project Description for Design Project I/II       Fall 2023/Spring 2024 Prof. Dennehy </vt:lpstr>
      <vt:lpstr>The senior-level capstone design experience will consist of two parts</vt:lpstr>
      <vt:lpstr>A few guidelines for the design projects</vt:lpstr>
      <vt:lpstr>The design project proposal must demonstrate the merits of the proposed product</vt:lpstr>
      <vt:lpstr>Define the target market</vt:lpstr>
      <vt:lpstr>Learn about competing companies and their products</vt:lpstr>
      <vt:lpstr>Describe the proposed product</vt:lpstr>
      <vt:lpstr>Getting started – coming up with product ideas</vt:lpstr>
      <vt:lpstr>Benefits of composite materials over traditional materials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Engineering Design Process</dc:title>
  <dc:subject/>
  <dc:creator>Winona State University</dc:creator>
  <cp:keywords/>
  <dc:description/>
  <cp:lastModifiedBy>Dennehy, Keith</cp:lastModifiedBy>
  <cp:revision>102</cp:revision>
  <cp:lastPrinted>1601-01-01T00:00:00Z</cp:lastPrinted>
  <dcterms:created xsi:type="dcterms:W3CDTF">1997-05-11T21:15:14Z</dcterms:created>
  <dcterms:modified xsi:type="dcterms:W3CDTF">2023-08-21T22:04:29Z</dcterms:modified>
</cp:coreProperties>
</file>