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777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11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9972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82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35013"/>
            <a:ext cx="4884738" cy="3663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525571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6400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401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CABAC50-1206-4D5D-A411-AE0374D0A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14AD9-E829-44E6-A1BE-A9FAA5CFD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6E4E1-8545-46B0-A909-9B663DDEBB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D0668-E4C8-4B28-91A3-E168506AE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8B0CB-668F-4E6A-9FBF-C20E9069BE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1B2F5-4D20-40EC-A5F5-C8B8F9B92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CE725-2756-4747-94D5-AA0739499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1D4ED-7E74-4C0D-802F-019242F107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D539C-3C05-478B-9D01-EC867E82A6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E77D5-F6EF-42FE-8C80-14F6D1A8F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521A6-2EAC-4DF1-BAD6-6C0B71619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536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6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082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536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36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36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36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37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37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37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37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37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537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5376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37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7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7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472BC4D-31E3-40A7-977F-3DBC1CA4A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.xlsx"/><Relationship Id="rId5" Type="http://schemas.openxmlformats.org/officeDocument/2006/relationships/hyperlink" Target="https://course1.winona.edu/kdennehy/CME475/Topics/DecisionProcessExample.xlsx" TargetMode="Externa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147888"/>
            <a:ext cx="7086600" cy="1114425"/>
          </a:xfrm>
        </p:spPr>
        <p:txBody>
          <a:bodyPr lIns="90488" tIns="44450" rIns="90488" bIns="44450" anchor="ctr"/>
          <a:lstStyle/>
          <a:p>
            <a:pPr eaLnBrk="1" hangingPunct="1">
              <a:defRPr/>
            </a:pPr>
            <a:r>
              <a:rPr lang="en-US"/>
              <a:t>The Decision Process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lIns="90488" tIns="44450" rIns="90488" bIns="44450"/>
          <a:lstStyle/>
          <a:p>
            <a:pPr marL="342900" indent="-342900" eaLnBrk="1" hangingPunct="1">
              <a:defRPr/>
            </a:pPr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The decision process should lead to the best solution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Proposed design alternatives must comply with all design requirements at this stage</a:t>
            </a:r>
          </a:p>
          <a:p>
            <a:pPr eaLnBrk="1" hangingPunct="1">
              <a:defRPr/>
            </a:pPr>
            <a:r>
              <a:rPr lang="en-US"/>
              <a:t>The decision process quantitatively assesses each design alternative with respect to the design goals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7724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The decision process takes the form of a simple matrix that allows one to quantitatively determine the best solution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 rows of the matrix list the design alternatives being evaluated</a:t>
            </a:r>
          </a:p>
          <a:p>
            <a:pPr eaLnBrk="1" hangingPunct="1">
              <a:defRPr/>
            </a:pPr>
            <a:r>
              <a:rPr lang="en-US" dirty="0"/>
              <a:t>The columns of the matrix list the criteria by which the design alternatives will be judged (i.e. the design goals)</a:t>
            </a:r>
          </a:p>
          <a:p>
            <a:pPr eaLnBrk="1" hangingPunct="1">
              <a:defRPr/>
            </a:pPr>
            <a:r>
              <a:rPr lang="en-US" dirty="0"/>
              <a:t>wt - weighting (1 - 10 ??) indicates the importance of a particular design goal to the product design (the overall satisfaction of the customer with the product)</a:t>
            </a:r>
          </a:p>
          <a:p>
            <a:pPr eaLnBrk="1" hangingPunct="1">
              <a:defRPr/>
            </a:pPr>
            <a:r>
              <a:rPr lang="en-US" dirty="0"/>
              <a:t>raw - raw score (1 - 5 ??) basis/reasons for giving a design a raw score should be clearly defined (a raw score scale needs to be developed)</a:t>
            </a:r>
          </a:p>
          <a:p>
            <a:pPr eaLnBrk="1" hangingPunct="1">
              <a:defRPr/>
            </a:pPr>
            <a:r>
              <a:rPr lang="en-US" dirty="0"/>
              <a:t>The design chosen is the one which is superior with respect to the design goals</a:t>
            </a:r>
          </a:p>
          <a:p>
            <a:pPr eaLnBrk="1" hangingPunct="1">
              <a:defRPr/>
            </a:pPr>
            <a:endParaRPr lang="en-US" dirty="0"/>
          </a:p>
        </p:txBody>
      </p:sp>
      <p:graphicFrame>
        <p:nvGraphicFramePr>
          <p:cNvPr id="1026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1143000" y="3505200"/>
          <a:ext cx="38100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Worksheet" showAsIcon="1" r:id="rId3" imgW="337320" imgH="632520" progId="Excel.Sheet.8">
                  <p:embed/>
                </p:oleObj>
              </mc:Choice>
              <mc:Fallback>
                <p:oleObj name="Worksheet" showAsIcon="1" r:id="rId3" imgW="337320" imgH="632520" progId="Excel.Shee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505200"/>
                        <a:ext cx="381000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hlinkClick r:id="rId5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8383959"/>
              </p:ext>
            </p:extLst>
          </p:nvPr>
        </p:nvGraphicFramePr>
        <p:xfrm>
          <a:off x="3505200" y="5710237"/>
          <a:ext cx="3810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Worksheet" showAsIcon="1" r:id="rId6" imgW="380740" imgH="771213" progId="Excel.Sheet.12">
                  <p:embed/>
                </p:oleObj>
              </mc:Choice>
              <mc:Fallback>
                <p:oleObj name="Worksheet" showAsIcon="1" r:id="rId6" imgW="380740" imgH="77121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505200" y="5710237"/>
                        <a:ext cx="381000" cy="771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11552363</TotalTime>
  <Pages>4</Pages>
  <Words>172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Tahoma</vt:lpstr>
      <vt:lpstr>Times New Roman</vt:lpstr>
      <vt:lpstr>Wingdings</vt:lpstr>
      <vt:lpstr>Shimmer</vt:lpstr>
      <vt:lpstr>Worksheet</vt:lpstr>
      <vt:lpstr>Microsoft Excel Worksheet</vt:lpstr>
      <vt:lpstr>The Decision Process</vt:lpstr>
      <vt:lpstr>The decision process should lead to the best solution</vt:lpstr>
      <vt:lpstr>The decision process takes the form of a simple matrix that allows one to quantitatively determine the best solution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Decision Process</dc:title>
  <dc:creator>Keith Dennehy</dc:creator>
  <cp:lastModifiedBy>Dennehy, Keith</cp:lastModifiedBy>
  <cp:revision>51</cp:revision>
  <cp:lastPrinted>1996-09-27T03:00:32Z</cp:lastPrinted>
  <dcterms:created xsi:type="dcterms:W3CDTF">1995-11-10T13:13:56Z</dcterms:created>
  <dcterms:modified xsi:type="dcterms:W3CDTF">2020-11-24T01:50:17Z</dcterms:modified>
</cp:coreProperties>
</file>